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4" r:id="rId14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4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fr-F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fr-F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fr-F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7" descr="Une image contenant dessin&#10;&#10;Description générée automatiquement"/>
          <p:cNvPicPr/>
          <p:nvPr/>
        </p:nvPicPr>
        <p:blipFill>
          <a:blip r:embed="rId15"/>
          <a:stretch/>
        </p:blipFill>
        <p:spPr>
          <a:xfrm>
            <a:off x="3740040" y="501840"/>
            <a:ext cx="4201200" cy="988920"/>
          </a:xfrm>
          <a:prstGeom prst="rect">
            <a:avLst/>
          </a:prstGeom>
          <a:ln>
            <a:noFill/>
          </a:ln>
          <a:effectLst>
            <a:outerShdw blurRad="50800" dist="38160" dir="5400000" algn="t" rotWithShape="0">
              <a:schemeClr val="bg2">
                <a:lumMod val="25000"/>
                <a:alpha val="86000"/>
              </a:schemeClr>
            </a:outerShdw>
          </a:effectLst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831960" y="1822680"/>
            <a:ext cx="10514880" cy="273888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fr-FR" sz="44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9"/>
          <p:cNvPicPr/>
          <p:nvPr/>
        </p:nvPicPr>
        <p:blipFill>
          <a:blip r:embed="rId14"/>
          <a:stretch/>
        </p:blipFill>
        <p:spPr>
          <a:xfrm>
            <a:off x="0" y="6305400"/>
            <a:ext cx="12191400" cy="551880"/>
          </a:xfrm>
          <a:prstGeom prst="rect">
            <a:avLst/>
          </a:prstGeom>
          <a:ln>
            <a:noFill/>
          </a:ln>
        </p:spPr>
      </p:pic>
      <p:pic>
        <p:nvPicPr>
          <p:cNvPr id="40" name="Image 7"/>
          <p:cNvPicPr/>
          <p:nvPr/>
        </p:nvPicPr>
        <p:blipFill>
          <a:blip r:embed="rId15"/>
          <a:stretch/>
        </p:blipFill>
        <p:spPr>
          <a:xfrm>
            <a:off x="-1440" y="-380880"/>
            <a:ext cx="12191400" cy="2115720"/>
          </a:xfrm>
          <a:prstGeom prst="rect">
            <a:avLst/>
          </a:prstGeom>
          <a:ln>
            <a:noFill/>
          </a:ln>
        </p:spPr>
      </p:pic>
      <p:pic>
        <p:nvPicPr>
          <p:cNvPr id="41" name="Image 22" descr="Une image contenant dessin, assiette&#10;&#10;Description générée automatiquement"/>
          <p:cNvPicPr/>
          <p:nvPr/>
        </p:nvPicPr>
        <p:blipFill>
          <a:blip r:embed="rId16"/>
          <a:stretch/>
        </p:blipFill>
        <p:spPr>
          <a:xfrm>
            <a:off x="11593800" y="6402240"/>
            <a:ext cx="413280" cy="36504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Image 9"/>
          <p:cNvPicPr/>
          <p:nvPr/>
        </p:nvPicPr>
        <p:blipFill>
          <a:blip r:embed="rId14"/>
          <a:stretch/>
        </p:blipFill>
        <p:spPr>
          <a:xfrm>
            <a:off x="0" y="6305400"/>
            <a:ext cx="12191760" cy="552240"/>
          </a:xfrm>
          <a:prstGeom prst="rect">
            <a:avLst/>
          </a:prstGeom>
          <a:ln>
            <a:noFill/>
          </a:ln>
        </p:spPr>
      </p:pic>
      <p:pic>
        <p:nvPicPr>
          <p:cNvPr id="81" name="Image 7"/>
          <p:cNvPicPr/>
          <p:nvPr/>
        </p:nvPicPr>
        <p:blipFill>
          <a:blip r:embed="rId15"/>
          <a:stretch/>
        </p:blipFill>
        <p:spPr>
          <a:xfrm>
            <a:off x="-1440" y="-380880"/>
            <a:ext cx="12191760" cy="2116080"/>
          </a:xfrm>
          <a:prstGeom prst="rect">
            <a:avLst/>
          </a:prstGeom>
          <a:ln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 Light"/>
              </a:rPr>
              <a:t>Modifiez le style du titre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374C81"/>
              </a:buClr>
              <a:buFont typeface="Arial"/>
              <a:buChar char="•"/>
            </a:pPr>
            <a:r>
              <a:rPr lang="fr-FR" sz="2800" b="0" strike="noStrike" spc="-1">
                <a:solidFill>
                  <a:srgbClr val="374C81"/>
                </a:solidFill>
                <a:latin typeface="Calibri"/>
              </a:rPr>
              <a:t>Cliquez pour modifier les styles du texte du masque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374C81"/>
              </a:buClr>
              <a:buFont typeface="Arial"/>
              <a:buChar char="•"/>
            </a:pPr>
            <a:r>
              <a:rPr lang="fr-FR" sz="2400" b="0" strike="noStrike" spc="-1">
                <a:solidFill>
                  <a:srgbClr val="374C81"/>
                </a:solidFill>
                <a:latin typeface="Calibri"/>
              </a:rPr>
              <a:t>Deuxième niveau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374C81"/>
              </a:buClr>
              <a:buFont typeface="Arial"/>
              <a:buChar char="•"/>
            </a:pPr>
            <a:r>
              <a:rPr lang="fr-FR" sz="2000" b="0" strike="noStrike" spc="-1">
                <a:solidFill>
                  <a:srgbClr val="374C81"/>
                </a:solidFill>
                <a:latin typeface="Calibri"/>
              </a:rPr>
              <a:t>Troisième niveau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374C81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74C81"/>
                </a:solidFill>
                <a:latin typeface="Calibri"/>
              </a:rPr>
              <a:t>Quatrième niveau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374C81"/>
              </a:buClr>
              <a:buFont typeface="Arial"/>
              <a:buChar char="•"/>
            </a:pPr>
            <a:r>
              <a:rPr lang="fr-FR" sz="1800" b="0" strike="noStrike" spc="-1">
                <a:solidFill>
                  <a:srgbClr val="374C81"/>
                </a:solidFill>
                <a:latin typeface="Calibri"/>
              </a:rPr>
              <a:t>Cinquième niveau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838080" y="6392880"/>
            <a:ext cx="11487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A9615CC2-91D4-40B6-94D4-EDAE373F4E6B}" type="datetime">
              <a:rPr lang="fr-FR" sz="1200" b="1" strike="noStrike" spc="-1">
                <a:solidFill>
                  <a:srgbClr val="FFFFFF"/>
                </a:solidFill>
                <a:latin typeface="Calibri"/>
              </a:rPr>
              <a:t>07/05/2024</a:t>
            </a:fld>
            <a:endParaRPr lang="fr-FR" sz="1200" b="0" strike="noStrike" spc="-1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4038480" y="639288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fr-FR" sz="2400" b="0" strike="noStrike" spc="-1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10643760" y="6392880"/>
            <a:ext cx="7099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AAFBDE2-CF30-45D4-8F9E-64FFCA90FF77}" type="slidenum">
              <a:rPr lang="fr-FR" sz="1200" b="1" strike="noStrike" spc="-1">
                <a:solidFill>
                  <a:srgbClr val="FFFFFF"/>
                </a:solidFill>
                <a:latin typeface="Calibri"/>
              </a:rPr>
              <a:t>‹N°›</a:t>
            </a:fld>
            <a:endParaRPr lang="fr-FR" sz="1200" b="0" strike="noStrike" spc="-1">
              <a:latin typeface="Times New Roman"/>
            </a:endParaRPr>
          </a:p>
        </p:txBody>
      </p:sp>
      <p:pic>
        <p:nvPicPr>
          <p:cNvPr id="87" name="Image 22" descr="Une image contenant dessin, assiette&#10;&#10;Description générée automatiquement"/>
          <p:cNvPicPr/>
          <p:nvPr/>
        </p:nvPicPr>
        <p:blipFill>
          <a:blip r:embed="rId16"/>
          <a:stretch/>
        </p:blipFill>
        <p:spPr>
          <a:xfrm>
            <a:off x="11593800" y="6402240"/>
            <a:ext cx="413640" cy="36540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 18"/>
          <p:cNvPicPr/>
          <p:nvPr/>
        </p:nvPicPr>
        <p:blipFill>
          <a:blip r:embed="rId14"/>
          <a:stretch/>
        </p:blipFill>
        <p:spPr>
          <a:xfrm>
            <a:off x="0" y="6305400"/>
            <a:ext cx="12191400" cy="551880"/>
          </a:xfrm>
          <a:prstGeom prst="rect">
            <a:avLst/>
          </a:prstGeom>
          <a:ln>
            <a:noFill/>
          </a:ln>
        </p:spPr>
      </p:pic>
      <p:pic>
        <p:nvPicPr>
          <p:cNvPr id="125" name="Image 19"/>
          <p:cNvPicPr/>
          <p:nvPr/>
        </p:nvPicPr>
        <p:blipFill>
          <a:blip r:embed="rId15"/>
          <a:stretch/>
        </p:blipFill>
        <p:spPr>
          <a:xfrm>
            <a:off x="-1440" y="-380880"/>
            <a:ext cx="12191400" cy="2115720"/>
          </a:xfrm>
          <a:prstGeom prst="rect">
            <a:avLst/>
          </a:prstGeom>
          <a:ln>
            <a:noFill/>
          </a:ln>
        </p:spPr>
      </p:pic>
      <p:pic>
        <p:nvPicPr>
          <p:cNvPr id="126" name="Image 11" descr="Une image contenant dessin, assiette&#10;&#10;Description générée automatiquement"/>
          <p:cNvPicPr/>
          <p:nvPr/>
        </p:nvPicPr>
        <p:blipFill>
          <a:blip r:embed="rId16"/>
          <a:stretch/>
        </p:blipFill>
        <p:spPr>
          <a:xfrm>
            <a:off x="11593800" y="6402240"/>
            <a:ext cx="413280" cy="365040"/>
          </a:xfrm>
          <a:prstGeom prst="rect">
            <a:avLst/>
          </a:prstGeom>
          <a:ln>
            <a:noFill/>
          </a:ln>
          <a:effectLst>
            <a:outerShdw blurRad="50800" dist="37674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Cliquez pour éditer le format du texte-titre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800" b="0" strike="noStrike" spc="-1">
                <a:solidFill>
                  <a:srgbClr val="000000"/>
                </a:solidFill>
                <a:latin typeface="Arial"/>
              </a:rPr>
              <a:t>Cliquez pour éditer le format du plan de texte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Second niveau de plan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Troisième niveau de plan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Quatrième niveau de plan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Cinquième niveau de plan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Sixième niveau de plan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Septième niveau de plan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-66600" y="1847880"/>
            <a:ext cx="12258000" cy="2386800"/>
          </a:xfrm>
          <a:prstGeom prst="rect">
            <a:avLst/>
          </a:prstGeom>
          <a:solidFill>
            <a:srgbClr val="072C62">
              <a:alpha val="86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 anchorCtr="1">
            <a:no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 dirty="0">
                <a:solidFill>
                  <a:srgbClr val="FFFFFF"/>
                </a:solidFill>
                <a:latin typeface="Calibri Light"/>
                <a:ea typeface="Arial"/>
              </a:rPr>
              <a:t>T-SEC-600 : </a:t>
            </a:r>
            <a:r>
              <a:rPr lang="fr-FR" sz="6000" b="0" strike="noStrike" spc="-1" dirty="0" err="1">
                <a:solidFill>
                  <a:srgbClr val="FFFFFF"/>
                </a:solidFill>
                <a:latin typeface="Calibri Light"/>
                <a:ea typeface="Arial"/>
              </a:rPr>
              <a:t>Socat</a:t>
            </a:r>
            <a:endParaRPr lang="fr-FR" sz="6000" b="0" strike="noStrike" spc="-1" dirty="0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1523880" y="4344120"/>
            <a:ext cx="9143280" cy="1654920"/>
          </a:xfrm>
          <a:prstGeom prst="rect">
            <a:avLst/>
          </a:prstGeom>
          <a:solidFill>
            <a:srgbClr val="072C62">
              <a:alpha val="9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Pré-</a:t>
            </a:r>
            <a:r>
              <a:rPr lang="fr-FR" sz="2400" b="0" strike="noStrike" spc="-1" dirty="0" err="1">
                <a:solidFill>
                  <a:srgbClr val="FFFFFF"/>
                </a:solidFill>
                <a:latin typeface="Calibri"/>
                <a:ea typeface="DejaVu Sans"/>
              </a:rPr>
              <a:t>Msc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– </a:t>
            </a:r>
            <a:r>
              <a:rPr lang="fr-FR" sz="2400" spc="-1" dirty="0">
                <a:solidFill>
                  <a:srgbClr val="FFFFFF"/>
                </a:solidFill>
                <a:latin typeface="Calibri"/>
                <a:ea typeface="DejaVu Sans"/>
              </a:rPr>
              <a:t>mai</a:t>
            </a:r>
            <a:r>
              <a:rPr lang="fr-FR" sz="2400" b="0" strike="noStrike" spc="-1" dirty="0">
                <a:solidFill>
                  <a:srgbClr val="FFFFFF"/>
                </a:solidFill>
                <a:latin typeface="Calibri"/>
                <a:ea typeface="DejaVu Sans"/>
              </a:rPr>
              <a:t> 2024</a:t>
            </a:r>
            <a:endParaRPr lang="fr-FR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831960" y="1822680"/>
            <a:ext cx="10514880" cy="2738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fr-FR" sz="60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Questions ?</a:t>
            </a:r>
            <a:br/>
            <a:endParaRPr lang="fr-FR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 166"/>
          <p:cNvPicPr/>
          <p:nvPr/>
        </p:nvPicPr>
        <p:blipFill>
          <a:blip r:embed="rId2"/>
          <a:stretch/>
        </p:blipFill>
        <p:spPr>
          <a:xfrm>
            <a:off x="8666280" y="1861200"/>
            <a:ext cx="2745000" cy="2745000"/>
          </a:xfrm>
          <a:prstGeom prst="rect">
            <a:avLst/>
          </a:prstGeom>
          <a:ln>
            <a:noFill/>
          </a:ln>
        </p:spPr>
      </p:pic>
      <p:sp>
        <p:nvSpPr>
          <p:cNvPr id="16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What is this about?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838440" y="1825560"/>
            <a:ext cx="691920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Socat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:</a:t>
            </a:r>
            <a:endParaRPr lang="fr-FR" sz="2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Groups of 3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students</a:t>
            </a:r>
            <a:endParaRPr lang="fr-FR" sz="2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4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weeks</a:t>
            </a:r>
            <a:r>
              <a:rPr lang="fr-F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project</a:t>
            </a:r>
            <a:endParaRPr lang="fr-FR" sz="2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Web and network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based</a:t>
            </a:r>
            <a:endParaRPr lang="fr-FR" sz="2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Inspired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by real-life scenarios</a:t>
            </a: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fr-FR" sz="2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our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new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plateform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TryHackMe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170" name="Picture 3"/>
          <p:cNvPicPr/>
          <p:nvPr/>
        </p:nvPicPr>
        <p:blipFill>
          <a:blip r:embed="rId3"/>
          <a:stretch/>
        </p:blipFill>
        <p:spPr>
          <a:xfrm>
            <a:off x="6999480" y="4217040"/>
            <a:ext cx="3332880" cy="1884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Why TryHackMe ?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440" y="1825560"/>
            <a:ext cx="47246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endParaRPr lang="fr-F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fr-FR" sz="18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rm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Online Capture The Flag (CTF)</a:t>
            </a:r>
            <a:endParaRPr lang="fr-FR" sz="28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Web</a:t>
            </a:r>
            <a:endParaRPr lang="fr-FR" sz="28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Windows / Linux</a:t>
            </a:r>
            <a:endParaRPr lang="fr-FR" sz="28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Networking</a:t>
            </a:r>
            <a:endParaRPr lang="fr-FR" sz="2800" b="0" strike="noStrike" spc="-1" dirty="0">
              <a:latin typeface="Arial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Cryptography</a:t>
            </a:r>
            <a:endParaRPr lang="fr-FR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Learning platform</a:t>
            </a:r>
            <a:endParaRPr lang="fr-FR" sz="2800" b="0" strike="noStrike" spc="-1" dirty="0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Over 1 million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users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500+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rooms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174" name="Image 10"/>
          <p:cNvPicPr/>
          <p:nvPr/>
        </p:nvPicPr>
        <p:blipFill>
          <a:blip r:embed="rId2"/>
          <a:stretch/>
        </p:blipFill>
        <p:spPr>
          <a:xfrm>
            <a:off x="6195600" y="1834560"/>
            <a:ext cx="2567880" cy="1450440"/>
          </a:xfrm>
          <a:prstGeom prst="rect">
            <a:avLst/>
          </a:prstGeom>
          <a:ln>
            <a:noFill/>
          </a:ln>
        </p:spPr>
      </p:pic>
      <p:pic>
        <p:nvPicPr>
          <p:cNvPr id="175" name="Image 7"/>
          <p:cNvPicPr/>
          <p:nvPr/>
        </p:nvPicPr>
        <p:blipFill>
          <a:blip r:embed="rId3"/>
          <a:stretch/>
        </p:blipFill>
        <p:spPr>
          <a:xfrm>
            <a:off x="10882080" y="2129400"/>
            <a:ext cx="1260000" cy="1270440"/>
          </a:xfrm>
          <a:prstGeom prst="rect">
            <a:avLst/>
          </a:prstGeom>
          <a:ln>
            <a:noFill/>
          </a:ln>
        </p:spPr>
      </p:pic>
      <p:pic>
        <p:nvPicPr>
          <p:cNvPr id="176" name="Image 8"/>
          <p:cNvPicPr/>
          <p:nvPr/>
        </p:nvPicPr>
        <p:blipFill>
          <a:blip r:embed="rId4"/>
          <a:stretch/>
        </p:blipFill>
        <p:spPr>
          <a:xfrm>
            <a:off x="8431560" y="3756600"/>
            <a:ext cx="1568880" cy="1579320"/>
          </a:xfrm>
          <a:prstGeom prst="rect">
            <a:avLst/>
          </a:prstGeom>
          <a:ln>
            <a:noFill/>
          </a:ln>
        </p:spPr>
      </p:pic>
      <p:pic>
        <p:nvPicPr>
          <p:cNvPr id="177" name="Image 12" descr="Une image contenant texte&#10;&#10;Description générée automatiquement"/>
          <p:cNvPicPr/>
          <p:nvPr/>
        </p:nvPicPr>
        <p:blipFill>
          <a:blip r:embed="rId5"/>
          <a:stretch/>
        </p:blipFill>
        <p:spPr>
          <a:xfrm>
            <a:off x="8863920" y="1882440"/>
            <a:ext cx="1373400" cy="1352880"/>
          </a:xfrm>
          <a:prstGeom prst="rect">
            <a:avLst/>
          </a:prstGeom>
          <a:ln>
            <a:noFill/>
          </a:ln>
        </p:spPr>
      </p:pic>
      <p:pic>
        <p:nvPicPr>
          <p:cNvPr id="178" name="Image 10"/>
          <p:cNvPicPr/>
          <p:nvPr/>
        </p:nvPicPr>
        <p:blipFill>
          <a:blip r:embed="rId6"/>
          <a:stretch/>
        </p:blipFill>
        <p:spPr>
          <a:xfrm>
            <a:off x="9214200" y="2304360"/>
            <a:ext cx="1548360" cy="1548360"/>
          </a:xfrm>
          <a:prstGeom prst="rect">
            <a:avLst/>
          </a:prstGeom>
          <a:ln>
            <a:noFill/>
          </a:ln>
        </p:spPr>
      </p:pic>
      <p:pic>
        <p:nvPicPr>
          <p:cNvPr id="179" name="Image 13"/>
          <p:cNvPicPr/>
          <p:nvPr/>
        </p:nvPicPr>
        <p:blipFill>
          <a:blip r:embed="rId7"/>
          <a:stretch/>
        </p:blipFill>
        <p:spPr>
          <a:xfrm>
            <a:off x="10212840" y="3426840"/>
            <a:ext cx="1651320" cy="1651320"/>
          </a:xfrm>
          <a:prstGeom prst="rect">
            <a:avLst/>
          </a:prstGeom>
          <a:ln>
            <a:noFill/>
          </a:ln>
        </p:spPr>
      </p:pic>
      <p:pic>
        <p:nvPicPr>
          <p:cNvPr id="180" name="Image 15"/>
          <p:cNvPicPr/>
          <p:nvPr/>
        </p:nvPicPr>
        <p:blipFill>
          <a:blip r:embed="rId8"/>
          <a:stretch/>
        </p:blipFill>
        <p:spPr>
          <a:xfrm>
            <a:off x="6746760" y="3539880"/>
            <a:ext cx="1991160" cy="2540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 Light"/>
              </a:rPr>
              <a:t>Socat : Content</a:t>
            </a:r>
            <a:endParaRPr lang="fr-FR" sz="44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2" name="Image 7"/>
          <p:cNvPicPr/>
          <p:nvPr/>
        </p:nvPicPr>
        <p:blipFill>
          <a:blip r:embed="rId2"/>
          <a:stretch/>
        </p:blipFill>
        <p:spPr>
          <a:xfrm>
            <a:off x="3148920" y="4201920"/>
            <a:ext cx="3484080" cy="1841400"/>
          </a:xfrm>
          <a:prstGeom prst="rect">
            <a:avLst/>
          </a:prstGeom>
          <a:ln>
            <a:noFill/>
          </a:ln>
        </p:spPr>
      </p:pic>
      <p:sp>
        <p:nvSpPr>
          <p:cNvPr id="183" name="TextShape 2"/>
          <p:cNvSpPr txBox="1"/>
          <p:nvPr/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</a:rPr>
              <a:t>Complex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</a:rPr>
              <a:t> multi-services VM</a:t>
            </a:r>
            <a:endParaRPr lang="fr-FR" sz="2800" b="0" strike="noStrike" spc="-1" dirty="0">
              <a:solidFill>
                <a:srgbClr val="374C81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</a:rPr>
              <a:t>Web, SSH, FTP, RDP, SMB …</a:t>
            </a:r>
            <a:endParaRPr lang="fr-FR" sz="2800" b="0" strike="noStrike" spc="-1" dirty="0">
              <a:solidFill>
                <a:srgbClr val="374C81"/>
              </a:solidFill>
              <a:latin typeface="Calibri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</a:rPr>
              <a:t>Privilege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</a:rPr>
              <a:t>escalation</a:t>
            </a:r>
            <a:endParaRPr lang="fr-FR" sz="2800" b="0" strike="noStrike" spc="-1" dirty="0">
              <a:solidFill>
                <a:srgbClr val="374C81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</a:rPr>
              <a:t>Go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</a:rPr>
              <a:t>from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</a:rPr>
              <a:t> user to root</a:t>
            </a:r>
            <a:endParaRPr lang="fr-FR" sz="2800" b="0" strike="noStrike" spc="-1" dirty="0">
              <a:solidFill>
                <a:srgbClr val="374C81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</a:rPr>
              <a:t>Get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</a:rPr>
              <a:t> the flags</a:t>
            </a:r>
            <a:endParaRPr lang="fr-FR" sz="2800" b="0" strike="noStrike" spc="-1" dirty="0">
              <a:solidFill>
                <a:srgbClr val="374C81"/>
              </a:solidFill>
              <a:latin typeface="Calibri"/>
            </a:endParaRPr>
          </a:p>
        </p:txBody>
      </p:sp>
      <p:pic>
        <p:nvPicPr>
          <p:cNvPr id="184" name="Image 6" descr="Une image contenant texte&#10;&#10;Description générée automatiquement"/>
          <p:cNvPicPr/>
          <p:nvPr/>
        </p:nvPicPr>
        <p:blipFill>
          <a:blip r:embed="rId3"/>
          <a:stretch/>
        </p:blipFill>
        <p:spPr>
          <a:xfrm>
            <a:off x="7741440" y="1752480"/>
            <a:ext cx="2742840" cy="1828440"/>
          </a:xfrm>
          <a:prstGeom prst="rect">
            <a:avLst/>
          </a:prstGeom>
          <a:ln>
            <a:noFill/>
          </a:ln>
        </p:spPr>
      </p:pic>
      <p:pic>
        <p:nvPicPr>
          <p:cNvPr id="185" name="Image 5"/>
          <p:cNvPicPr/>
          <p:nvPr/>
        </p:nvPicPr>
        <p:blipFill>
          <a:blip r:embed="rId4"/>
          <a:stretch/>
        </p:blipFill>
        <p:spPr>
          <a:xfrm>
            <a:off x="7061760" y="3768120"/>
            <a:ext cx="4029840" cy="2215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How does it works ?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838440" y="1825560"/>
            <a:ext cx="8290800" cy="4485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Set of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rooms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on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TryHackMe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One VM / user / challenge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Connect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with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OpenVPN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Realistic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challenges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Different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themes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Python, CVE,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Reversing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…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Tunneling,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hidden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services</a:t>
            </a:r>
            <a:endParaRPr lang="fr-FR" sz="2400" b="0" strike="noStrike" spc="-1" dirty="0">
              <a:latin typeface="Arial"/>
            </a:endParaRPr>
          </a:p>
          <a:p>
            <a:pPr marL="457200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Hack all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rooms</a:t>
            </a:r>
            <a:endParaRPr lang="fr-FR" sz="2400" b="0" strike="noStrike" spc="-1" dirty="0">
              <a:latin typeface="Arial"/>
            </a:endParaRPr>
          </a:p>
          <a:p>
            <a:pPr marL="914400" lvl="1" indent="-4568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Find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flags, </a:t>
            </a:r>
            <a:r>
              <a:rPr lang="fr-FR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get</a:t>
            </a:r>
            <a:r>
              <a:rPr lang="fr-FR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points</a:t>
            </a:r>
            <a:endParaRPr lang="fr-FR" sz="2400" b="0" strike="noStrike" spc="-1" dirty="0">
              <a:latin typeface="Arial"/>
            </a:endParaRPr>
          </a:p>
        </p:txBody>
      </p:sp>
      <p:pic>
        <p:nvPicPr>
          <p:cNvPr id="188" name="Image 3"/>
          <p:cNvPicPr/>
          <p:nvPr/>
        </p:nvPicPr>
        <p:blipFill>
          <a:blip r:embed="rId2"/>
          <a:stretch/>
        </p:blipFill>
        <p:spPr>
          <a:xfrm>
            <a:off x="5409360" y="1541880"/>
            <a:ext cx="6243120" cy="2062080"/>
          </a:xfrm>
          <a:prstGeom prst="rect">
            <a:avLst/>
          </a:prstGeom>
          <a:ln>
            <a:noFill/>
          </a:ln>
        </p:spPr>
      </p:pic>
      <p:pic>
        <p:nvPicPr>
          <p:cNvPr id="189" name="Image 8"/>
          <p:cNvPicPr/>
          <p:nvPr/>
        </p:nvPicPr>
        <p:blipFill>
          <a:blip r:embed="rId3"/>
          <a:srcRect b="26413"/>
          <a:stretch/>
        </p:blipFill>
        <p:spPr>
          <a:xfrm>
            <a:off x="5902200" y="3888000"/>
            <a:ext cx="5257800" cy="2388600"/>
          </a:xfrm>
          <a:prstGeom prst="rect">
            <a:avLst/>
          </a:prstGeom>
          <a:ln>
            <a:noFill/>
          </a:ln>
        </p:spPr>
      </p:pic>
      <p:pic>
        <p:nvPicPr>
          <p:cNvPr id="190" name="Picture 2" descr="Qu&amp;#39;est-ce qu&amp;#39;une attaque par force brute? | Kaspersky"/>
          <p:cNvPicPr/>
          <p:nvPr/>
        </p:nvPicPr>
        <p:blipFill>
          <a:blip r:embed="rId4"/>
          <a:stretch/>
        </p:blipFill>
        <p:spPr>
          <a:xfrm>
            <a:off x="7620120" y="2205360"/>
            <a:ext cx="4571640" cy="25754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 Light"/>
                <a:ea typeface="Arial"/>
              </a:rPr>
              <a:t>Planning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838080" y="1832760"/>
            <a:ext cx="852444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Kick-off (right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Arial"/>
              </a:rPr>
              <a:t>now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)</a:t>
            </a:r>
            <a:endParaRPr lang="fr-FR" sz="2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Bootstrap</a:t>
            </a:r>
            <a:endParaRPr lang="fr-FR" sz="2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: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Socat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On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TryHackMe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Groups of 2</a:t>
            </a:r>
            <a:endParaRPr lang="fr-FR" sz="2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Project </a:t>
            </a:r>
            <a:r>
              <a:rPr lang="fr-FR" sz="2800" b="1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defense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193" name="Image 192"/>
          <p:cNvPicPr/>
          <p:nvPr/>
        </p:nvPicPr>
        <p:blipFill>
          <a:blip r:embed="rId2"/>
          <a:stretch/>
        </p:blipFill>
        <p:spPr>
          <a:xfrm>
            <a:off x="4830480" y="1854000"/>
            <a:ext cx="7176600" cy="44100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Picture 3" descr="A picture containing text, computer, desk&#10;&#10;Description automatically generated"/>
          <p:cNvPicPr/>
          <p:nvPr/>
        </p:nvPicPr>
        <p:blipFill>
          <a:blip r:embed="rId2"/>
          <a:stretch/>
        </p:blipFill>
        <p:spPr>
          <a:xfrm>
            <a:off x="7102800" y="2201760"/>
            <a:ext cx="4723920" cy="3203640"/>
          </a:xfrm>
          <a:prstGeom prst="rect">
            <a:avLst/>
          </a:prstGeom>
          <a:ln>
            <a:noFill/>
          </a:ln>
        </p:spPr>
      </p:pic>
      <p:sp>
        <p:nvSpPr>
          <p:cNvPr id="1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Project Defense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517320" y="1825560"/>
            <a:ext cx="69454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Review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 front of 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pedagogical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team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usual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Keynote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presentation</a:t>
            </a:r>
            <a:endParaRPr lang="fr-FR" sz="2800" b="0" strike="noStrike" spc="-1" dirty="0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1001"/>
              </a:spcBef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THEN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Explanation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of challenges</a:t>
            </a:r>
            <a:endParaRPr lang="fr-FR" sz="2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 challenge /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student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teacher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will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choose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which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challenge</a:t>
            </a:r>
            <a:endParaRPr lang="fr-FR" sz="2800" b="0" strike="noStrike" spc="-1" dirty="0">
              <a:latin typeface="Arial"/>
            </a:endParaRP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This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defense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is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MANDATORY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validate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the module</a:t>
            </a:r>
            <a:endParaRPr lang="fr-FR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>
                <a:solidFill>
                  <a:srgbClr val="FFFFFF"/>
                </a:solidFill>
                <a:latin typeface="Calibri Light"/>
                <a:ea typeface="DejaVu Sans"/>
              </a:rPr>
              <a:t>Perks and bonuses</a:t>
            </a:r>
            <a:endParaRPr lang="fr-FR" sz="4400" b="0" strike="noStrike" spc="-1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17320" y="1825560"/>
            <a:ext cx="69454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1-month free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subscription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TryHackMe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Over 500+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rooms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Faster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machines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Access to networks</a:t>
            </a:r>
          </a:p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Fancy charts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your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progress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 the best of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your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city!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Be the best of all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students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!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Rewards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be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gained</a:t>
            </a:r>
            <a:endParaRPr lang="fr-FR" sz="2800" b="0" strike="noStrike" spc="-1" dirty="0">
              <a:latin typeface="Arial"/>
            </a:endParaRPr>
          </a:p>
        </p:txBody>
      </p:sp>
      <p:pic>
        <p:nvPicPr>
          <p:cNvPr id="199" name="Picture 2"/>
          <p:cNvPicPr/>
          <p:nvPr/>
        </p:nvPicPr>
        <p:blipFill>
          <a:blip r:embed="rId2"/>
          <a:stretch/>
        </p:blipFill>
        <p:spPr>
          <a:xfrm>
            <a:off x="8360640" y="1434960"/>
            <a:ext cx="2437920" cy="2437920"/>
          </a:xfrm>
          <a:prstGeom prst="rect">
            <a:avLst/>
          </a:prstGeom>
          <a:ln>
            <a:noFill/>
          </a:ln>
        </p:spPr>
      </p:pic>
      <p:pic>
        <p:nvPicPr>
          <p:cNvPr id="200" name="Image 2"/>
          <p:cNvPicPr/>
          <p:nvPr/>
        </p:nvPicPr>
        <p:blipFill>
          <a:blip r:embed="rId3"/>
          <a:stretch/>
        </p:blipFill>
        <p:spPr>
          <a:xfrm>
            <a:off x="6318360" y="3790800"/>
            <a:ext cx="3541320" cy="23047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solidFill>
            <a:srgbClr val="072C62">
              <a:alpha val="8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fr-FR" sz="4400" b="0" strike="noStrike" spc="-1" dirty="0" err="1">
                <a:solidFill>
                  <a:srgbClr val="FFFFFF"/>
                </a:solidFill>
                <a:latin typeface="Calibri Light"/>
                <a:ea typeface="DejaVu Sans"/>
              </a:rPr>
              <a:t>Bonuses</a:t>
            </a:r>
            <a:endParaRPr lang="fr-FR" sz="4400" b="0" strike="noStrike" spc="-1" dirty="0"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17320" y="1825560"/>
            <a:ext cx="6945480" cy="4350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285840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1-month free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subscription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to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TryHackMe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Over 500+ </a:t>
            </a: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rooms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Faster</a:t>
            </a: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machines</a:t>
            </a:r>
            <a:endParaRPr lang="fr-FR" sz="2800" b="0" strike="noStrike" spc="-1" dirty="0">
              <a:latin typeface="Arial"/>
            </a:endParaRPr>
          </a:p>
          <a:p>
            <a:pPr marL="743040" lvl="1" indent="-2854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fr-F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Access to networks</a:t>
            </a:r>
          </a:p>
        </p:txBody>
      </p:sp>
      <p:pic>
        <p:nvPicPr>
          <p:cNvPr id="199" name="Picture 2"/>
          <p:cNvPicPr/>
          <p:nvPr/>
        </p:nvPicPr>
        <p:blipFill>
          <a:blip r:embed="rId2"/>
          <a:stretch/>
        </p:blipFill>
        <p:spPr>
          <a:xfrm>
            <a:off x="8360640" y="1434960"/>
            <a:ext cx="2437920" cy="24379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15960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 modele ppt Epitech</Template>
  <TotalTime>1235</TotalTime>
  <Words>241</Words>
  <Application>Microsoft Office PowerPoint</Application>
  <PresentationFormat>Grand écran</PresentationFormat>
  <Paragraphs>65</Paragraphs>
  <Slides>10</Slides>
  <Notes>0</Notes>
  <HiddenSlides>2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4</vt:i4>
      </vt:variant>
      <vt:variant>
        <vt:lpstr>Titres des diapositives</vt:lpstr>
      </vt:variant>
      <vt:variant>
        <vt:i4>10</vt:i4>
      </vt:variant>
    </vt:vector>
  </HeadingPairs>
  <TitlesOfParts>
    <vt:vector size="20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Pool</dc:title>
  <dc:subject/>
  <dc:creator>Félicien Meganck</dc:creator>
  <dc:description/>
  <cp:lastModifiedBy>Baptiste Heraud</cp:lastModifiedBy>
  <cp:revision>500</cp:revision>
  <dcterms:created xsi:type="dcterms:W3CDTF">2020-09-08T09:29:23Z</dcterms:created>
  <dcterms:modified xsi:type="dcterms:W3CDTF">2024-05-07T08:03:15Z</dcterms:modified>
  <dc:language>fr-FR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0x0101004A0BF9078085134D96D2AB283E00B833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Grand écran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10</vt:i4>
  </property>
</Properties>
</file>