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4"/>
  </p:sldMasterIdLst>
  <p:notesMasterIdLst>
    <p:notesMasterId r:id="rId14"/>
  </p:notesMasterIdLst>
  <p:handoutMasterIdLst>
    <p:handoutMasterId r:id="rId15"/>
  </p:handoutMasterIdLst>
  <p:sldIdLst>
    <p:sldId id="281" r:id="rId5"/>
    <p:sldId id="293" r:id="rId6"/>
    <p:sldId id="290" r:id="rId7"/>
    <p:sldId id="294" r:id="rId8"/>
    <p:sldId id="297" r:id="rId9"/>
    <p:sldId id="295" r:id="rId10"/>
    <p:sldId id="305" r:id="rId11"/>
    <p:sldId id="306" r:id="rId12"/>
    <p:sldId id="275" r:id="rId13"/>
  </p:sldIdLst>
  <p:sldSz cx="12192000" cy="6858000"/>
  <p:notesSz cx="6669088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85E"/>
    <a:srgbClr val="009FE3"/>
    <a:srgbClr val="EF765E"/>
    <a:srgbClr val="129A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7B28038-0CA3-4C35-8D3F-B8A069B339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118D38-FBCA-4DE8-BD30-895D5287DE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5B5BF-4A0F-4D4B-9242-5BC3FA71534D}" type="datetimeFigureOut">
              <a:rPr lang="fr-FR" smtClean="0"/>
              <a:t>25/10/2024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AB3A2C-63CE-48CF-9961-DE3DCEBA02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22E095-BCC0-48B5-8AF8-BAC4224EA6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986FE-4834-4858-B056-4BB1F553CE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801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CC9BE-B89B-0F42-8FEB-F96E2236995E}" type="datetimeFigureOut">
              <a:rPr lang="fr-FR" smtClean="0"/>
              <a:t>25/10/2024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66750" y="4776788"/>
            <a:ext cx="5335588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5882A-810A-494C-AF7A-49522011FE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479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5882A-810A-494C-AF7A-49522011FED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93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bleu, Bleu électrique, bleu vert, Graphique&#10;&#10;Description générée automatiquement">
            <a:extLst>
              <a:ext uri="{FF2B5EF4-FFF2-40B4-BE49-F238E27FC236}">
                <a16:creationId xmlns:a16="http://schemas.microsoft.com/office/drawing/2014/main" id="{805F3425-16EA-3403-6D50-9CEB129FAD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ous-titre 2">
            <a:extLst>
              <a:ext uri="{FF2B5EF4-FFF2-40B4-BE49-F238E27FC236}">
                <a16:creationId xmlns:a16="http://schemas.microsoft.com/office/drawing/2014/main" id="{3576847D-5D4D-1AB8-AE0C-03F40852E53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2615171"/>
            <a:ext cx="12192000" cy="1876287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Mulish" pitchFamily="2" charset="77"/>
                <a:ea typeface="Inter Tight" pitchFamily="2" charset="0"/>
                <a:cs typeface="Inter Tigh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présentation </a:t>
            </a:r>
          </a:p>
          <a:p>
            <a:r>
              <a:rPr lang="fr-FR" dirty="0"/>
              <a:t>sur 2 lignes maximum</a:t>
            </a:r>
          </a:p>
        </p:txBody>
      </p:sp>
      <p:sp>
        <p:nvSpPr>
          <p:cNvPr id="6" name="Espace réservé du texte 11">
            <a:extLst>
              <a:ext uri="{FF2B5EF4-FFF2-40B4-BE49-F238E27FC236}">
                <a16:creationId xmlns:a16="http://schemas.microsoft.com/office/drawing/2014/main" id="{5A458A7D-6246-B696-88E2-DD1EAF75A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11279" y="5041905"/>
            <a:ext cx="5969438" cy="466570"/>
          </a:xfrm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69382"/>
                      <a:gd name="connsiteY0" fmla="*/ 0 h 831634"/>
                      <a:gd name="connsiteX1" fmla="*/ 7869382 w 7869382"/>
                      <a:gd name="connsiteY1" fmla="*/ 0 h 831634"/>
                      <a:gd name="connsiteX2" fmla="*/ 7869382 w 7869382"/>
                      <a:gd name="connsiteY2" fmla="*/ 831634 h 831634"/>
                      <a:gd name="connsiteX3" fmla="*/ 0 w 7869382"/>
                      <a:gd name="connsiteY3" fmla="*/ 831634 h 831634"/>
                      <a:gd name="connsiteX4" fmla="*/ 0 w 7869382"/>
                      <a:gd name="connsiteY4" fmla="*/ 0 h 831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869382" h="831634" fill="none" extrusionOk="0">
                        <a:moveTo>
                          <a:pt x="0" y="0"/>
                        </a:moveTo>
                        <a:cubicBezTo>
                          <a:pt x="3742985" y="-49533"/>
                          <a:pt x="6485535" y="-14809"/>
                          <a:pt x="7869382" y="0"/>
                        </a:cubicBezTo>
                        <a:cubicBezTo>
                          <a:pt x="7854646" y="200296"/>
                          <a:pt x="7885926" y="698449"/>
                          <a:pt x="7869382" y="831634"/>
                        </a:cubicBezTo>
                        <a:cubicBezTo>
                          <a:pt x="5685295" y="783403"/>
                          <a:pt x="2932166" y="916089"/>
                          <a:pt x="0" y="831634"/>
                        </a:cubicBezTo>
                        <a:cubicBezTo>
                          <a:pt x="-59964" y="417738"/>
                          <a:pt x="-72618" y="299928"/>
                          <a:pt x="0" y="0"/>
                        </a:cubicBezTo>
                        <a:close/>
                      </a:path>
                      <a:path w="7869382" h="831634" stroke="0" extrusionOk="0">
                        <a:moveTo>
                          <a:pt x="0" y="0"/>
                        </a:moveTo>
                        <a:cubicBezTo>
                          <a:pt x="3173349" y="118645"/>
                          <a:pt x="6507346" y="116012"/>
                          <a:pt x="7869382" y="0"/>
                        </a:cubicBezTo>
                        <a:cubicBezTo>
                          <a:pt x="7904917" y="397397"/>
                          <a:pt x="7891132" y="476799"/>
                          <a:pt x="7869382" y="831634"/>
                        </a:cubicBezTo>
                        <a:cubicBezTo>
                          <a:pt x="5740248" y="966234"/>
                          <a:pt x="2252866" y="674438"/>
                          <a:pt x="0" y="831634"/>
                        </a:cubicBezTo>
                        <a:cubicBezTo>
                          <a:pt x="-13317" y="470069"/>
                          <a:pt x="-60308" y="34643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lang="fr-FR" sz="1800" b="1" kern="1200" spc="0" dirty="0" smtClean="0">
                <a:solidFill>
                  <a:schemeClr val="bg1"/>
                </a:solidFill>
                <a:latin typeface="Mulish" pitchFamily="2" charset="77"/>
                <a:ea typeface="Inter Tight" pitchFamily="2" charset="0"/>
                <a:cs typeface="Inter Tight" pitchFamily="2" charset="0"/>
              </a:defRPr>
            </a:lvl1pPr>
            <a:lvl2pPr>
              <a:defRPr lang="fr-FR" sz="2400" b="1" kern="1200" dirty="0" smtClean="0">
                <a:solidFill>
                  <a:schemeClr val="bg1"/>
                </a:solidFill>
                <a:latin typeface="Mulish" pitchFamily="2" charset="77"/>
                <a:ea typeface="Inter Tight" pitchFamily="2" charset="0"/>
                <a:cs typeface="Inter Tight" pitchFamily="2" charset="0"/>
              </a:defRPr>
            </a:lvl2pPr>
            <a:lvl3pPr>
              <a:defRPr lang="fr-FR" sz="2400" b="1" kern="1200" dirty="0" smtClean="0">
                <a:solidFill>
                  <a:schemeClr val="bg1"/>
                </a:solidFill>
                <a:latin typeface="Mulish" pitchFamily="2" charset="77"/>
                <a:ea typeface="Inter Tight" pitchFamily="2" charset="0"/>
                <a:cs typeface="Inter Tight" pitchFamily="2" charset="0"/>
              </a:defRPr>
            </a:lvl3pPr>
            <a:lvl4pPr>
              <a:defRPr lang="fr-FR" sz="2400" b="1" kern="1200" dirty="0" smtClean="0">
                <a:solidFill>
                  <a:schemeClr val="bg1"/>
                </a:solidFill>
                <a:latin typeface="Mulish" pitchFamily="2" charset="77"/>
                <a:ea typeface="Inter Tight" pitchFamily="2" charset="0"/>
                <a:cs typeface="Inter Tight" pitchFamily="2" charset="0"/>
              </a:defRPr>
            </a:lvl4pPr>
            <a:lvl5pPr>
              <a:defRPr lang="fr-FR" sz="2400" b="1" kern="1200" dirty="0">
                <a:solidFill>
                  <a:schemeClr val="bg1"/>
                </a:solidFill>
                <a:latin typeface="Mulish" pitchFamily="2" charset="77"/>
                <a:ea typeface="Inter Tight" pitchFamily="2" charset="0"/>
                <a:cs typeface="Inter Tight" pitchFamily="2" charset="0"/>
              </a:defRPr>
            </a:lvl5pPr>
          </a:lstStyle>
          <a:p>
            <a:pPr lvl="0"/>
            <a:r>
              <a:rPr lang="fr-FR" dirty="0"/>
              <a:t>Kick-off</a:t>
            </a:r>
          </a:p>
        </p:txBody>
      </p:sp>
    </p:spTree>
    <p:extLst>
      <p:ext uri="{BB962C8B-B14F-4D97-AF65-F5344CB8AC3E}">
        <p14:creationId xmlns:p14="http://schemas.microsoft.com/office/powerpoint/2010/main" val="282967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0546B28-3AAF-BB96-7CCD-C1318E9A07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2265C7B-9546-4B90-85E9-115223D3B4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166" y="2328672"/>
            <a:ext cx="9698182" cy="1764290"/>
          </a:xfrm>
        </p:spPr>
        <p:txBody>
          <a:bodyPr anchor="b">
            <a:normAutofit/>
          </a:bodyPr>
          <a:lstStyle>
            <a:lvl1pPr algn="l">
              <a:defRPr sz="6600" b="1" i="0">
                <a:solidFill>
                  <a:schemeClr val="bg1"/>
                </a:solidFill>
                <a:latin typeface="Mulish" pitchFamily="2" charset="77"/>
                <a:cs typeface="Prompt" pitchFamily="2" charset="-34"/>
              </a:defRPr>
            </a:lvl1pPr>
          </a:lstStyle>
          <a:p>
            <a:r>
              <a:rPr lang="fr-FR"/>
              <a:t>Grande partie </a:t>
            </a:r>
            <a:br>
              <a:rPr lang="fr-FR"/>
            </a:br>
            <a:r>
              <a:rPr lang="fr-FR"/>
              <a:t>sur une ligne ou 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F6CCB18-1C85-45A8-94C2-42E5BE16F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166" y="4223828"/>
            <a:ext cx="9144000" cy="82788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Mulish" pitchFamily="2" charset="77"/>
                <a:ea typeface="Inter Tight" pitchFamily="2" charset="0"/>
                <a:cs typeface="Inter Tigh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70225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capture d’écran, noir, obscurité&#10;&#10;Description générée automatiquement">
            <a:extLst>
              <a:ext uri="{FF2B5EF4-FFF2-40B4-BE49-F238E27FC236}">
                <a16:creationId xmlns:a16="http://schemas.microsoft.com/office/drawing/2014/main" id="{5241C0DA-8B5E-A432-F544-7DAC7E9B12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7" name="Espace réservé pour une image  36">
            <a:extLst>
              <a:ext uri="{FF2B5EF4-FFF2-40B4-BE49-F238E27FC236}">
                <a16:creationId xmlns:a16="http://schemas.microsoft.com/office/drawing/2014/main" id="{1DDC537A-6060-4B38-7627-C16035C666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137" y="1453724"/>
            <a:ext cx="3209605" cy="5416550"/>
          </a:xfrm>
        </p:spPr>
        <p:txBody>
          <a:bodyPr/>
          <a:lstStyle/>
          <a:p>
            <a:endParaRPr lang="fr-FR"/>
          </a:p>
        </p:txBody>
      </p:sp>
      <p:sp>
        <p:nvSpPr>
          <p:cNvPr id="41" name="Espace réservé du texte 40">
            <a:extLst>
              <a:ext uri="{FF2B5EF4-FFF2-40B4-BE49-F238E27FC236}">
                <a16:creationId xmlns:a16="http://schemas.microsoft.com/office/drawing/2014/main" id="{5CB16856-3B7A-2744-CE73-E17B44AFB4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29013" y="1454150"/>
            <a:ext cx="7112394" cy="417513"/>
          </a:xfrm>
        </p:spPr>
        <p:txBody>
          <a:bodyPr/>
          <a:lstStyle>
            <a:lvl1pPr marL="0" indent="0">
              <a:buNone/>
              <a:defRPr sz="2000" b="1" i="0">
                <a:solidFill>
                  <a:srgbClr val="009FE3"/>
                </a:solidFill>
                <a:latin typeface="Mulish" pitchFamily="2" charset="77"/>
                <a:cs typeface="Prompt SemiBold" pitchFamily="2" charset="-34"/>
              </a:defRPr>
            </a:lvl1pPr>
          </a:lstStyle>
          <a:p>
            <a:pPr lvl="0"/>
            <a:r>
              <a:rPr lang="fr-FR"/>
              <a:t>Sous-titre slide texte photo 1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5818AAC-BB00-C67D-1680-DCB246B19E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29013" y="2098675"/>
            <a:ext cx="8062912" cy="3995738"/>
          </a:xfrm>
        </p:spPr>
        <p:txBody>
          <a:bodyPr>
            <a:noAutofit/>
          </a:bodyPr>
          <a:lstStyle>
            <a:lvl1pPr marL="0" indent="0">
              <a:buNone/>
              <a:defRPr lang="fr-FR" sz="1600" kern="1200" dirty="0">
                <a:solidFill>
                  <a:schemeClr val="tx1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>
              <a:latin typeface="Inter Tight" pitchFamily="2" charset="0"/>
              <a:ea typeface="Inter Tight" pitchFamily="2" charset="0"/>
              <a:cs typeface="Inter Tight" pitchFamily="2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Nunc viverra imperdiet enim. Fusce est. Vivamus a tellus.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>
              <a:latin typeface="Inter Tight" pitchFamily="2" charset="0"/>
              <a:ea typeface="Inter Tight" pitchFamily="2" charset="0"/>
              <a:cs typeface="Inter Tight" pitchFamily="2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Pellentesque habitant morbi tristique senectus et netus et malesuada fames ac turpis egestas. Proin pharetra nonummy pede. Mauris et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orci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urna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Nunc viverra imperdiet enim. Fusce est. Vivamus a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tellus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Pellentesque habitant morbi tristique senectus et netus et malesuada fames ac turpis egestas. Proin pharetra nonummy pede. Mauris et orci.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>
              <a:latin typeface="Inter Tight" pitchFamily="2" charset="0"/>
              <a:ea typeface="Inter Tight" pitchFamily="2" charset="0"/>
              <a:cs typeface="Inter Tight" pitchFamily="2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F3CB35C4-0D9B-E7FC-224E-4716BB95D5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0978" y="237089"/>
            <a:ext cx="8300006" cy="626691"/>
          </a:xfrm>
        </p:spPr>
        <p:txBody>
          <a:bodyPr anchor="b">
            <a:normAutofit/>
          </a:bodyPr>
          <a:lstStyle>
            <a:lvl1pPr algn="l">
              <a:defRPr sz="2800" b="1" i="0">
                <a:solidFill>
                  <a:srgbClr val="1F485E"/>
                </a:solidFill>
                <a:latin typeface="Mulish" pitchFamily="2" charset="77"/>
                <a:cs typeface="Prompt" pitchFamily="2" charset="-34"/>
              </a:defRPr>
            </a:lvl1pPr>
          </a:lstStyle>
          <a:p>
            <a:r>
              <a:rPr lang="fr-FR" dirty="0"/>
              <a:t>Modifier ici titre slide </a:t>
            </a:r>
            <a:r>
              <a:rPr lang="fr-FR" dirty="0" err="1"/>
              <a:t>bulletpoint</a:t>
            </a:r>
            <a:r>
              <a:rPr lang="fr-FR" dirty="0"/>
              <a:t> – bleu pétrole</a:t>
            </a:r>
          </a:p>
        </p:txBody>
      </p:sp>
    </p:spTree>
    <p:extLst>
      <p:ext uri="{BB962C8B-B14F-4D97-AF65-F5344CB8AC3E}">
        <p14:creationId xmlns:p14="http://schemas.microsoft.com/office/powerpoint/2010/main" val="292416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capture d’écran, noir, obscurité&#10;&#10;Description générée automatiquement">
            <a:extLst>
              <a:ext uri="{FF2B5EF4-FFF2-40B4-BE49-F238E27FC236}">
                <a16:creationId xmlns:a16="http://schemas.microsoft.com/office/drawing/2014/main" id="{419EB4AC-9B66-34CE-09C9-F2044603E3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7" name="Espace réservé pour une image  36">
            <a:extLst>
              <a:ext uri="{FF2B5EF4-FFF2-40B4-BE49-F238E27FC236}">
                <a16:creationId xmlns:a16="http://schemas.microsoft.com/office/drawing/2014/main" id="{1DDC537A-6060-4B38-7627-C16035C666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48219" y="2049730"/>
            <a:ext cx="4773431" cy="4077728"/>
          </a:xfrm>
        </p:spPr>
        <p:txBody>
          <a:bodyPr/>
          <a:lstStyle/>
          <a:p>
            <a:endParaRPr lang="fr-FR"/>
          </a:p>
        </p:txBody>
      </p:sp>
      <p:sp>
        <p:nvSpPr>
          <p:cNvPr id="41" name="Espace réservé du texte 40">
            <a:extLst>
              <a:ext uri="{FF2B5EF4-FFF2-40B4-BE49-F238E27FC236}">
                <a16:creationId xmlns:a16="http://schemas.microsoft.com/office/drawing/2014/main" id="{5CB16856-3B7A-2744-CE73-E17B44AFB4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78" y="1454150"/>
            <a:ext cx="7112394" cy="417513"/>
          </a:xfrm>
        </p:spPr>
        <p:txBody>
          <a:bodyPr/>
          <a:lstStyle>
            <a:lvl1pPr marL="0" indent="0">
              <a:buNone/>
              <a:defRPr sz="2000" b="1" i="0">
                <a:solidFill>
                  <a:srgbClr val="009FE3"/>
                </a:solidFill>
                <a:latin typeface="Mulish" pitchFamily="2" charset="77"/>
                <a:cs typeface="Prompt SemiBold" pitchFamily="2" charset="-34"/>
              </a:defRPr>
            </a:lvl1pPr>
          </a:lstStyle>
          <a:p>
            <a:pPr lvl="0"/>
            <a:r>
              <a:rPr lang="fr-FR"/>
              <a:t>Sous-titre slide texte photo 1</a:t>
            </a:r>
          </a:p>
        </p:txBody>
      </p:sp>
      <p:sp>
        <p:nvSpPr>
          <p:cNvPr id="5" name="Espace réservé du texte 5">
            <a:extLst>
              <a:ext uri="{FF2B5EF4-FFF2-40B4-BE49-F238E27FC236}">
                <a16:creationId xmlns:a16="http://schemas.microsoft.com/office/drawing/2014/main" id="{898A84C0-5431-DE8B-1E7C-B982BDE632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4878" y="2060236"/>
            <a:ext cx="6617584" cy="4067221"/>
          </a:xfrm>
        </p:spPr>
        <p:txBody>
          <a:bodyPr>
            <a:noAutofit/>
          </a:bodyPr>
          <a:lstStyle>
            <a:lvl1pPr marL="0" indent="0" algn="l">
              <a:buNone/>
              <a:defRPr lang="fr-FR" sz="1800" kern="1200" dirty="0">
                <a:solidFill>
                  <a:schemeClr val="tx1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Lorem ipsum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dolor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sit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amet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,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consectetuer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adipiscing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elit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.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Maecenas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porttitor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congue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massa.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Fusce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posuere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, magna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sed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pulvinar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ultricies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,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purus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lectus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malesuada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libero,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sit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amet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commodo magna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eros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quis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urna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>
              <a:latin typeface="Inter Tight" pitchFamily="2" charset="0"/>
              <a:ea typeface="Inter Tight" pitchFamily="2" charset="0"/>
              <a:cs typeface="Inter Tight" pitchFamily="2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Nunc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viverra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imperdiet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enim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.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Fusce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est.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Vivamus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a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tellus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>
              <a:latin typeface="Inter Tight" pitchFamily="2" charset="0"/>
              <a:ea typeface="Inter Tight" pitchFamily="2" charset="0"/>
              <a:cs typeface="Inter Tight" pitchFamily="2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Pellentesque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habitant morbi tristique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senectus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et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netus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et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malesuada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fames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ac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turpis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egestas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.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Proin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pharetra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nonummy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pede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.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Mauris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et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orci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Lorem ipsum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dolor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sit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amet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,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consectetuer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adipiscing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elit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.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Maecenas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porttitor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congue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massa.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Fusce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posuere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, magna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sed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pulvinar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ultricies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,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purus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lectus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malesuada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libero,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sit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amet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commodo magna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eros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quis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urna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.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F47FB3E-E1A8-09A4-92E0-2AE080E75DE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0978" y="237089"/>
            <a:ext cx="8300006" cy="626691"/>
          </a:xfrm>
        </p:spPr>
        <p:txBody>
          <a:bodyPr anchor="b">
            <a:normAutofit/>
          </a:bodyPr>
          <a:lstStyle>
            <a:lvl1pPr algn="l">
              <a:defRPr sz="2800" b="1" i="0">
                <a:solidFill>
                  <a:srgbClr val="1F485E"/>
                </a:solidFill>
                <a:latin typeface="Mulish" pitchFamily="2" charset="77"/>
                <a:cs typeface="Prompt" pitchFamily="2" charset="-34"/>
              </a:defRPr>
            </a:lvl1pPr>
          </a:lstStyle>
          <a:p>
            <a:r>
              <a:rPr lang="fr-FR" dirty="0"/>
              <a:t>Modifier ici titre slide </a:t>
            </a:r>
            <a:r>
              <a:rPr lang="fr-FR" dirty="0" err="1"/>
              <a:t>bulletpoint</a:t>
            </a:r>
            <a:r>
              <a:rPr lang="fr-FR" dirty="0"/>
              <a:t> – bleu Epitech</a:t>
            </a:r>
          </a:p>
        </p:txBody>
      </p:sp>
    </p:spTree>
    <p:extLst>
      <p:ext uri="{BB962C8B-B14F-4D97-AF65-F5344CB8AC3E}">
        <p14:creationId xmlns:p14="http://schemas.microsoft.com/office/powerpoint/2010/main" val="49691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capture d’écran, noir, obscurité&#10;&#10;Description générée automatiquement">
            <a:extLst>
              <a:ext uri="{FF2B5EF4-FFF2-40B4-BE49-F238E27FC236}">
                <a16:creationId xmlns:a16="http://schemas.microsoft.com/office/drawing/2014/main" id="{C5E35C74-9080-A8A9-EA78-18DAB87902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2A0CD11-DF8A-4931-84D5-2F29BFDCF96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0978" y="1095867"/>
            <a:ext cx="11067454" cy="4965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800">
                <a:latin typeface="Inter Tight" pitchFamily="2" charset="0"/>
                <a:ea typeface="Inter Tight" pitchFamily="2" charset="0"/>
                <a:cs typeface="Inter Tight" pitchFamily="2" charset="0"/>
              </a:defRPr>
            </a:lvl1pPr>
            <a:lvl2pPr marL="457200" indent="0">
              <a:buNone/>
              <a:defRPr sz="1600">
                <a:latin typeface="Inter Tight" pitchFamily="2" charset="0"/>
                <a:ea typeface="Inter Tight" pitchFamily="2" charset="0"/>
                <a:cs typeface="Inter Tight" pitchFamily="2" charset="0"/>
              </a:defRPr>
            </a:lvl2pPr>
            <a:lvl3pPr marL="914400" indent="0">
              <a:buNone/>
              <a:defRPr sz="1400">
                <a:latin typeface="Inter Tight" pitchFamily="2" charset="0"/>
                <a:ea typeface="Inter Tight" pitchFamily="2" charset="0"/>
                <a:cs typeface="Inter Tight" pitchFamily="2" charset="0"/>
              </a:defRPr>
            </a:lvl3pPr>
            <a:lvl4pPr marL="1371600" indent="0">
              <a:buNone/>
              <a:defRPr sz="2000">
                <a:latin typeface="Inter Tight" pitchFamily="2" charset="0"/>
                <a:ea typeface="Inter Tight" pitchFamily="2" charset="0"/>
                <a:cs typeface="Inter Tight" pitchFamily="2" charset="0"/>
              </a:defRPr>
            </a:lvl4pPr>
            <a:lvl5pPr marL="1828800" indent="0">
              <a:buNone/>
              <a:defRPr sz="2000">
                <a:latin typeface="Inter Tight" pitchFamily="2" charset="0"/>
                <a:ea typeface="Inter Tight" pitchFamily="2" charset="0"/>
                <a:cs typeface="Inter Tight" pitchFamily="2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C932B085-EBC4-29E0-C2B9-EC16B2AD6B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0978" y="237089"/>
            <a:ext cx="8300006" cy="626691"/>
          </a:xfrm>
        </p:spPr>
        <p:txBody>
          <a:bodyPr anchor="b">
            <a:normAutofit/>
          </a:bodyPr>
          <a:lstStyle>
            <a:lvl1pPr algn="l">
              <a:defRPr sz="2800" b="1" i="0">
                <a:solidFill>
                  <a:srgbClr val="1F485E"/>
                </a:solidFill>
                <a:latin typeface="Mulish" pitchFamily="2" charset="77"/>
                <a:cs typeface="Prompt" pitchFamily="2" charset="-34"/>
              </a:defRPr>
            </a:lvl1pPr>
          </a:lstStyle>
          <a:p>
            <a:r>
              <a:rPr lang="fr-FR" dirty="0"/>
              <a:t>Modifier ici titre slide </a:t>
            </a:r>
            <a:r>
              <a:rPr lang="fr-FR" dirty="0" err="1"/>
              <a:t>bulletpoint</a:t>
            </a:r>
            <a:r>
              <a:rPr lang="fr-FR" dirty="0"/>
              <a:t> – bleu Epitech</a:t>
            </a:r>
          </a:p>
        </p:txBody>
      </p:sp>
    </p:spTree>
    <p:extLst>
      <p:ext uri="{BB962C8B-B14F-4D97-AF65-F5344CB8AC3E}">
        <p14:creationId xmlns:p14="http://schemas.microsoft.com/office/powerpoint/2010/main" val="426767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violet, violette, Lilas, capture d’écran&#10;&#10;Description générée automatiquement">
            <a:extLst>
              <a:ext uri="{FF2B5EF4-FFF2-40B4-BE49-F238E27FC236}">
                <a16:creationId xmlns:a16="http://schemas.microsoft.com/office/drawing/2014/main" id="{5D289792-BE40-1E46-2F73-296002947F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B275147-F527-4E6F-2B49-496D9FF53C10}"/>
              </a:ext>
            </a:extLst>
          </p:cNvPr>
          <p:cNvSpPr txBox="1"/>
          <p:nvPr userDrawn="1"/>
        </p:nvSpPr>
        <p:spPr>
          <a:xfrm>
            <a:off x="2621275" y="2705725"/>
            <a:ext cx="742634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8800" dirty="0" err="1">
                <a:solidFill>
                  <a:schemeClr val="bg1"/>
                </a:solidFill>
                <a:latin typeface="Inter Tight" pitchFamily="2" charset="0"/>
              </a:rPr>
              <a:t>Any</a:t>
            </a:r>
            <a:r>
              <a:rPr lang="fr-FR" sz="8800" dirty="0">
                <a:solidFill>
                  <a:schemeClr val="bg1"/>
                </a:solidFill>
                <a:latin typeface="Inter Tight" pitchFamily="2" charset="0"/>
              </a:rPr>
              <a:t> questions?</a:t>
            </a:r>
            <a:endParaRPr lang="fr-FR" sz="8800" dirty="0">
              <a:solidFill>
                <a:schemeClr val="bg1"/>
              </a:solidFill>
            </a:endParaRPr>
          </a:p>
        </p:txBody>
      </p:sp>
      <p:pic>
        <p:nvPicPr>
          <p:cNvPr id="2" name="Image 5" descr="Une image contenant logo, symbole, Graphique, Police&#10;&#10;Description générée automatiquement">
            <a:extLst>
              <a:ext uri="{FF2B5EF4-FFF2-40B4-BE49-F238E27FC236}">
                <a16:creationId xmlns:a16="http://schemas.microsoft.com/office/drawing/2014/main" id="{1C6F0F74-AF98-B67B-2DB7-E61E25344E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3448" y="1893468"/>
            <a:ext cx="762001" cy="495621"/>
          </a:xfrm>
          <a:prstGeom prst="rect">
            <a:avLst/>
          </a:prstGeom>
        </p:spPr>
      </p:pic>
      <p:sp>
        <p:nvSpPr>
          <p:cNvPr id="5" name="ZoneTexte 3">
            <a:extLst>
              <a:ext uri="{FF2B5EF4-FFF2-40B4-BE49-F238E27FC236}">
                <a16:creationId xmlns:a16="http://schemas.microsoft.com/office/drawing/2014/main" id="{BE113E82-3800-3621-CF96-02F166E022D5}"/>
              </a:ext>
            </a:extLst>
          </p:cNvPr>
          <p:cNvSpPr txBox="1"/>
          <p:nvPr userDrawn="1"/>
        </p:nvSpPr>
        <p:spPr>
          <a:xfrm>
            <a:off x="2621274" y="1029697"/>
            <a:ext cx="74263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3600" dirty="0" err="1">
                <a:solidFill>
                  <a:schemeClr val="bg1"/>
                </a:solidFill>
                <a:latin typeface="Inter Tight" pitchFamily="2" charset="0"/>
              </a:rPr>
              <a:t>Thank</a:t>
            </a:r>
            <a:r>
              <a:rPr lang="fr-FR" sz="3600" dirty="0">
                <a:solidFill>
                  <a:schemeClr val="bg1"/>
                </a:solidFill>
                <a:latin typeface="Inter Tight" pitchFamily="2" charset="0"/>
              </a:rPr>
              <a:t> </a:t>
            </a:r>
            <a:r>
              <a:rPr lang="fr-FR" sz="3600" dirty="0" err="1">
                <a:solidFill>
                  <a:schemeClr val="bg1"/>
                </a:solidFill>
                <a:latin typeface="Inter Tight" pitchFamily="2" charset="0"/>
              </a:rPr>
              <a:t>you</a:t>
            </a: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77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6171E8-07FD-4998-81C9-009C52A9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FD8269-EB07-434D-A7FF-7864F7A7D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609212-C67C-4EB0-8FF0-7FACCEAFD0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663A35-A8ED-48BF-B94F-0CEA9EE5D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7C9600-E128-4DDB-9FA2-A0878D0AD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9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90" r:id="rId2"/>
    <p:sldLayoutId id="2147483707" r:id="rId3"/>
    <p:sldLayoutId id="2147483708" r:id="rId4"/>
    <p:sldLayoutId id="2147483704" r:id="rId5"/>
    <p:sldLayoutId id="214748370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77947B9B-01E4-CC10-4685-971553CBBB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T-DEV-70x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ACB521-CB69-D4C9-1212-816714A86E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r>
              <a:rPr lang="fr-FR" sz="2800" dirty="0"/>
              <a:t>Kick-off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FF015A73-4230-D347-77B1-C13E76D16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0975" y="872019"/>
            <a:ext cx="3790043" cy="141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9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9BC9FF-84EF-4553-87F4-F801443C7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8775" y="1925700"/>
            <a:ext cx="6457950" cy="3006597"/>
          </a:xfrm>
        </p:spPr>
        <p:txBody>
          <a:bodyPr anchor="ctr">
            <a:normAutofit/>
          </a:bodyPr>
          <a:lstStyle/>
          <a:p>
            <a:r>
              <a:rPr lang="en-US" sz="2200" dirty="0"/>
              <a:t>In professional context, developing software is much more than writing code.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/>
              <a:t>Many additional challenges come with working as a team, on big projects, with the aim to satisfy clients.</a:t>
            </a:r>
            <a:endParaRPr lang="en-GB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510746-35DC-3644-A218-414BECE00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Not only code</a:t>
            </a:r>
          </a:p>
        </p:txBody>
      </p:sp>
      <p:pic>
        <p:nvPicPr>
          <p:cNvPr id="5" name="Picture 4" descr="Colorful gears and icons with text&#10;&#10;Description automatically generated with medium confidence">
            <a:extLst>
              <a:ext uri="{FF2B5EF4-FFF2-40B4-BE49-F238E27FC236}">
                <a16:creationId xmlns:a16="http://schemas.microsoft.com/office/drawing/2014/main" id="{D3211873-D585-8093-A25D-A1DB057A7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57" y="1222322"/>
            <a:ext cx="4727193" cy="441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4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9BC9FF-84EF-4553-87F4-F801443C7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618" y="5994220"/>
            <a:ext cx="7198762" cy="473711"/>
          </a:xfrm>
        </p:spPr>
        <p:txBody>
          <a:bodyPr>
            <a:normAutofit/>
          </a:bodyPr>
          <a:lstStyle/>
          <a:p>
            <a:pPr algn="ctr"/>
            <a:r>
              <a:rPr lang="en-GB" sz="2400" dirty="0"/>
              <a:t>Developing software is much more than writing code. </a:t>
            </a:r>
            <a:endParaRPr lang="en-GB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510746-35DC-3644-A218-414BECE00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Software development lifecycle</a:t>
            </a:r>
          </a:p>
        </p:txBody>
      </p:sp>
      <p:pic>
        <p:nvPicPr>
          <p:cNvPr id="6" name="Picture 5" descr="A diagram of a system development lifecycle&#10;&#10;Description automatically generated">
            <a:extLst>
              <a:ext uri="{FF2B5EF4-FFF2-40B4-BE49-F238E27FC236}">
                <a16:creationId xmlns:a16="http://schemas.microsoft.com/office/drawing/2014/main" id="{2ADCE4F4-3BFC-60B7-0D64-71AE939D1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819" y="863780"/>
            <a:ext cx="5150362" cy="511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9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9BC9FF-84EF-4553-87F4-F801443C7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75" y="1751142"/>
            <a:ext cx="4743450" cy="3355716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Speculate on users’ expectations.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Define specifications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Design relevantly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Write consistent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Test, secure, maintain, optimize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Work with constraints.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Interact with devices.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510746-35DC-3644-A218-414BECE00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pic>
        <p:nvPicPr>
          <p:cNvPr id="5" name="Picture 4" descr="A fish jumping out of a fish bowl&#10;&#10;Description automatically generated">
            <a:extLst>
              <a:ext uri="{FF2B5EF4-FFF2-40B4-BE49-F238E27FC236}">
                <a16:creationId xmlns:a16="http://schemas.microsoft.com/office/drawing/2014/main" id="{211C7C04-E8C9-3C8A-1224-49B1105F298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853" y="1751142"/>
            <a:ext cx="6112198" cy="335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4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9BC9FF-84EF-4553-87F4-F801443C7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1625" y="1504949"/>
            <a:ext cx="6534150" cy="3848100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You should foresee quagmires.</a:t>
            </a:r>
            <a:br>
              <a:rPr lang="en-GB" sz="2200" dirty="0"/>
            </a:b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You must overcome obstacles.</a:t>
            </a:r>
            <a:br>
              <a:rPr lang="en-GB" sz="2200" dirty="0"/>
            </a:b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You need to brainstorm a lot.</a:t>
            </a:r>
            <a:br>
              <a:rPr lang="en-GB" sz="2200" dirty="0"/>
            </a:b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You may talk with a rubber duck.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510746-35DC-3644-A218-414BECE00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Difficulties</a:t>
            </a: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17800E0-43F5-B790-E8E3-6DF22BA6E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78" y="1504948"/>
            <a:ext cx="3848101" cy="384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23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9BC9FF-84EF-4553-87F4-F801443C7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171572"/>
            <a:ext cx="6819900" cy="451485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Ask yourselves some questions, such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Mandatory Vs useful Vs volitional?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Is it a need or a wish?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What users’ problem am I trying to solve?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What are the resources required to implement 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How will this feature impact the performance?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What is a good application?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What makes it better than others?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...</a:t>
            </a:r>
            <a:endParaRPr lang="en-GB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510746-35DC-3644-A218-414BECE00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Feature or not feature?</a:t>
            </a:r>
          </a:p>
        </p:txBody>
      </p:sp>
      <p:pic>
        <p:nvPicPr>
          <p:cNvPr id="5" name="Picture 4" descr="A statue of a person thinking&#10;&#10;Description automatically generated">
            <a:extLst>
              <a:ext uri="{FF2B5EF4-FFF2-40B4-BE49-F238E27FC236}">
                <a16:creationId xmlns:a16="http://schemas.microsoft.com/office/drawing/2014/main" id="{8D67C962-96CA-DF15-DE25-EAFECB73E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88" y="1391162"/>
            <a:ext cx="4009293" cy="407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1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9BC9FF-84EF-4553-87F4-F801443C7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996" y="5591175"/>
            <a:ext cx="8300006" cy="951168"/>
          </a:xfrm>
        </p:spPr>
        <p:txBody>
          <a:bodyPr anchor="ctr">
            <a:normAutofit/>
          </a:bodyPr>
          <a:lstStyle/>
          <a:p>
            <a:pPr algn="ctr"/>
            <a:r>
              <a:rPr lang="en-US" sz="2200" dirty="0"/>
              <a:t>Web and mobile applications can be built in various ways.</a:t>
            </a:r>
            <a:br>
              <a:rPr lang="en-US" sz="2200" dirty="0"/>
            </a:br>
            <a:r>
              <a:rPr lang="en-US" sz="2200" dirty="0"/>
              <a:t>Choosing the appropriate tools is </a:t>
            </a:r>
            <a:r>
              <a:rPr lang="en-US" sz="2200" b="1" dirty="0"/>
              <a:t>up to you</a:t>
            </a:r>
            <a:r>
              <a:rPr lang="en-US" sz="2200" dirty="0"/>
              <a:t>.</a:t>
            </a:r>
            <a:endParaRPr lang="en-GB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510746-35DC-3644-A218-414BECE00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right tool for the right job</a:t>
            </a:r>
          </a:p>
        </p:txBody>
      </p:sp>
      <p:pic>
        <p:nvPicPr>
          <p:cNvPr id="10" name="Picture 9" descr="Cartoon character with hands on head&#10;&#10;Description automatically generated">
            <a:extLst>
              <a:ext uri="{FF2B5EF4-FFF2-40B4-BE49-F238E27FC236}">
                <a16:creationId xmlns:a16="http://schemas.microsoft.com/office/drawing/2014/main" id="{3F3F9590-0AE4-781F-811C-9CF45320F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281" y="1145007"/>
            <a:ext cx="6929437" cy="428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4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9BC9FF-84EF-4553-87F4-F801443C7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022" y="1102096"/>
            <a:ext cx="3753397" cy="1700213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Increased 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Less repetitive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Consistent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Built-in security features.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510746-35DC-3644-A218-414BECE00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Why using development frameworks?</a:t>
            </a:r>
          </a:p>
        </p:txBody>
      </p:sp>
      <p:pic>
        <p:nvPicPr>
          <p:cNvPr id="6" name="Picture 5" descr="A cartoon of a wagon full of tires&#10;&#10;Description automatically generated">
            <a:extLst>
              <a:ext uri="{FF2B5EF4-FFF2-40B4-BE49-F238E27FC236}">
                <a16:creationId xmlns:a16="http://schemas.microsoft.com/office/drawing/2014/main" id="{0B4EF721-B72E-6F3B-809A-FDEB102AF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022" y="2910540"/>
            <a:ext cx="8300006" cy="3618771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F891E55-4999-8FB4-C951-13BFACCF414D}"/>
              </a:ext>
            </a:extLst>
          </p:cNvPr>
          <p:cNvSpPr txBox="1">
            <a:spLocks/>
          </p:cNvSpPr>
          <p:nvPr/>
        </p:nvSpPr>
        <p:spPr>
          <a:xfrm>
            <a:off x="6026175" y="1129498"/>
            <a:ext cx="4323803" cy="1700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Growth support and scalability.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Community support.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Cross-platform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Testing and debugging tools.</a:t>
            </a:r>
          </a:p>
        </p:txBody>
      </p:sp>
    </p:spTree>
    <p:extLst>
      <p:ext uri="{BB962C8B-B14F-4D97-AF65-F5344CB8AC3E}">
        <p14:creationId xmlns:p14="http://schemas.microsoft.com/office/powerpoint/2010/main" val="952433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7880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461EC25B6D840AF7EA2EE3540BDC2" ma:contentTypeVersion="36" ma:contentTypeDescription="Crée un document." ma:contentTypeScope="" ma:versionID="ec07d5e31b4ed7a8e8667140450dee0b">
  <xsd:schema xmlns:xsd="http://www.w3.org/2001/XMLSchema" xmlns:xs="http://www.w3.org/2001/XMLSchema" xmlns:p="http://schemas.microsoft.com/office/2006/metadata/properties" xmlns:ns1="http://schemas.microsoft.com/sharepoint/v3" xmlns:ns2="90face15-de70-4464-be80-4af667389416" xmlns:ns3="c198cf11-3a17-4b42-8b38-7c0f01616542" targetNamespace="http://schemas.microsoft.com/office/2006/metadata/properties" ma:root="true" ma:fieldsID="693cf828ff1a88f5acd574f864bad8f6" ns1:_="" ns2:_="" ns3:_="">
    <xsd:import namespace="http://schemas.microsoft.com/sharepoint/v3"/>
    <xsd:import namespace="90face15-de70-4464-be80-4af667389416"/>
    <xsd:import namespace="c198cf11-3a17-4b42-8b38-7c0f01616542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Leaders" minOccurs="0"/>
                <xsd:element ref="ns2:Members" minOccurs="0"/>
                <xsd:element ref="ns2:Member_Groups" minOccurs="0"/>
                <xsd:element ref="ns2:Distribution_Groups" minOccurs="0"/>
                <xsd:element ref="ns2:LMS_Mappings" minOccurs="0"/>
                <xsd:element ref="ns2:Invited_Leaders" minOccurs="0"/>
                <xsd:element ref="ns2:Invited_Members" minOccurs="0"/>
                <xsd:element ref="ns2:Self_Registration_Enabled" minOccurs="0"/>
                <xsd:element ref="ns2:Has_Leaders_Only_SectionGroup" minOccurs="0"/>
                <xsd:element ref="ns2:Is_Collaboration_Space_Locked" minOccurs="0"/>
                <xsd:element ref="ns2:IsNotebookLocke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36" nillable="true" ma:displayName="Propriétés de la stratégie de conformité unifiée" ma:hidden="true" ma:internalName="_ip_UnifiedCompliancePolicyProperties">
      <xsd:simpleType>
        <xsd:restriction base="dms:Note"/>
      </xsd:simpleType>
    </xsd:element>
    <xsd:element name="_ip_UnifiedCompliancePolicyUIAction" ma:index="37" nillable="true" ma:displayName="Action d’interface utilisateur de la stratégie de conformité unifié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face15-de70-4464-be80-4af667389416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17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18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19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22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23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25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MediaServiceMetadata" ma:index="2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0" nillable="true" ma:displayName="Tags" ma:internalName="MediaServiceAutoTags" ma:readOnly="true">
      <xsd:simpleType>
        <xsd:restriction base="dms:Text"/>
      </xsd:simpleType>
    </xsd:element>
    <xsd:element name="MediaServiceOCR" ma:index="3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3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41" nillable="true" ma:taxonomy="true" ma:internalName="lcf76f155ced4ddcb4097134ff3c332f" ma:taxonomyFieldName="MediaServiceImageTags" ma:displayName="Balises d’images" ma:readOnly="false" ma:fieldId="{5cf76f15-5ced-4ddc-b409-7134ff3c332f}" ma:taxonomyMulti="true" ma:sspId="ea5cba62-7a90-4cbb-8c0d-a8cd742f6be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4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98cf11-3a17-4b42-8b38-7c0f01616542" elementFormDefault="qualified">
    <xsd:import namespace="http://schemas.microsoft.com/office/2006/documentManagement/types"/>
    <xsd:import namespace="http://schemas.microsoft.com/office/infopath/2007/PartnerControls"/>
    <xsd:element name="SharedWithUsers" ma:index="3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42" nillable="true" ma:displayName="Taxonomy Catch All Column" ma:hidden="true" ma:list="{1d7ee8bc-0010-450a-9e03-1cbd8667ef59}" ma:internalName="TaxCatchAll" ma:showField="CatchAllData" ma:web="c198cf11-3a17-4b42-8b38-7c0f0161654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198cf11-3a17-4b42-8b38-7c0f01616542" xsi:nil="true"/>
    <lcf76f155ced4ddcb4097134ff3c332f xmlns="90face15-de70-4464-be80-4af667389416">
      <Terms xmlns="http://schemas.microsoft.com/office/infopath/2007/PartnerControls"/>
    </lcf76f155ced4ddcb4097134ff3c332f>
    <SharedWithUsers xmlns="c198cf11-3a17-4b42-8b38-7c0f01616542">
      <UserInfo>
        <DisplayName/>
        <AccountId xsi:nil="true"/>
        <AccountType/>
      </UserInfo>
    </SharedWithUsers>
    <Math_Settings xmlns="90face15-de70-4464-be80-4af667389416" xsi:nil="true"/>
    <Owner xmlns="90face15-de70-4464-be80-4af667389416">
      <UserInfo>
        <DisplayName/>
        <AccountId xsi:nil="true"/>
        <AccountType/>
      </UserInfo>
    </Owner>
    <Distribution_Groups xmlns="90face15-de70-4464-be80-4af667389416" xsi:nil="true"/>
    <_ip_UnifiedCompliancePolicyUIAction xmlns="http://schemas.microsoft.com/sharepoint/v3" xsi:nil="true"/>
    <LMS_Mappings xmlns="90face15-de70-4464-be80-4af667389416" xsi:nil="true"/>
    <NotebookType xmlns="90face15-de70-4464-be80-4af667389416" xsi:nil="true"/>
    <Leaders xmlns="90face15-de70-4464-be80-4af667389416">
      <UserInfo>
        <DisplayName/>
        <AccountId xsi:nil="true"/>
        <AccountType/>
      </UserInfo>
    </Leaders>
    <Invited_Leaders xmlns="90face15-de70-4464-be80-4af667389416" xsi:nil="true"/>
    <IsNotebookLocked xmlns="90face15-de70-4464-be80-4af667389416" xsi:nil="true"/>
    <Templates xmlns="90face15-de70-4464-be80-4af667389416" xsi:nil="true"/>
    <Has_Leaders_Only_SectionGroup xmlns="90face15-de70-4464-be80-4af667389416" xsi:nil="true"/>
    <TeamsChannelId xmlns="90face15-de70-4464-be80-4af667389416" xsi:nil="true"/>
    <_ip_UnifiedCompliancePolicyProperties xmlns="http://schemas.microsoft.com/sharepoint/v3" xsi:nil="true"/>
    <Self_Registration_Enabled xmlns="90face15-de70-4464-be80-4af667389416" xsi:nil="true"/>
    <CultureName xmlns="90face15-de70-4464-be80-4af667389416" xsi:nil="true"/>
    <Is_Collaboration_Space_Locked xmlns="90face15-de70-4464-be80-4af667389416" xsi:nil="true"/>
    <Members xmlns="90face15-de70-4464-be80-4af667389416">
      <UserInfo>
        <DisplayName/>
        <AccountId xsi:nil="true"/>
        <AccountType/>
      </UserInfo>
    </Members>
    <Member_Groups xmlns="90face15-de70-4464-be80-4af667389416">
      <UserInfo>
        <DisplayName/>
        <AccountId xsi:nil="true"/>
        <AccountType/>
      </UserInfo>
    </Member_Groups>
    <FolderType xmlns="90face15-de70-4464-be80-4af667389416" xsi:nil="true"/>
    <AppVersion xmlns="90face15-de70-4464-be80-4af667389416" xsi:nil="true"/>
    <DefaultSectionNames xmlns="90face15-de70-4464-be80-4af667389416" xsi:nil="true"/>
    <Invited_Members xmlns="90face15-de70-4464-be80-4af66738941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D7B8E9-05FA-4D68-ADF0-599FBAA63BC5}">
  <ds:schemaRefs>
    <ds:schemaRef ds:uri="90face15-de70-4464-be80-4af667389416"/>
    <ds:schemaRef ds:uri="c198cf11-3a17-4b42-8b38-7c0f0161654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DD749D4-8CB5-4188-8A00-B45B0553EE38}">
  <ds:schemaRefs>
    <ds:schemaRef ds:uri="http://schemas.microsoft.com/sharepoint/v3"/>
    <ds:schemaRef ds:uri="c198cf11-3a17-4b42-8b38-7c0f01616542"/>
    <ds:schemaRef ds:uri="http://www.w3.org/XML/1998/namespace"/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90face15-de70-4464-be80-4af667389416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96F0409-FD6C-4B9A-92EA-4169C46F05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</TotalTime>
  <Words>244</Words>
  <Application>Microsoft Office PowerPoint</Application>
  <PresentationFormat>Widescreen</PresentationFormat>
  <Paragraphs>43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Inter Tight</vt:lpstr>
      <vt:lpstr>Mulish</vt:lpstr>
      <vt:lpstr>Thème Office</vt:lpstr>
      <vt:lpstr>PowerPoint Presentation</vt:lpstr>
      <vt:lpstr>Not only code</vt:lpstr>
      <vt:lpstr>Software development lifecycle</vt:lpstr>
      <vt:lpstr>Challenges</vt:lpstr>
      <vt:lpstr>Difficulties</vt:lpstr>
      <vt:lpstr>Feature or not feature?</vt:lpstr>
      <vt:lpstr>The right tool for the right job</vt:lpstr>
      <vt:lpstr>Why using development frameworks?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Template_PPT_ISEG_2018</dc:title>
  <dc:creator>Fabien Rollo</dc:creator>
  <cp:lastModifiedBy>gaspard varennes</cp:lastModifiedBy>
  <cp:revision>32</cp:revision>
  <cp:lastPrinted>2020-07-06T09:25:56Z</cp:lastPrinted>
  <dcterms:created xsi:type="dcterms:W3CDTF">2018-07-13T09:31:17Z</dcterms:created>
  <dcterms:modified xsi:type="dcterms:W3CDTF">2024-10-25T11:35:13Z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0x010100EFAAE9954E16144CA2E716033DA83085</vt:lpwstr>
  </property>
  <property fmtid="{D5CDD505-2E9C-101B-9397-08002B2CF9AE}" pid="3" name="_dlc_DocIdItemGuid">
    <vt:lpwstr>14edaaf2-e921-4a0f-ae0f-50a99c397da2</vt:lpwstr>
  </property>
  <property fmtid="{D5CDD505-2E9C-101B-9397-08002B2CF9AE}" pid="4" name="MediaServiceImageTags">
    <vt:lpwstr/>
  </property>
  <property fmtid="{D5CDD505-2E9C-101B-9397-08002B2CF9AE}" pid="5" name="Order">
    <vt:lpwstr>50746000.0000000</vt:lpwstr>
  </property>
  <property fmtid="{D5CDD505-2E9C-101B-9397-08002B2CF9AE}" pid="6" name="xd_ProgID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  <property fmtid="{D5CDD505-2E9C-101B-9397-08002B2CF9AE}" pid="11" name="xd_Signature">
    <vt:lpwstr/>
  </property>
</Properties>
</file>