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4"/>
  </p:sldMasterIdLst>
  <p:notesMasterIdLst>
    <p:notesMasterId r:id="rId17"/>
  </p:notesMasterIdLst>
  <p:handoutMasterIdLst>
    <p:handoutMasterId r:id="rId18"/>
  </p:handoutMasterIdLst>
  <p:sldIdLst>
    <p:sldId id="281" r:id="rId5"/>
    <p:sldId id="308" r:id="rId6"/>
    <p:sldId id="309" r:id="rId7"/>
    <p:sldId id="300" r:id="rId8"/>
    <p:sldId id="307" r:id="rId9"/>
    <p:sldId id="290" r:id="rId10"/>
    <p:sldId id="294" r:id="rId11"/>
    <p:sldId id="293" r:id="rId12"/>
    <p:sldId id="292" r:id="rId13"/>
    <p:sldId id="299" r:id="rId14"/>
    <p:sldId id="298" r:id="rId15"/>
    <p:sldId id="275" r:id="rId16"/>
  </p:sldIdLst>
  <p:sldSz cx="12192000" cy="6858000"/>
  <p:notesSz cx="666908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85E"/>
    <a:srgbClr val="009FE3"/>
    <a:srgbClr val="EF765E"/>
    <a:srgbClr val="129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1" d="100"/>
          <a:sy n="101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7B28038-0CA3-4C35-8D3F-B8A069B339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118D38-FBCA-4DE8-BD30-895D5287D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5B5BF-4A0F-4D4B-9242-5BC3FA71534D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AB3A2C-63CE-48CF-9961-DE3DCEBA02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2E095-BCC0-48B5-8AF8-BAC4224EA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986FE-4834-4858-B056-4BB1F553CE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80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CC9BE-B89B-0F42-8FEB-F96E2236995E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66750" y="4776788"/>
            <a:ext cx="5335588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5882A-810A-494C-AF7A-49522011FE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7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5882A-810A-494C-AF7A-49522011FED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93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bleu, Bleu électrique, bleu vert, Graphique&#10;&#10;Description générée automatiquement">
            <a:extLst>
              <a:ext uri="{FF2B5EF4-FFF2-40B4-BE49-F238E27FC236}">
                <a16:creationId xmlns:a16="http://schemas.microsoft.com/office/drawing/2014/main" id="{805F3425-16EA-3403-6D50-9CEB129FAD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3576847D-5D4D-1AB8-AE0C-03F40852E5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2615171"/>
            <a:ext cx="12192000" cy="1876287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Titre de la présentation </a:t>
            </a:r>
          </a:p>
          <a:p>
            <a:r>
              <a:rPr lang="fr-FR" dirty="0"/>
              <a:t>sur 2 lignes maximum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A458A7D-6246-B696-88E2-DD1EAF75A2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1279" y="5041905"/>
            <a:ext cx="5969438" cy="466570"/>
          </a:xfr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69382"/>
                      <a:gd name="connsiteY0" fmla="*/ 0 h 831634"/>
                      <a:gd name="connsiteX1" fmla="*/ 7869382 w 7869382"/>
                      <a:gd name="connsiteY1" fmla="*/ 0 h 831634"/>
                      <a:gd name="connsiteX2" fmla="*/ 7869382 w 7869382"/>
                      <a:gd name="connsiteY2" fmla="*/ 831634 h 831634"/>
                      <a:gd name="connsiteX3" fmla="*/ 0 w 7869382"/>
                      <a:gd name="connsiteY3" fmla="*/ 831634 h 831634"/>
                      <a:gd name="connsiteX4" fmla="*/ 0 w 7869382"/>
                      <a:gd name="connsiteY4" fmla="*/ 0 h 831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69382" h="831634" fill="none" extrusionOk="0">
                        <a:moveTo>
                          <a:pt x="0" y="0"/>
                        </a:moveTo>
                        <a:cubicBezTo>
                          <a:pt x="3742985" y="-49533"/>
                          <a:pt x="6485535" y="-14809"/>
                          <a:pt x="7869382" y="0"/>
                        </a:cubicBezTo>
                        <a:cubicBezTo>
                          <a:pt x="7854646" y="200296"/>
                          <a:pt x="7885926" y="698449"/>
                          <a:pt x="7869382" y="831634"/>
                        </a:cubicBezTo>
                        <a:cubicBezTo>
                          <a:pt x="5685295" y="783403"/>
                          <a:pt x="2932166" y="916089"/>
                          <a:pt x="0" y="831634"/>
                        </a:cubicBezTo>
                        <a:cubicBezTo>
                          <a:pt x="-59964" y="417738"/>
                          <a:pt x="-72618" y="299928"/>
                          <a:pt x="0" y="0"/>
                        </a:cubicBezTo>
                        <a:close/>
                      </a:path>
                      <a:path w="7869382" h="831634" stroke="0" extrusionOk="0">
                        <a:moveTo>
                          <a:pt x="0" y="0"/>
                        </a:moveTo>
                        <a:cubicBezTo>
                          <a:pt x="3173349" y="118645"/>
                          <a:pt x="6507346" y="116012"/>
                          <a:pt x="7869382" y="0"/>
                        </a:cubicBezTo>
                        <a:cubicBezTo>
                          <a:pt x="7904917" y="397397"/>
                          <a:pt x="7891132" y="476799"/>
                          <a:pt x="7869382" y="831634"/>
                        </a:cubicBezTo>
                        <a:cubicBezTo>
                          <a:pt x="5740248" y="966234"/>
                          <a:pt x="2252866" y="674438"/>
                          <a:pt x="0" y="831634"/>
                        </a:cubicBezTo>
                        <a:cubicBezTo>
                          <a:pt x="-13317" y="470069"/>
                          <a:pt x="-60308" y="3464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kern="1200" spc="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1pPr>
            <a:lvl2pPr>
              <a:defRPr lang="fr-FR" sz="2400" b="1" kern="120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2pPr>
            <a:lvl3pPr>
              <a:defRPr lang="fr-FR" sz="2400" b="1" kern="120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3pPr>
            <a:lvl4pPr>
              <a:defRPr lang="fr-FR" sz="2400" b="1" kern="1200" dirty="0" smtClean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4pPr>
            <a:lvl5pPr>
              <a:defRPr lang="fr-FR" sz="2400" b="1" kern="1200" dirty="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5pPr>
          </a:lstStyle>
          <a:p>
            <a:pPr lvl="0"/>
            <a:r>
              <a:rPr lang="fr-FR" dirty="0"/>
              <a:t>Kick-off</a:t>
            </a:r>
          </a:p>
        </p:txBody>
      </p:sp>
    </p:spTree>
    <p:extLst>
      <p:ext uri="{BB962C8B-B14F-4D97-AF65-F5344CB8AC3E}">
        <p14:creationId xmlns:p14="http://schemas.microsoft.com/office/powerpoint/2010/main" val="282967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0546B28-3AAF-BB96-7CCD-C1318E9A07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2265C7B-9546-4B90-85E9-115223D3B4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166" y="2328672"/>
            <a:ext cx="9698182" cy="1764290"/>
          </a:xfrm>
        </p:spPr>
        <p:txBody>
          <a:bodyPr anchor="b">
            <a:normAutofit/>
          </a:bodyPr>
          <a:lstStyle>
            <a:lvl1pPr algn="l">
              <a:defRPr sz="6600" b="1" i="0">
                <a:solidFill>
                  <a:schemeClr val="bg1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/>
              <a:t>Grande partie </a:t>
            </a:r>
            <a:br>
              <a:rPr lang="fr-FR"/>
            </a:br>
            <a:r>
              <a:rPr lang="fr-FR"/>
              <a:t>sur une ligne ou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6CCB18-1C85-45A8-94C2-42E5BE16F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166" y="4223828"/>
            <a:ext cx="9144000" cy="82788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ulish" pitchFamily="2" charset="77"/>
                <a:ea typeface="Inter Tight" pitchFamily="2" charset="0"/>
                <a:cs typeface="Inter T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7022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, noir, obscurité&#10;&#10;Description générée automatiquement">
            <a:extLst>
              <a:ext uri="{FF2B5EF4-FFF2-40B4-BE49-F238E27FC236}">
                <a16:creationId xmlns:a16="http://schemas.microsoft.com/office/drawing/2014/main" id="{5241C0DA-8B5E-A432-F544-7DAC7E9B12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1DDC537A-6060-4B38-7627-C16035C66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137" y="1453724"/>
            <a:ext cx="3209605" cy="5416550"/>
          </a:xfrm>
        </p:spPr>
        <p:txBody>
          <a:bodyPr/>
          <a:lstStyle/>
          <a:p>
            <a:endParaRPr lang="fr-FR"/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5CB16856-3B7A-2744-CE73-E17B44AFB4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29013" y="1454150"/>
            <a:ext cx="7112394" cy="417513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009FE3"/>
                </a:solidFill>
                <a:latin typeface="Mulish" pitchFamily="2" charset="77"/>
                <a:cs typeface="Prompt SemiBold" pitchFamily="2" charset="-34"/>
              </a:defRPr>
            </a:lvl1pPr>
          </a:lstStyle>
          <a:p>
            <a:pPr lvl="0"/>
            <a:r>
              <a:rPr lang="fr-FR"/>
              <a:t>Sous-titre slide texte photo 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5818AAC-BB00-C67D-1680-DCB246B19E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9013" y="2098675"/>
            <a:ext cx="8062912" cy="3995738"/>
          </a:xfrm>
        </p:spPr>
        <p:txBody>
          <a:bodyPr>
            <a:no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Nunc viverra imperdiet enim. Fusce est. Vivamus a tellus.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Pellentesque habitant morbi tristique senectus et netus et malesuada fames ac turpis egestas. Proin pharetra nonummy pede. Mauris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orci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urna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Nunc viverra imperdiet enim. Fusce est. Vivamus 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tellus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3CB35C4-0D9B-E7FC-224E-4716BB95D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0978" y="237089"/>
            <a:ext cx="8300006" cy="626691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1F485E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 dirty="0"/>
              <a:t>Modifier ici titre slide </a:t>
            </a:r>
            <a:r>
              <a:rPr lang="fr-FR" dirty="0" err="1"/>
              <a:t>bulletpoint</a:t>
            </a:r>
            <a:r>
              <a:rPr lang="fr-FR" dirty="0"/>
              <a:t> – bleu pétrole</a:t>
            </a:r>
          </a:p>
        </p:txBody>
      </p:sp>
    </p:spTree>
    <p:extLst>
      <p:ext uri="{BB962C8B-B14F-4D97-AF65-F5344CB8AC3E}">
        <p14:creationId xmlns:p14="http://schemas.microsoft.com/office/powerpoint/2010/main" val="2924164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apture d’écran, noir, obscurité&#10;&#10;Description générée automatiquement">
            <a:extLst>
              <a:ext uri="{FF2B5EF4-FFF2-40B4-BE49-F238E27FC236}">
                <a16:creationId xmlns:a16="http://schemas.microsoft.com/office/drawing/2014/main" id="{419EB4AC-9B66-34CE-09C9-F2044603E3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1DDC537A-6060-4B38-7627-C16035C66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8219" y="2049730"/>
            <a:ext cx="4773431" cy="4077728"/>
          </a:xfrm>
        </p:spPr>
        <p:txBody>
          <a:bodyPr/>
          <a:lstStyle/>
          <a:p>
            <a:endParaRPr lang="fr-FR"/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5CB16856-3B7A-2744-CE73-E17B44AFB4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78" y="1454150"/>
            <a:ext cx="7112394" cy="417513"/>
          </a:xfrm>
        </p:spPr>
        <p:txBody>
          <a:bodyPr/>
          <a:lstStyle>
            <a:lvl1pPr marL="0" indent="0">
              <a:buNone/>
              <a:defRPr sz="2000" b="1" i="0">
                <a:solidFill>
                  <a:srgbClr val="009FE3"/>
                </a:solidFill>
                <a:latin typeface="Mulish" pitchFamily="2" charset="77"/>
                <a:cs typeface="Prompt SemiBold" pitchFamily="2" charset="-34"/>
              </a:defRPr>
            </a:lvl1pPr>
          </a:lstStyle>
          <a:p>
            <a:pPr lvl="0"/>
            <a:r>
              <a:rPr lang="fr-FR"/>
              <a:t>Sous-titre slide texte photo 1</a:t>
            </a: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898A84C0-5431-DE8B-1E7C-B982BDE63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878" y="2060236"/>
            <a:ext cx="6617584" cy="4067221"/>
          </a:xfrm>
        </p:spPr>
        <p:txBody>
          <a:bodyPr>
            <a:noAutofit/>
          </a:bodyPr>
          <a:lstStyle>
            <a:lvl1pPr marL="0" indent="0" algn="l">
              <a:buNone/>
              <a:defRPr lang="fr-FR" sz="1800" kern="1200" dirty="0">
                <a:solidFill>
                  <a:schemeClr val="tx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dolor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consectetuer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adipiscing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elit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Maecenas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porttitor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congue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massa.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Fusce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posuere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sed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pulvinar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ultricies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purus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lectus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malesuada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libero,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commodo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eros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quis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urna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Nunc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viverra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imperdiet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enim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Fusce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est.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Vivamus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tellus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Pellentesque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habitant morbi tristique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senectus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netus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malesuada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fames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ac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turpis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egestas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Proin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pharetra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nonummy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pede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Mauris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et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orci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Lorem ipsum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dolor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consectetuer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adipiscing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elit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Maecenas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porttitor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congue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massa.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Fusce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posuere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sed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pulvinar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ultricies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purus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lectus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malesuada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libero,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sit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amet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commodo magna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eros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quis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fr-FR" err="1">
                <a:latin typeface="Inter Tight" pitchFamily="2" charset="0"/>
                <a:ea typeface="Inter Tight" pitchFamily="2" charset="0"/>
                <a:cs typeface="Inter Tight" pitchFamily="2" charset="0"/>
              </a:rPr>
              <a:t>urna</a:t>
            </a:r>
            <a:r>
              <a:rPr lang="fr-FR">
                <a:latin typeface="Inter Tight" pitchFamily="2" charset="0"/>
                <a:ea typeface="Inter Tight" pitchFamily="2" charset="0"/>
                <a:cs typeface="Inter Tight" pitchFamily="2" charset="0"/>
              </a:rPr>
              <a:t>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1F47FB3E-E1A8-09A4-92E0-2AE080E75D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0978" y="237089"/>
            <a:ext cx="8300006" cy="626691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1F485E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 dirty="0"/>
              <a:t>Modifier ici titre slide </a:t>
            </a:r>
            <a:r>
              <a:rPr lang="fr-FR" dirty="0" err="1"/>
              <a:t>bulletpoint</a:t>
            </a:r>
            <a:r>
              <a:rPr lang="fr-FR" dirty="0"/>
              <a:t> – bleu Epitech</a:t>
            </a:r>
          </a:p>
        </p:txBody>
      </p:sp>
    </p:spTree>
    <p:extLst>
      <p:ext uri="{BB962C8B-B14F-4D97-AF65-F5344CB8AC3E}">
        <p14:creationId xmlns:p14="http://schemas.microsoft.com/office/powerpoint/2010/main" val="49691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apture d’écran, noir, obscurité&#10;&#10;Description générée automatiquement">
            <a:extLst>
              <a:ext uri="{FF2B5EF4-FFF2-40B4-BE49-F238E27FC236}">
                <a16:creationId xmlns:a16="http://schemas.microsoft.com/office/drawing/2014/main" id="{C5E35C74-9080-A8A9-EA78-18DAB87902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B2A0CD11-DF8A-4931-84D5-2F29BFDCF9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0978" y="1095867"/>
            <a:ext cx="11067454" cy="496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latin typeface="Inter Tight" pitchFamily="2" charset="0"/>
                <a:ea typeface="Inter Tight" pitchFamily="2" charset="0"/>
                <a:cs typeface="Inter Tight" pitchFamily="2" charset="0"/>
              </a:defRPr>
            </a:lvl1pPr>
            <a:lvl2pPr marL="457200" indent="0">
              <a:buNone/>
              <a:defRPr sz="1600">
                <a:latin typeface="Inter Tight" pitchFamily="2" charset="0"/>
                <a:ea typeface="Inter Tight" pitchFamily="2" charset="0"/>
                <a:cs typeface="Inter Tight" pitchFamily="2" charset="0"/>
              </a:defRPr>
            </a:lvl2pPr>
            <a:lvl3pPr marL="914400" indent="0">
              <a:buNone/>
              <a:defRPr sz="1400">
                <a:latin typeface="Inter Tight" pitchFamily="2" charset="0"/>
                <a:ea typeface="Inter Tight" pitchFamily="2" charset="0"/>
                <a:cs typeface="Inter Tight" pitchFamily="2" charset="0"/>
              </a:defRPr>
            </a:lvl3pPr>
            <a:lvl4pPr marL="1371600" indent="0">
              <a:buNone/>
              <a:defRPr sz="2000">
                <a:latin typeface="Inter Tight" pitchFamily="2" charset="0"/>
                <a:ea typeface="Inter Tight" pitchFamily="2" charset="0"/>
                <a:cs typeface="Inter Tight" pitchFamily="2" charset="0"/>
              </a:defRPr>
            </a:lvl4pPr>
            <a:lvl5pPr marL="1828800" indent="0">
              <a:buNone/>
              <a:defRPr sz="2000">
                <a:latin typeface="Inter Tight" pitchFamily="2" charset="0"/>
                <a:ea typeface="Inter Tight" pitchFamily="2" charset="0"/>
                <a:cs typeface="Inter Tight" pitchFamily="2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932B085-EBC4-29E0-C2B9-EC16B2AD6B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0978" y="237089"/>
            <a:ext cx="8300006" cy="626691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rgbClr val="1F485E"/>
                </a:solidFill>
                <a:latin typeface="Mulish" pitchFamily="2" charset="77"/>
                <a:cs typeface="Prompt" pitchFamily="2" charset="-34"/>
              </a:defRPr>
            </a:lvl1pPr>
          </a:lstStyle>
          <a:p>
            <a:r>
              <a:rPr lang="fr-FR" dirty="0"/>
              <a:t>Modifier ici titre slide </a:t>
            </a:r>
            <a:r>
              <a:rPr lang="fr-FR" dirty="0" err="1"/>
              <a:t>bulletpoint</a:t>
            </a:r>
            <a:r>
              <a:rPr lang="fr-FR" dirty="0"/>
              <a:t> – bleu Epitech</a:t>
            </a:r>
          </a:p>
        </p:txBody>
      </p:sp>
    </p:spTree>
    <p:extLst>
      <p:ext uri="{BB962C8B-B14F-4D97-AF65-F5344CB8AC3E}">
        <p14:creationId xmlns:p14="http://schemas.microsoft.com/office/powerpoint/2010/main" val="42676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violet, violette, Lilas, capture d’écran&#10;&#10;Description générée automatiquement">
            <a:extLst>
              <a:ext uri="{FF2B5EF4-FFF2-40B4-BE49-F238E27FC236}">
                <a16:creationId xmlns:a16="http://schemas.microsoft.com/office/drawing/2014/main" id="{5D289792-BE40-1E46-2F73-296002947F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275147-F527-4E6F-2B49-496D9FF53C10}"/>
              </a:ext>
            </a:extLst>
          </p:cNvPr>
          <p:cNvSpPr txBox="1"/>
          <p:nvPr userDrawn="1"/>
        </p:nvSpPr>
        <p:spPr>
          <a:xfrm>
            <a:off x="2621275" y="2705725"/>
            <a:ext cx="74263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8800" dirty="0" err="1">
                <a:solidFill>
                  <a:schemeClr val="bg1"/>
                </a:solidFill>
                <a:latin typeface="Inter Tight" pitchFamily="2" charset="0"/>
              </a:rPr>
              <a:t>Any</a:t>
            </a:r>
            <a:r>
              <a:rPr lang="fr-FR" sz="8800" dirty="0">
                <a:solidFill>
                  <a:schemeClr val="bg1"/>
                </a:solidFill>
                <a:latin typeface="Inter Tight" pitchFamily="2" charset="0"/>
              </a:rPr>
              <a:t> questions?</a:t>
            </a:r>
            <a:endParaRPr lang="fr-FR" sz="8800" dirty="0">
              <a:solidFill>
                <a:schemeClr val="bg1"/>
              </a:solidFill>
            </a:endParaRPr>
          </a:p>
        </p:txBody>
      </p:sp>
      <p:pic>
        <p:nvPicPr>
          <p:cNvPr id="2" name="Image 5" descr="Une image contenant logo, symbole, Graphique, Police&#10;&#10;Description générée automatiquement">
            <a:extLst>
              <a:ext uri="{FF2B5EF4-FFF2-40B4-BE49-F238E27FC236}">
                <a16:creationId xmlns:a16="http://schemas.microsoft.com/office/drawing/2014/main" id="{1C6F0F74-AF98-B67B-2DB7-E61E25344E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3448" y="1893468"/>
            <a:ext cx="762001" cy="495621"/>
          </a:xfrm>
          <a:prstGeom prst="rect">
            <a:avLst/>
          </a:prstGeom>
        </p:spPr>
      </p:pic>
      <p:sp>
        <p:nvSpPr>
          <p:cNvPr id="5" name="ZoneTexte 3">
            <a:extLst>
              <a:ext uri="{FF2B5EF4-FFF2-40B4-BE49-F238E27FC236}">
                <a16:creationId xmlns:a16="http://schemas.microsoft.com/office/drawing/2014/main" id="{BE113E82-3800-3621-CF96-02F166E022D5}"/>
              </a:ext>
            </a:extLst>
          </p:cNvPr>
          <p:cNvSpPr txBox="1"/>
          <p:nvPr userDrawn="1"/>
        </p:nvSpPr>
        <p:spPr>
          <a:xfrm>
            <a:off x="2621274" y="1029697"/>
            <a:ext cx="7426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3600" dirty="0" err="1">
                <a:solidFill>
                  <a:schemeClr val="bg1"/>
                </a:solidFill>
                <a:latin typeface="Inter Tight" pitchFamily="2" charset="0"/>
              </a:rPr>
              <a:t>Thank</a:t>
            </a:r>
            <a:r>
              <a:rPr lang="fr-FR" sz="3600" dirty="0">
                <a:solidFill>
                  <a:schemeClr val="bg1"/>
                </a:solidFill>
                <a:latin typeface="Inter Tight" pitchFamily="2" charset="0"/>
              </a:rPr>
              <a:t> </a:t>
            </a:r>
            <a:r>
              <a:rPr lang="fr-FR" sz="3600" dirty="0" err="1">
                <a:solidFill>
                  <a:schemeClr val="bg1"/>
                </a:solidFill>
                <a:latin typeface="Inter Tight" pitchFamily="2" charset="0"/>
              </a:rPr>
              <a:t>you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7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6171E8-07FD-4998-81C9-009C52A9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FD8269-EB07-434D-A7FF-7864F7A7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09212-C67C-4EB0-8FF0-7FACCEAFD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63A35-A8ED-48BF-B94F-0CEA9EE5D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C9600-E128-4DDB-9FA2-A0878D0AD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9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707" r:id="rId3"/>
    <p:sldLayoutId id="2147483708" r:id="rId4"/>
    <p:sldLayoutId id="2147483704" r:id="rId5"/>
    <p:sldLayoutId id="214748370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77947B9B-01E4-CC10-4685-971553CBB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T-DEV-703 – APP Dev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ACB521-CB69-D4C9-1212-816714A86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fr-FR" sz="2800" dirty="0"/>
              <a:t>Kick-off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F015A73-4230-D347-77B1-C13E76D1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975" y="872019"/>
            <a:ext cx="3790043" cy="14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Cross Platform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9DED9C-1ECB-F4C1-7052-28BB061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code for </a:t>
            </a:r>
            <a:r>
              <a:rPr lang="fr-FR" dirty="0" err="1"/>
              <a:t>android</a:t>
            </a:r>
            <a:r>
              <a:rPr lang="fr-FR" dirty="0"/>
              <a:t> and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Single code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Great collaboration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Lower</a:t>
            </a:r>
            <a:r>
              <a:rPr lang="fr-FR" dirty="0"/>
              <a:t> app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cost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Necessity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native code for </a:t>
            </a:r>
            <a:r>
              <a:rPr lang="fr-FR" dirty="0" err="1"/>
              <a:t>some</a:t>
            </a:r>
            <a:r>
              <a:rPr lang="fr-FR" dirty="0"/>
              <a:t>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Performance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146" name="Picture 2" descr="Xamarin — Wikipédia">
            <a:extLst>
              <a:ext uri="{FF2B5EF4-FFF2-40B4-BE49-F238E27FC236}">
                <a16:creationId xmlns:a16="http://schemas.microsoft.com/office/drawing/2014/main" id="{9B79F5CC-B0D4-A717-C7CB-48144A1E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94" y="3821707"/>
            <a:ext cx="5342338" cy="223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act Native Vector Logo - Download Free SVG Icon | Worldvectorlogo">
            <a:extLst>
              <a:ext uri="{FF2B5EF4-FFF2-40B4-BE49-F238E27FC236}">
                <a16:creationId xmlns:a16="http://schemas.microsoft.com/office/drawing/2014/main" id="{7C4ABCD2-2EC7-A694-26DC-F4814B6C53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83FC8CEA-AB21-8E6F-6302-B225306AF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6477" y="2003280"/>
            <a:ext cx="2981572" cy="2390028"/>
          </a:xfrm>
          <a:prstGeom prst="rect">
            <a:avLst/>
          </a:prstGeom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615BF7BF-4CC4-24C2-4F7D-6768DD7B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76" y="1212556"/>
            <a:ext cx="3361416" cy="9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66" y="1644869"/>
            <a:ext cx="4913754" cy="3568261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Does my product have to be nomadic?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 I need to engage my audience?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my display be simplified?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 I need to access mobile's native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 I need to push notifications?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...</a:t>
            </a:r>
            <a:endParaRPr lang="en-GB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mobile considerations to address</a:t>
            </a:r>
          </a:p>
        </p:txBody>
      </p:sp>
      <p:pic>
        <p:nvPicPr>
          <p:cNvPr id="9" name="Picture 8" descr="A funnel with icons and gears&#10;&#10;Description automatically generated">
            <a:extLst>
              <a:ext uri="{FF2B5EF4-FFF2-40B4-BE49-F238E27FC236}">
                <a16:creationId xmlns:a16="http://schemas.microsoft.com/office/drawing/2014/main" id="{1762FD74-3A71-1B29-707C-86F9563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0" y="1510377"/>
            <a:ext cx="4474289" cy="38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1319213"/>
            <a:ext cx="7458075" cy="4219574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Mobile devices are the primary way people access digital services.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Mobile devices offer unique features (</a:t>
            </a:r>
            <a:r>
              <a:rPr lang="en-US" sz="2000" dirty="0" err="1"/>
              <a:t>e.G.</a:t>
            </a:r>
            <a:r>
              <a:rPr lang="en-US" sz="2000" dirty="0"/>
              <a:t> camera, GPS, ...) enabling the creation of highly engaging applications.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Mobile technology evolves rapidly, providing continuous learning and growth opportunities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Mobile development skills are in high demand.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978" y="237089"/>
            <a:ext cx="10811422" cy="626691"/>
          </a:xfrm>
        </p:spPr>
        <p:txBody>
          <a:bodyPr/>
          <a:lstStyle/>
          <a:p>
            <a:r>
              <a:rPr lang="en-GB" dirty="0"/>
              <a:t>Why practicing mobile development?</a:t>
            </a:r>
          </a:p>
        </p:txBody>
      </p:sp>
      <p:pic>
        <p:nvPicPr>
          <p:cNvPr id="5" name="Picture 4" descr="A group of colorful question marks&#10;&#10;Description automatically generated">
            <a:extLst>
              <a:ext uri="{FF2B5EF4-FFF2-40B4-BE49-F238E27FC236}">
                <a16:creationId xmlns:a16="http://schemas.microsoft.com/office/drawing/2014/main" id="{BF126C95-C84B-916D-E95A-6FC0DFAF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0" y="1386040"/>
            <a:ext cx="4085920" cy="40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6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350" y="1295398"/>
            <a:ext cx="4727584" cy="4267201"/>
          </a:xfrm>
        </p:spPr>
        <p:txBody>
          <a:bodyPr anchor="ctr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OS variability (Android, iOS)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Countless devices and configs</a:t>
            </a:r>
            <a:br>
              <a:rPr lang="en-GB" sz="2000" dirty="0"/>
            </a:b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Performance optimization</a:t>
            </a:r>
            <a:br>
              <a:rPr lang="en-GB" sz="2000" dirty="0"/>
            </a:b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UX/UI strong expectations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Security concerns</a:t>
            </a:r>
            <a:br>
              <a:rPr lang="en-GB" sz="2000" dirty="0"/>
            </a:b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Store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Accessibility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 dev main challenges</a:t>
            </a:r>
          </a:p>
        </p:txBody>
      </p:sp>
      <p:pic>
        <p:nvPicPr>
          <p:cNvPr id="5" name="Picture 4" descr="A person in a fur cape holding a sword&#10;&#10;Description automatically generated">
            <a:extLst>
              <a:ext uri="{FF2B5EF4-FFF2-40B4-BE49-F238E27FC236}">
                <a16:creationId xmlns:a16="http://schemas.microsoft.com/office/drawing/2014/main" id="{A554354B-AC7C-DB00-495C-DA2555A2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6" y="1200260"/>
            <a:ext cx="5013594" cy="44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c design diagram with text&#10;&#10;Description automatically generated with medium confidence">
            <a:extLst>
              <a:ext uri="{FF2B5EF4-FFF2-40B4-BE49-F238E27FC236}">
                <a16:creationId xmlns:a16="http://schemas.microsoft.com/office/drawing/2014/main" id="{CC7F8D99-6E2B-CE2F-FFEA-3AE879A8C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0" y="960527"/>
            <a:ext cx="10398369" cy="49369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Don’t neglect the design</a:t>
            </a:r>
          </a:p>
        </p:txBody>
      </p:sp>
    </p:spTree>
    <p:extLst>
      <p:ext uri="{BB962C8B-B14F-4D97-AF65-F5344CB8AC3E}">
        <p14:creationId xmlns:p14="http://schemas.microsoft.com/office/powerpoint/2010/main" val="313234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thinking</a:t>
            </a:r>
          </a:p>
        </p:txBody>
      </p:sp>
      <p:pic>
        <p:nvPicPr>
          <p:cNvPr id="4" name="Picture 3" descr="A diagram of the brain&#10;&#10;Description automatically generated">
            <a:extLst>
              <a:ext uri="{FF2B5EF4-FFF2-40B4-BE49-F238E27FC236}">
                <a16:creationId xmlns:a16="http://schemas.microsoft.com/office/drawing/2014/main" id="{C4B79979-03A9-0314-D0BB-C26BB471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026319"/>
            <a:ext cx="9620249" cy="51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UX / UI</a:t>
            </a:r>
          </a:p>
        </p:txBody>
      </p:sp>
      <p:pic>
        <p:nvPicPr>
          <p:cNvPr id="7" name="Picture 6" descr="A diagram of technology and ux&#10;&#10;Description automatically generated">
            <a:extLst>
              <a:ext uri="{FF2B5EF4-FFF2-40B4-BE49-F238E27FC236}">
                <a16:creationId xmlns:a16="http://schemas.microsoft.com/office/drawing/2014/main" id="{8DACECF8-E5BF-5F77-DD64-E739EA4C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733425"/>
            <a:ext cx="57816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9BC9FF-84EF-4553-87F4-F801443C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725" y="2386572"/>
            <a:ext cx="6153150" cy="2045469"/>
          </a:xfrm>
        </p:spPr>
        <p:txBody>
          <a:bodyPr anchor="ctr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Thumb Zone</a:t>
            </a:r>
          </a:p>
        </p:txBody>
      </p:sp>
      <p:pic>
        <p:nvPicPr>
          <p:cNvPr id="2050" name="Picture 2" descr="UI/UX Design: Designing for Mobile is Different from Desktop">
            <a:extLst>
              <a:ext uri="{FF2B5EF4-FFF2-40B4-BE49-F238E27FC236}">
                <a16:creationId xmlns:a16="http://schemas.microsoft.com/office/drawing/2014/main" id="{268C508C-3705-3D8E-37C5-BE88EFB8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329558"/>
            <a:ext cx="8255000" cy="4724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1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Cross platform / Native</a:t>
            </a:r>
          </a:p>
        </p:txBody>
      </p:sp>
      <p:pic>
        <p:nvPicPr>
          <p:cNvPr id="3074" name="Picture 2" descr="Native vs Cross-Platform Apps: Analysis 2023 | KeenEchics">
            <a:extLst>
              <a:ext uri="{FF2B5EF4-FFF2-40B4-BE49-F238E27FC236}">
                <a16:creationId xmlns:a16="http://schemas.microsoft.com/office/drawing/2014/main" id="{EDF980D3-DEB4-5142-E71C-5A980B92D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7"/>
          <a:stretch/>
        </p:blipFill>
        <p:spPr bwMode="auto">
          <a:xfrm>
            <a:off x="3307364" y="1131628"/>
            <a:ext cx="4887311" cy="407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E9DD6A-5FA8-C757-6249-609778F4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945" y="5599444"/>
            <a:ext cx="3695917" cy="626691"/>
          </a:xfrm>
        </p:spPr>
        <p:txBody>
          <a:bodyPr>
            <a:normAutofit fontScale="92500"/>
          </a:bodyPr>
          <a:lstStyle/>
          <a:p>
            <a:r>
              <a:rPr lang="fr-FR" sz="2400" dirty="0">
                <a:latin typeface="Mulish" pitchFamily="2" charset="77"/>
              </a:rPr>
              <a:t>Cross platform !=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Mulish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Mulish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885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Android logo : histoire, signification et évolution, symbole">
            <a:extLst>
              <a:ext uri="{FF2B5EF4-FFF2-40B4-BE49-F238E27FC236}">
                <a16:creationId xmlns:a16="http://schemas.microsoft.com/office/drawing/2014/main" id="{A22F994A-85B3-F3AB-E5DB-1E972D2CD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96" y="3852503"/>
            <a:ext cx="3655255" cy="205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510746-35DC-3644-A218-414BECE00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Native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9DED9C-1ECB-F4C1-7052-28BB061B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One code for one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for 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Better</a:t>
            </a:r>
            <a:r>
              <a:rPr lang="fr-FR" dirty="0"/>
              <a:t> app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Better</a:t>
            </a:r>
            <a:r>
              <a:rPr lang="fr-FR" dirty="0"/>
              <a:t> user </a:t>
            </a:r>
            <a:r>
              <a:rPr lang="fr-FR" dirty="0" err="1"/>
              <a:t>experience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security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More ressource to </a:t>
            </a:r>
            <a:r>
              <a:rPr lang="fr-FR" dirty="0" err="1"/>
              <a:t>develop</a:t>
            </a:r>
            <a:r>
              <a:rPr lang="fr-FR" dirty="0"/>
              <a:t> app (one code, one platform)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 compatibility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4100" name="Picture 4" descr="Pourquoi le logo Apple est-il une pomme croquée ? Découverte et évolution">
            <a:extLst>
              <a:ext uri="{FF2B5EF4-FFF2-40B4-BE49-F238E27FC236}">
                <a16:creationId xmlns:a16="http://schemas.microsoft.com/office/drawing/2014/main" id="{D7BE8215-6611-3EDD-E58B-0102D506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58" y="1046917"/>
            <a:ext cx="2755132" cy="154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15BF9AF-793E-E387-2B05-3DB0F454E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90" y="863780"/>
            <a:ext cx="2755132" cy="8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OS, SwiftUI] Privacy View in SwiftUI (with PrivacySensitive and Redacted)  - SIDESTEP">
            <a:extLst>
              <a:ext uri="{FF2B5EF4-FFF2-40B4-BE49-F238E27FC236}">
                <a16:creationId xmlns:a16="http://schemas.microsoft.com/office/drawing/2014/main" id="{AAD7E8FD-4022-FC6F-21AE-9080FFFC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90" y="1821798"/>
            <a:ext cx="2755132" cy="137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27DC6DFD-B0DE-AF04-E078-D14DA561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781" y="4613586"/>
            <a:ext cx="836765" cy="15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24EBAAD9-0285-C38D-154E-8786A440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89" y="3706760"/>
            <a:ext cx="2711554" cy="6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2553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61EC25B6D840AF7EA2EE3540BDC2" ma:contentTypeVersion="36" ma:contentTypeDescription="Crée un document." ma:contentTypeScope="" ma:versionID="ec07d5e31b4ed7a8e8667140450dee0b">
  <xsd:schema xmlns:xsd="http://www.w3.org/2001/XMLSchema" xmlns:xs="http://www.w3.org/2001/XMLSchema" xmlns:p="http://schemas.microsoft.com/office/2006/metadata/properties" xmlns:ns1="http://schemas.microsoft.com/sharepoint/v3" xmlns:ns2="90face15-de70-4464-be80-4af667389416" xmlns:ns3="c198cf11-3a17-4b42-8b38-7c0f01616542" targetNamespace="http://schemas.microsoft.com/office/2006/metadata/properties" ma:root="true" ma:fieldsID="693cf828ff1a88f5acd574f864bad8f6" ns1:_="" ns2:_="" ns3:_="">
    <xsd:import namespace="http://schemas.microsoft.com/sharepoint/v3"/>
    <xsd:import namespace="90face15-de70-4464-be80-4af667389416"/>
    <xsd:import namespace="c198cf11-3a17-4b42-8b38-7c0f01616542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36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37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ce15-de70-4464-be80-4af66738941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0" nillable="true" ma:displayName="Tags" ma:internalName="MediaServiceAutoTags" ma:readOnly="true">
      <xsd:simpleType>
        <xsd:restriction base="dms:Text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1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8cf11-3a17-4b42-8b38-7c0f01616542" elementFormDefault="qualified">
    <xsd:import namespace="http://schemas.microsoft.com/office/2006/documentManagement/types"/>
    <xsd:import namespace="http://schemas.microsoft.com/office/infopath/2007/PartnerControls"/>
    <xsd:element name="SharedWithUsers" ma:index="3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2" nillable="true" ma:displayName="Taxonomy Catch All Column" ma:hidden="true" ma:list="{1d7ee8bc-0010-450a-9e03-1cbd8667ef59}" ma:internalName="TaxCatchAll" ma:showField="CatchAllData" ma:web="c198cf11-3a17-4b42-8b38-7c0f016165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98cf11-3a17-4b42-8b38-7c0f01616542" xsi:nil="true"/>
    <lcf76f155ced4ddcb4097134ff3c332f xmlns="90face15-de70-4464-be80-4af667389416">
      <Terms xmlns="http://schemas.microsoft.com/office/infopath/2007/PartnerControls"/>
    </lcf76f155ced4ddcb4097134ff3c332f>
    <SharedWithUsers xmlns="c198cf11-3a17-4b42-8b38-7c0f01616542">
      <UserInfo>
        <DisplayName/>
        <AccountId xsi:nil="true"/>
        <AccountType/>
      </UserInfo>
    </SharedWithUsers>
    <Math_Settings xmlns="90face15-de70-4464-be80-4af667389416" xsi:nil="true"/>
    <Owner xmlns="90face15-de70-4464-be80-4af667389416">
      <UserInfo>
        <DisplayName/>
        <AccountId xsi:nil="true"/>
        <AccountType/>
      </UserInfo>
    </Owner>
    <Distribution_Groups xmlns="90face15-de70-4464-be80-4af667389416" xsi:nil="true"/>
    <_ip_UnifiedCompliancePolicyUIAction xmlns="http://schemas.microsoft.com/sharepoint/v3" xsi:nil="true"/>
    <LMS_Mappings xmlns="90face15-de70-4464-be80-4af667389416" xsi:nil="true"/>
    <NotebookType xmlns="90face15-de70-4464-be80-4af667389416" xsi:nil="true"/>
    <Leaders xmlns="90face15-de70-4464-be80-4af667389416">
      <UserInfo>
        <DisplayName/>
        <AccountId xsi:nil="true"/>
        <AccountType/>
      </UserInfo>
    </Leaders>
    <Invited_Leaders xmlns="90face15-de70-4464-be80-4af667389416" xsi:nil="true"/>
    <IsNotebookLocked xmlns="90face15-de70-4464-be80-4af667389416" xsi:nil="true"/>
    <Templates xmlns="90face15-de70-4464-be80-4af667389416" xsi:nil="true"/>
    <Has_Leaders_Only_SectionGroup xmlns="90face15-de70-4464-be80-4af667389416" xsi:nil="true"/>
    <TeamsChannelId xmlns="90face15-de70-4464-be80-4af667389416" xsi:nil="true"/>
    <_ip_UnifiedCompliancePolicyProperties xmlns="http://schemas.microsoft.com/sharepoint/v3" xsi:nil="true"/>
    <Self_Registration_Enabled xmlns="90face15-de70-4464-be80-4af667389416" xsi:nil="true"/>
    <CultureName xmlns="90face15-de70-4464-be80-4af667389416" xsi:nil="true"/>
    <Is_Collaboration_Space_Locked xmlns="90face15-de70-4464-be80-4af667389416" xsi:nil="true"/>
    <Members xmlns="90face15-de70-4464-be80-4af667389416">
      <UserInfo>
        <DisplayName/>
        <AccountId xsi:nil="true"/>
        <AccountType/>
      </UserInfo>
    </Members>
    <Member_Groups xmlns="90face15-de70-4464-be80-4af667389416">
      <UserInfo>
        <DisplayName/>
        <AccountId xsi:nil="true"/>
        <AccountType/>
      </UserInfo>
    </Member_Groups>
    <FolderType xmlns="90face15-de70-4464-be80-4af667389416" xsi:nil="true"/>
    <AppVersion xmlns="90face15-de70-4464-be80-4af667389416" xsi:nil="true"/>
    <DefaultSectionNames xmlns="90face15-de70-4464-be80-4af667389416" xsi:nil="true"/>
    <Invited_Members xmlns="90face15-de70-4464-be80-4af667389416" xsi:nil="true"/>
  </documentManagement>
</p:properties>
</file>

<file path=customXml/itemProps1.xml><?xml version="1.0" encoding="utf-8"?>
<ds:datastoreItem xmlns:ds="http://schemas.openxmlformats.org/officeDocument/2006/customXml" ds:itemID="{8ED7B8E9-05FA-4D68-ADF0-599FBAA63BC5}">
  <ds:schemaRefs>
    <ds:schemaRef ds:uri="90face15-de70-4464-be80-4af667389416"/>
    <ds:schemaRef ds:uri="c198cf11-3a17-4b42-8b38-7c0f016165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6F0409-FD6C-4B9A-92EA-4169C46F05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D749D4-8CB5-4188-8A00-B45B0553EE38}">
  <ds:schemaRefs>
    <ds:schemaRef ds:uri="c198cf11-3a17-4b42-8b38-7c0f01616542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0face15-de70-4464-be80-4af66738941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230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Inter Tight</vt:lpstr>
      <vt:lpstr>Mulish</vt:lpstr>
      <vt:lpstr>Thème Office</vt:lpstr>
      <vt:lpstr>PowerPoint Presentation</vt:lpstr>
      <vt:lpstr>Why practicing mobile development?</vt:lpstr>
      <vt:lpstr>App dev main challenges</vt:lpstr>
      <vt:lpstr>Don’t neglect the design</vt:lpstr>
      <vt:lpstr>Design thinking</vt:lpstr>
      <vt:lpstr>UX / UI</vt:lpstr>
      <vt:lpstr>The Thumb Zone</vt:lpstr>
      <vt:lpstr>Cross platform / Native</vt:lpstr>
      <vt:lpstr>Native</vt:lpstr>
      <vt:lpstr>Cross Platform</vt:lpstr>
      <vt:lpstr>Some mobile considerations to address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Template_PPT_ISEG_2018</dc:title>
  <dc:creator>Fabien Rollo</dc:creator>
  <cp:lastModifiedBy>gaspard varennes</cp:lastModifiedBy>
  <cp:revision>25</cp:revision>
  <cp:lastPrinted>2020-07-06T09:25:56Z</cp:lastPrinted>
  <dcterms:created xsi:type="dcterms:W3CDTF">2018-07-13T09:31:17Z</dcterms:created>
  <dcterms:modified xsi:type="dcterms:W3CDTF">2024-10-25T11:25:28Z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0x010100EFAAE9954E16144CA2E716033DA83085</vt:lpwstr>
  </property>
  <property fmtid="{D5CDD505-2E9C-101B-9397-08002B2CF9AE}" pid="3" name="_dlc_DocIdItemGuid">
    <vt:lpwstr>14edaaf2-e921-4a0f-ae0f-50a99c397da2</vt:lpwstr>
  </property>
  <property fmtid="{D5CDD505-2E9C-101B-9397-08002B2CF9AE}" pid="4" name="MediaServiceImageTags">
    <vt:lpwstr/>
  </property>
  <property fmtid="{D5CDD505-2E9C-101B-9397-08002B2CF9AE}" pid="5" name="Order">
    <vt:lpwstr>50746000.0000000</vt:lpwstr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lpwstr/>
  </property>
</Properties>
</file>