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Archivo Black" charset="1" panose="020B0A03020202020B04"/>
      <p:regular r:id="rId24"/>
    </p:embeddedFont>
    <p:embeddedFont>
      <p:font typeface="Open Sans" charset="1" panose="020B0606030504020204"/>
      <p:regular r:id="rId25"/>
    </p:embeddedFont>
    <p:embeddedFont>
      <p:font typeface="Codec Pro" charset="1" panose="00000500000000000000"/>
      <p:regular r:id="rId26"/>
    </p:embeddedFont>
    <p:embeddedFont>
      <p:font typeface="Arimo" charset="1" panose="020B0604020202020204"/>
      <p:regular r:id="rId27"/>
    </p:embeddedFont>
    <p:embeddedFont>
      <p:font typeface="Codec Pro Bold" charset="1" panose="00000600000000000000"/>
      <p:regular r:id="rId28"/>
    </p:embeddedFont>
    <p:embeddedFont>
      <p:font typeface="Open Sans Bold" charset="1" panose="020B08060305040202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https://eur-lex.europa.eu/legal-content/FR/TXT/?uri=CELEX:32008L0098" TargetMode="External" Type="http://schemas.openxmlformats.org/officeDocument/2006/relationships/hyperlink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https://eur-lex.europa.eu/legal-content/FR/TXT/?uri=CELEX:32019L0882" TargetMode="External" Type="http://schemas.openxmlformats.org/officeDocument/2006/relationships/hyperlink"/><Relationship Id="rId6" Target="https://www.w3.org/WAI/standards-guidelines/wcag/glance/fr" TargetMode="External" Type="http://schemas.openxmlformats.org/officeDocument/2006/relationships/hyperlink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https://eur-lex.europa.eu/legal-content/FR/TXT/?uri=CELEX:32016L2102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5.png" Type="http://schemas.openxmlformats.org/officeDocument/2006/relationships/image"/><Relationship Id="rId4" Target="../media/image36.sv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2.png" Type="http://schemas.openxmlformats.org/officeDocument/2006/relationships/image"/><Relationship Id="rId5" Target="../media/image43.png" Type="http://schemas.openxmlformats.org/officeDocument/2006/relationships/image"/><Relationship Id="rId6" Target="../media/image44.svg" Type="http://schemas.openxmlformats.org/officeDocument/2006/relationships/image"/><Relationship Id="rId7" Target="https://wheelofnames.com" TargetMode="External" Type="http://schemas.openxmlformats.org/officeDocument/2006/relationships/hyperlink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45.png" Type="http://schemas.openxmlformats.org/officeDocument/2006/relationships/image"/><Relationship Id="rId5" Target="../media/image4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https://www.strasbourg.eu/ordures-menageres-incinerees-valorisees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05110" y="0"/>
            <a:ext cx="10176340" cy="10287000"/>
            <a:chOff x="0" y="0"/>
            <a:chExt cx="5956300" cy="60210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56300" cy="6021070"/>
            </a:xfrm>
            <a:custGeom>
              <a:avLst/>
              <a:gdLst/>
              <a:ahLst/>
              <a:cxnLst/>
              <a:rect r="r" b="b" t="t" l="l"/>
              <a:pathLst>
                <a:path h="6021070" w="5956300">
                  <a:moveTo>
                    <a:pt x="0" y="6021070"/>
                  </a:moveTo>
                  <a:lnTo>
                    <a:pt x="692150" y="0"/>
                  </a:lnTo>
                  <a:lnTo>
                    <a:pt x="5956300" y="0"/>
                  </a:lnTo>
                  <a:lnTo>
                    <a:pt x="5264150" y="6021070"/>
                  </a:lnTo>
                  <a:close/>
                </a:path>
              </a:pathLst>
            </a:custGeom>
            <a:blipFill>
              <a:blip r:embed="rId2"/>
              <a:stretch>
                <a:fillRect l="-17391" t="0" r="-17391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9258300"/>
            <a:ext cx="4152900" cy="1028700"/>
          </a:xfrm>
          <a:custGeom>
            <a:avLst/>
            <a:gdLst/>
            <a:ahLst/>
            <a:cxnLst/>
            <a:rect r="r" b="b" t="t" l="l"/>
            <a:pathLst>
              <a:path h="1028700" w="4152900">
                <a:moveTo>
                  <a:pt x="0" y="0"/>
                </a:moveTo>
                <a:lnTo>
                  <a:pt x="4152900" y="0"/>
                </a:lnTo>
                <a:lnTo>
                  <a:pt x="41529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451780" y="4800917"/>
            <a:ext cx="3888" cy="655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7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5254" y="2396807"/>
            <a:ext cx="9309856" cy="5360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B8D257"/>
                </a:solidFill>
                <a:latin typeface="Archivo Black"/>
                <a:ea typeface="Archivo Black"/>
                <a:cs typeface="Archivo Black"/>
                <a:sym typeface="Archivo Black"/>
              </a:rPr>
              <a:t>Moderniser la collecte des déchets </a:t>
            </a:r>
          </a:p>
          <a:p>
            <a:pPr algn="ctr">
              <a:lnSpc>
                <a:spcPts val="8539"/>
              </a:lnSpc>
            </a:pPr>
          </a:p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110E0D"/>
                </a:solidFill>
                <a:latin typeface="Archivo Black"/>
                <a:ea typeface="Archivo Black"/>
                <a:cs typeface="Archivo Black"/>
                <a:sym typeface="Archivo Black"/>
              </a:rPr>
              <a:t>Un défi pour Strasbourg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999146" y="9897746"/>
            <a:ext cx="4288854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Présentation du 11 février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258300"/>
            <a:ext cx="4152900" cy="1028700"/>
          </a:xfrm>
          <a:custGeom>
            <a:avLst/>
            <a:gdLst/>
            <a:ahLst/>
            <a:cxnLst/>
            <a:rect r="r" b="b" t="t" l="l"/>
            <a:pathLst>
              <a:path h="1028700" w="4152900">
                <a:moveTo>
                  <a:pt x="0" y="0"/>
                </a:moveTo>
                <a:lnTo>
                  <a:pt x="4152900" y="0"/>
                </a:lnTo>
                <a:lnTo>
                  <a:pt x="41529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812581" y="2160855"/>
            <a:ext cx="6662838" cy="6662838"/>
            <a:chOff x="0" y="0"/>
            <a:chExt cx="1754821" cy="17548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54821" cy="1754821"/>
            </a:xfrm>
            <a:custGeom>
              <a:avLst/>
              <a:gdLst/>
              <a:ahLst/>
              <a:cxnLst/>
              <a:rect r="r" b="b" t="t" l="l"/>
              <a:pathLst>
                <a:path h="1754821" w="1754821">
                  <a:moveTo>
                    <a:pt x="59260" y="0"/>
                  </a:moveTo>
                  <a:lnTo>
                    <a:pt x="1695562" y="0"/>
                  </a:lnTo>
                  <a:cubicBezTo>
                    <a:pt x="1728290" y="0"/>
                    <a:pt x="1754821" y="26531"/>
                    <a:pt x="1754821" y="59260"/>
                  </a:cubicBezTo>
                  <a:lnTo>
                    <a:pt x="1754821" y="1695562"/>
                  </a:lnTo>
                  <a:cubicBezTo>
                    <a:pt x="1754821" y="1728290"/>
                    <a:pt x="1728290" y="1754821"/>
                    <a:pt x="1695562" y="1754821"/>
                  </a:cubicBezTo>
                  <a:lnTo>
                    <a:pt x="59260" y="1754821"/>
                  </a:lnTo>
                  <a:cubicBezTo>
                    <a:pt x="26531" y="1754821"/>
                    <a:pt x="0" y="1728290"/>
                    <a:pt x="0" y="1695562"/>
                  </a:cubicBezTo>
                  <a:lnTo>
                    <a:pt x="0" y="59260"/>
                  </a:lnTo>
                  <a:cubicBezTo>
                    <a:pt x="0" y="26531"/>
                    <a:pt x="26531" y="0"/>
                    <a:pt x="59260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754821" cy="1792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812581" y="2185475"/>
            <a:ext cx="6662838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Reinforcement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292601" y="3440703"/>
            <a:ext cx="1702797" cy="1702797"/>
          </a:xfrm>
          <a:custGeom>
            <a:avLst/>
            <a:gdLst/>
            <a:ahLst/>
            <a:cxnLst/>
            <a:rect r="r" b="b" t="t" l="l"/>
            <a:pathLst>
              <a:path h="1702797" w="1702797">
                <a:moveTo>
                  <a:pt x="0" y="0"/>
                </a:moveTo>
                <a:lnTo>
                  <a:pt x="1702798" y="0"/>
                </a:lnTo>
                <a:lnTo>
                  <a:pt x="1702798" y="1702797"/>
                </a:lnTo>
                <a:lnTo>
                  <a:pt x="0" y="17027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89260" y="150178"/>
            <a:ext cx="8309480" cy="1576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988E8A"/>
                </a:solidFill>
                <a:latin typeface="Archivo Black"/>
                <a:ea typeface="Archivo Black"/>
                <a:cs typeface="Archivo Black"/>
                <a:sym typeface="Archivo Black"/>
              </a:rPr>
              <a:t>Plan d’action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12581" y="5475221"/>
            <a:ext cx="6662838" cy="140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Intégrer les nouveaux processus de manière durable dans les pratiques quotidiennes.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12581" y="7207751"/>
            <a:ext cx="6662838" cy="94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Enquêtes de satisfaction, ajustements continus, suivi régulier. 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7583742" y="9582742"/>
            <a:ext cx="704258" cy="704258"/>
            <a:chOff x="0" y="0"/>
            <a:chExt cx="185483" cy="18548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5483" cy="185483"/>
            </a:xfrm>
            <a:custGeom>
              <a:avLst/>
              <a:gdLst/>
              <a:ahLst/>
              <a:cxnLst/>
              <a:rect r="r" b="b" t="t" l="l"/>
              <a:pathLst>
                <a:path h="185483" w="185483">
                  <a:moveTo>
                    <a:pt x="0" y="0"/>
                  </a:moveTo>
                  <a:lnTo>
                    <a:pt x="185483" y="0"/>
                  </a:lnTo>
                  <a:lnTo>
                    <a:pt x="185483" y="185483"/>
                  </a:lnTo>
                  <a:lnTo>
                    <a:pt x="0" y="185483"/>
                  </a:ln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85483" cy="223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849588" y="9661821"/>
            <a:ext cx="152400" cy="2381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258300"/>
            <a:ext cx="4152900" cy="1028700"/>
          </a:xfrm>
          <a:custGeom>
            <a:avLst/>
            <a:gdLst/>
            <a:ahLst/>
            <a:cxnLst/>
            <a:rect r="r" b="b" t="t" l="l"/>
            <a:pathLst>
              <a:path h="1028700" w="4152900">
                <a:moveTo>
                  <a:pt x="0" y="0"/>
                </a:moveTo>
                <a:lnTo>
                  <a:pt x="4152900" y="0"/>
                </a:lnTo>
                <a:lnTo>
                  <a:pt x="41529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583742" y="9582742"/>
            <a:ext cx="704258" cy="704258"/>
            <a:chOff x="0" y="0"/>
            <a:chExt cx="185483" cy="1854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5483" cy="185483"/>
            </a:xfrm>
            <a:custGeom>
              <a:avLst/>
              <a:gdLst/>
              <a:ahLst/>
              <a:cxnLst/>
              <a:rect r="r" b="b" t="t" l="l"/>
              <a:pathLst>
                <a:path h="185483" w="185483">
                  <a:moveTo>
                    <a:pt x="0" y="0"/>
                  </a:moveTo>
                  <a:lnTo>
                    <a:pt x="185483" y="0"/>
                  </a:lnTo>
                  <a:lnTo>
                    <a:pt x="185483" y="185483"/>
                  </a:lnTo>
                  <a:lnTo>
                    <a:pt x="0" y="185483"/>
                  </a:ln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5483" cy="223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95139" y="169228"/>
            <a:ext cx="16897722" cy="134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>
                <a:solidFill>
                  <a:srgbClr val="988E8A"/>
                </a:solidFill>
                <a:latin typeface="Archivo Black"/>
                <a:ea typeface="Archivo Black"/>
                <a:cs typeface="Archivo Black"/>
                <a:sym typeface="Archivo Black"/>
              </a:rPr>
              <a:t>Cadre Réglementaire Européen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849588" y="9661821"/>
            <a:ext cx="152400" cy="2381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12620" y="9877721"/>
            <a:ext cx="5682779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u="sng">
                <a:solidFill>
                  <a:srgbClr val="5790D2"/>
                </a:solidFill>
                <a:latin typeface="Arimo"/>
                <a:ea typeface="Arimo"/>
                <a:cs typeface="Arimo"/>
                <a:sym typeface="Arimo"/>
                <a:hlinkClick r:id="rId3" tooltip="https://eur-lex.europa.eu/legal-content/FR/TXT/?uri=CELEX:32008L0098"/>
              </a:rPr>
              <a:t>Directive-Cadre sur les Déchets (2008/98/CE)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812581" y="2160855"/>
            <a:ext cx="6662838" cy="6662838"/>
            <a:chOff x="0" y="0"/>
            <a:chExt cx="8883784" cy="888378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8883784" cy="8883784"/>
              <a:chOff x="0" y="0"/>
              <a:chExt cx="1754821" cy="175482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754821" cy="1754821"/>
              </a:xfrm>
              <a:custGeom>
                <a:avLst/>
                <a:gdLst/>
                <a:ahLst/>
                <a:cxnLst/>
                <a:rect r="r" b="b" t="t" l="l"/>
                <a:pathLst>
                  <a:path h="1754821" w="1754821">
                    <a:moveTo>
                      <a:pt x="59260" y="0"/>
                    </a:moveTo>
                    <a:lnTo>
                      <a:pt x="1695562" y="0"/>
                    </a:lnTo>
                    <a:cubicBezTo>
                      <a:pt x="1728290" y="0"/>
                      <a:pt x="1754821" y="26531"/>
                      <a:pt x="1754821" y="59260"/>
                    </a:cubicBezTo>
                    <a:lnTo>
                      <a:pt x="1754821" y="1695562"/>
                    </a:lnTo>
                    <a:cubicBezTo>
                      <a:pt x="1754821" y="1728290"/>
                      <a:pt x="1728290" y="1754821"/>
                      <a:pt x="1695562" y="1754821"/>
                    </a:cubicBezTo>
                    <a:lnTo>
                      <a:pt x="59260" y="1754821"/>
                    </a:lnTo>
                    <a:cubicBezTo>
                      <a:pt x="26531" y="1754821"/>
                      <a:pt x="0" y="1728290"/>
                      <a:pt x="0" y="1695562"/>
                    </a:cubicBezTo>
                    <a:lnTo>
                      <a:pt x="0" y="59260"/>
                    </a:lnTo>
                    <a:cubicBezTo>
                      <a:pt x="0" y="26531"/>
                      <a:pt x="26531" y="0"/>
                      <a:pt x="59260" y="0"/>
                    </a:cubicBezTo>
                    <a:close/>
                  </a:path>
                </a:pathLst>
              </a:custGeom>
              <a:solidFill>
                <a:srgbClr val="B8D257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754821" cy="179292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3513470" y="1968251"/>
              <a:ext cx="1856844" cy="1806622"/>
            </a:xfrm>
            <a:custGeom>
              <a:avLst/>
              <a:gdLst/>
              <a:ahLst/>
              <a:cxnLst/>
              <a:rect r="r" b="b" t="t" l="l"/>
              <a:pathLst>
                <a:path h="1806622" w="1856844">
                  <a:moveTo>
                    <a:pt x="0" y="0"/>
                  </a:moveTo>
                  <a:lnTo>
                    <a:pt x="1856844" y="0"/>
                  </a:lnTo>
                  <a:lnTo>
                    <a:pt x="1856844" y="1806622"/>
                  </a:lnTo>
                  <a:lnTo>
                    <a:pt x="0" y="1806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0" y="223327"/>
              <a:ext cx="8883784" cy="15045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FFFFFF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Directive-Cadre sur les Déchets (2008/98/CE)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3881610"/>
              <a:ext cx="8883784" cy="42743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b="true">
                  <a:solidFill>
                    <a:srgbClr val="000000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Cadre juridique européen pour la gestion des déchets.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b="true">
                  <a:solidFill>
                    <a:srgbClr val="000000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Déchet, Valorisation, Élimination.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Codec Pro"/>
                  <a:ea typeface="Codec Pro"/>
                  <a:cs typeface="Codec Pro"/>
                  <a:sym typeface="Codec Pro"/>
                </a:rPr>
                <a:t>Gestion sans danger pour la santé humaine et l’environnement.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Codec Pro"/>
                  <a:ea typeface="Codec Pro"/>
                  <a:cs typeface="Codec Pro"/>
                  <a:sym typeface="Codec Pro"/>
                </a:rPr>
                <a:t>R</a:t>
              </a:r>
              <a:r>
                <a:rPr lang="en-US" sz="2600" b="true">
                  <a:solidFill>
                    <a:srgbClr val="000000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ecyclage et la réduction des déchets à la source.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258300"/>
            <a:ext cx="4152900" cy="1028700"/>
          </a:xfrm>
          <a:custGeom>
            <a:avLst/>
            <a:gdLst/>
            <a:ahLst/>
            <a:cxnLst/>
            <a:rect r="r" b="b" t="t" l="l"/>
            <a:pathLst>
              <a:path h="1028700" w="4152900">
                <a:moveTo>
                  <a:pt x="0" y="0"/>
                </a:moveTo>
                <a:lnTo>
                  <a:pt x="4152900" y="0"/>
                </a:lnTo>
                <a:lnTo>
                  <a:pt x="41529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583742" y="9582742"/>
            <a:ext cx="704258" cy="704258"/>
            <a:chOff x="0" y="0"/>
            <a:chExt cx="185483" cy="1854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5483" cy="185483"/>
            </a:xfrm>
            <a:custGeom>
              <a:avLst/>
              <a:gdLst/>
              <a:ahLst/>
              <a:cxnLst/>
              <a:rect r="r" b="b" t="t" l="l"/>
              <a:pathLst>
                <a:path h="185483" w="185483">
                  <a:moveTo>
                    <a:pt x="0" y="0"/>
                  </a:moveTo>
                  <a:lnTo>
                    <a:pt x="185483" y="0"/>
                  </a:lnTo>
                  <a:lnTo>
                    <a:pt x="185483" y="185483"/>
                  </a:lnTo>
                  <a:lnTo>
                    <a:pt x="0" y="185483"/>
                  </a:ln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5483" cy="223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58044" y="2160855"/>
            <a:ext cx="6662838" cy="6662838"/>
            <a:chOff x="0" y="0"/>
            <a:chExt cx="1754821" cy="17548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54821" cy="1754821"/>
            </a:xfrm>
            <a:custGeom>
              <a:avLst/>
              <a:gdLst/>
              <a:ahLst/>
              <a:cxnLst/>
              <a:rect r="r" b="b" t="t" l="l"/>
              <a:pathLst>
                <a:path h="1754821" w="1754821">
                  <a:moveTo>
                    <a:pt x="59260" y="0"/>
                  </a:moveTo>
                  <a:lnTo>
                    <a:pt x="1695562" y="0"/>
                  </a:lnTo>
                  <a:cubicBezTo>
                    <a:pt x="1728290" y="0"/>
                    <a:pt x="1754821" y="26531"/>
                    <a:pt x="1754821" y="59260"/>
                  </a:cubicBezTo>
                  <a:lnTo>
                    <a:pt x="1754821" y="1695562"/>
                  </a:lnTo>
                  <a:cubicBezTo>
                    <a:pt x="1754821" y="1728290"/>
                    <a:pt x="1728290" y="1754821"/>
                    <a:pt x="1695562" y="1754821"/>
                  </a:cubicBezTo>
                  <a:lnTo>
                    <a:pt x="59260" y="1754821"/>
                  </a:lnTo>
                  <a:cubicBezTo>
                    <a:pt x="26531" y="1754821"/>
                    <a:pt x="0" y="1728290"/>
                    <a:pt x="0" y="1695562"/>
                  </a:cubicBezTo>
                  <a:lnTo>
                    <a:pt x="0" y="59260"/>
                  </a:lnTo>
                  <a:cubicBezTo>
                    <a:pt x="0" y="26531"/>
                    <a:pt x="26531" y="0"/>
                    <a:pt x="59260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54821" cy="1792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312620" y="3618850"/>
            <a:ext cx="1373159" cy="1373159"/>
          </a:xfrm>
          <a:custGeom>
            <a:avLst/>
            <a:gdLst/>
            <a:ahLst/>
            <a:cxnLst/>
            <a:rect r="r" b="b" t="t" l="l"/>
            <a:pathLst>
              <a:path h="1373159" w="1373159">
                <a:moveTo>
                  <a:pt x="0" y="0"/>
                </a:moveTo>
                <a:lnTo>
                  <a:pt x="1373159" y="0"/>
                </a:lnTo>
                <a:lnTo>
                  <a:pt x="1373159" y="1373160"/>
                </a:lnTo>
                <a:lnTo>
                  <a:pt x="0" y="13731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967118" y="2160855"/>
            <a:ext cx="6662838" cy="6662838"/>
            <a:chOff x="0" y="0"/>
            <a:chExt cx="1754821" cy="175482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54821" cy="1754821"/>
            </a:xfrm>
            <a:custGeom>
              <a:avLst/>
              <a:gdLst/>
              <a:ahLst/>
              <a:cxnLst/>
              <a:rect r="r" b="b" t="t" l="l"/>
              <a:pathLst>
                <a:path h="1754821" w="1754821">
                  <a:moveTo>
                    <a:pt x="59260" y="0"/>
                  </a:moveTo>
                  <a:lnTo>
                    <a:pt x="1695562" y="0"/>
                  </a:lnTo>
                  <a:cubicBezTo>
                    <a:pt x="1728290" y="0"/>
                    <a:pt x="1754821" y="26531"/>
                    <a:pt x="1754821" y="59260"/>
                  </a:cubicBezTo>
                  <a:lnTo>
                    <a:pt x="1754821" y="1695562"/>
                  </a:lnTo>
                  <a:cubicBezTo>
                    <a:pt x="1754821" y="1728290"/>
                    <a:pt x="1728290" y="1754821"/>
                    <a:pt x="1695562" y="1754821"/>
                  </a:cubicBezTo>
                  <a:lnTo>
                    <a:pt x="59260" y="1754821"/>
                  </a:lnTo>
                  <a:cubicBezTo>
                    <a:pt x="26531" y="1754821"/>
                    <a:pt x="0" y="1728290"/>
                    <a:pt x="0" y="1695562"/>
                  </a:cubicBezTo>
                  <a:lnTo>
                    <a:pt x="0" y="59260"/>
                  </a:lnTo>
                  <a:cubicBezTo>
                    <a:pt x="0" y="26531"/>
                    <a:pt x="26531" y="0"/>
                    <a:pt x="59260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754821" cy="1792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95139" y="169228"/>
            <a:ext cx="16897722" cy="134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>
                <a:solidFill>
                  <a:srgbClr val="988E8A"/>
                </a:solidFill>
                <a:latin typeface="Archivo Black"/>
                <a:ea typeface="Archivo Black"/>
                <a:cs typeface="Archivo Black"/>
                <a:sym typeface="Archivo Black"/>
              </a:rPr>
              <a:t>Cadre Réglementaire Européen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49588" y="9661821"/>
            <a:ext cx="152400" cy="2381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12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312620" y="9201150"/>
            <a:ext cx="6785744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u="sng">
                <a:solidFill>
                  <a:srgbClr val="5790D2"/>
                </a:solidFill>
                <a:latin typeface="Arimo"/>
                <a:ea typeface="Arimo"/>
                <a:cs typeface="Arimo"/>
                <a:sym typeface="Arimo"/>
                <a:hlinkClick r:id="rId5" tooltip="https://eur-lex.europa.eu/legal-content/FR/TXT/?uri=CELEX:32019L0882"/>
              </a:rPr>
              <a:t>Directive Européenne sur l’Accessibilité (2019/882/UE)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58044" y="2299775"/>
            <a:ext cx="6662838" cy="1156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Directive Européenne sur l’Accessibilité (2019/882/UE)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58044" y="5048250"/>
            <a:ext cx="6662838" cy="2772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Améliorer l’accès des personnes handicapées aux services numériques.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Exige que les sites web et applications mobiles soient accessibles.</a:t>
            </a:r>
          </a:p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Mise en œuvre obligatoire par les États membres d’ici juin 2025.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312620" y="9897724"/>
            <a:ext cx="8726760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u="sng">
                <a:solidFill>
                  <a:srgbClr val="5790D2"/>
                </a:solidFill>
                <a:latin typeface="Arimo"/>
                <a:ea typeface="Arimo"/>
                <a:cs typeface="Arimo"/>
                <a:sym typeface="Arimo"/>
                <a:hlinkClick r:id="rId6" tooltip="https://www.w3.org/WAI/standards-guidelines/wcag/glance/fr"/>
              </a:rPr>
              <a:t>Normes d’Accessibilité pour la Formation des Personnes Handicapées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967118" y="2309300"/>
            <a:ext cx="6662838" cy="1024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Normes d’Accessibilité pour la Formation des Personnes Handicapées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967118" y="5048250"/>
            <a:ext cx="6662838" cy="322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Web Content Accessibility Guidelines (WCAG) pour les contenus numériques.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Norme EN 301 549 impose des sous-titres, descriptions audio et contrastes élevés.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Loi française de 2005 impose l’accessibilité dans les formations publiques et privées.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2368510" y="3559932"/>
            <a:ext cx="1860055" cy="1490997"/>
          </a:xfrm>
          <a:custGeom>
            <a:avLst/>
            <a:gdLst/>
            <a:ahLst/>
            <a:cxnLst/>
            <a:rect r="r" b="b" t="t" l="l"/>
            <a:pathLst>
              <a:path h="1490997" w="1860055">
                <a:moveTo>
                  <a:pt x="0" y="0"/>
                </a:moveTo>
                <a:lnTo>
                  <a:pt x="1860055" y="0"/>
                </a:lnTo>
                <a:lnTo>
                  <a:pt x="1860055" y="1490996"/>
                </a:lnTo>
                <a:lnTo>
                  <a:pt x="0" y="14909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4312620" y="9549437"/>
            <a:ext cx="8975452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u="sng">
                <a:solidFill>
                  <a:srgbClr val="5790D2"/>
                </a:solidFill>
                <a:latin typeface="Arimo"/>
                <a:ea typeface="Arimo"/>
                <a:cs typeface="Arimo"/>
                <a:sym typeface="Arimo"/>
                <a:hlinkClick r:id="rId9" tooltip="https://eur-lex.europa.eu/legal-content/FR/TXT/?uri=CELEX:32016L2102"/>
              </a:rPr>
              <a:t>Directive européenne sur l’accessibilité numérique (Directive 2016/2102)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4257" y="1744520"/>
            <a:ext cx="17437772" cy="7513780"/>
            <a:chOff x="0" y="0"/>
            <a:chExt cx="4592664" cy="19789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92664" cy="1978938"/>
            </a:xfrm>
            <a:custGeom>
              <a:avLst/>
              <a:gdLst/>
              <a:ahLst/>
              <a:cxnLst/>
              <a:rect r="r" b="b" t="t" l="l"/>
              <a:pathLst>
                <a:path h="1978938" w="4592664">
                  <a:moveTo>
                    <a:pt x="22643" y="0"/>
                  </a:moveTo>
                  <a:lnTo>
                    <a:pt x="4570021" y="0"/>
                  </a:lnTo>
                  <a:cubicBezTo>
                    <a:pt x="4582527" y="0"/>
                    <a:pt x="4592664" y="10137"/>
                    <a:pt x="4592664" y="22643"/>
                  </a:cubicBezTo>
                  <a:lnTo>
                    <a:pt x="4592664" y="1956295"/>
                  </a:lnTo>
                  <a:cubicBezTo>
                    <a:pt x="4592664" y="1962300"/>
                    <a:pt x="4590279" y="1968060"/>
                    <a:pt x="4586032" y="1972306"/>
                  </a:cubicBezTo>
                  <a:cubicBezTo>
                    <a:pt x="4581786" y="1976552"/>
                    <a:pt x="4576027" y="1978938"/>
                    <a:pt x="4570021" y="1978938"/>
                  </a:cubicBezTo>
                  <a:lnTo>
                    <a:pt x="22643" y="1978938"/>
                  </a:lnTo>
                  <a:cubicBezTo>
                    <a:pt x="16637" y="1978938"/>
                    <a:pt x="10878" y="1976552"/>
                    <a:pt x="6632" y="1972306"/>
                  </a:cubicBezTo>
                  <a:cubicBezTo>
                    <a:pt x="2386" y="1968060"/>
                    <a:pt x="0" y="1962300"/>
                    <a:pt x="0" y="1956295"/>
                  </a:cubicBezTo>
                  <a:lnTo>
                    <a:pt x="0" y="22643"/>
                  </a:lnTo>
                  <a:cubicBezTo>
                    <a:pt x="0" y="16637"/>
                    <a:pt x="2386" y="10878"/>
                    <a:pt x="6632" y="6632"/>
                  </a:cubicBezTo>
                  <a:cubicBezTo>
                    <a:pt x="10878" y="2386"/>
                    <a:pt x="16637" y="0"/>
                    <a:pt x="22643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92664" cy="20170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25006" y="454606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99878" y="65388"/>
            <a:ext cx="15135820" cy="1321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0"/>
              </a:lnSpc>
            </a:pPr>
            <a:r>
              <a:rPr lang="en-US" sz="7607">
                <a:solidFill>
                  <a:srgbClr val="988E8A"/>
                </a:solidFill>
                <a:latin typeface="Archivo Black"/>
                <a:ea typeface="Archivo Black"/>
                <a:cs typeface="Archivo Black"/>
                <a:sym typeface="Archivo Black"/>
              </a:rPr>
              <a:t>Calendrier de mise en œuvre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7654" y="2271806"/>
            <a:ext cx="8716276" cy="830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Sensibilisation des parties prenantes (21 oct. - 3 nov. 2024</a:t>
            </a:r>
            <a:r>
              <a:rPr lang="en-US" sz="1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Réunions pour informer sur les changements et bénéfice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</a:p>
          <a:p>
            <a:pPr algn="just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Identification des leaders d’opinion (4 - 8 nov. 2024)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Sélection d’ambassadeurs pour accompagner les équipes.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</a:p>
          <a:p>
            <a:pPr algn="just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 Développement des supports de communication (11 - 22 nov. 2024)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 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Création de brochures, affiches, guides pour sensibiliser les utilisateurs.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</a:p>
          <a:p>
            <a:pPr algn="just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4. Première revue (Pré-implémentation) (2 - 6 déc. 2024)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 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Évaluation de la préparation des parties prenantes.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</a:p>
          <a:p>
            <a:pPr algn="just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5. Formation des équipes (3 - 17 déc. 2024)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</a:t>
            </a: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Formations sur les nouveaux outils et processus.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</a:p>
          <a:p>
            <a:pPr algn="just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6. Mise en place de la ligne de support (18 déc. 2024 - 5 janv. 2025)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Support actif pendant la période critique.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  <a:p>
            <a:pPr algn="just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7. Seconde revue (Pendant implémentation) (6 - 15 janv. 2025)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Suivi des retours utilisateurs et ajustements selon leurs besoins.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  <a:p>
            <a:pPr algn="just">
              <a:lnSpc>
                <a:spcPts val="2659"/>
              </a:lnSpc>
              <a:spcBef>
                <a:spcPct val="0"/>
              </a:spcBef>
            </a:pPr>
          </a:p>
          <a:p>
            <a:pPr algn="just">
              <a:lnSpc>
                <a:spcPts val="2659"/>
              </a:lnSpc>
              <a:spcBef>
                <a:spcPct val="0"/>
              </a:spcBef>
            </a:pPr>
          </a:p>
          <a:p>
            <a:pPr algn="just">
              <a:lnSpc>
                <a:spcPts val="2659"/>
              </a:lnSpc>
              <a:spcBef>
                <a:spcPct val="0"/>
              </a:spcBef>
            </a:pPr>
          </a:p>
          <a:p>
            <a:pPr algn="just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771319" y="628426"/>
            <a:ext cx="9351052" cy="332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  <a:p>
            <a:pPr algn="just">
              <a:lnSpc>
                <a:spcPts val="2659"/>
              </a:lnSpc>
              <a:spcBef>
                <a:spcPct val="0"/>
              </a:spcBef>
            </a:pPr>
          </a:p>
          <a:p>
            <a:pPr algn="just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8. Troisième revue (Post-implémentation) (1er - 15 février 2025)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Évaluation de l'adhésion et ajustement des processus.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</a:p>
          <a:p>
            <a:pPr algn="just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9. Intégration durable du changement (16 février- 15 juin 2025)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</a:t>
            </a: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Renforcement et intégration des outils dans la culture local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7583742" y="9582742"/>
            <a:ext cx="704258" cy="704258"/>
            <a:chOff x="0" y="0"/>
            <a:chExt cx="185483" cy="18548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5483" cy="185483"/>
            </a:xfrm>
            <a:custGeom>
              <a:avLst/>
              <a:gdLst/>
              <a:ahLst/>
              <a:cxnLst/>
              <a:rect r="r" b="b" t="t" l="l"/>
              <a:pathLst>
                <a:path h="185483" w="185483">
                  <a:moveTo>
                    <a:pt x="0" y="0"/>
                  </a:moveTo>
                  <a:lnTo>
                    <a:pt x="185483" y="0"/>
                  </a:lnTo>
                  <a:lnTo>
                    <a:pt x="185483" y="185483"/>
                  </a:lnTo>
                  <a:lnTo>
                    <a:pt x="0" y="185483"/>
                  </a:ln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85483" cy="223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784104" y="9661821"/>
            <a:ext cx="152400" cy="2381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258300"/>
            <a:ext cx="4152900" cy="1028700"/>
          </a:xfrm>
          <a:custGeom>
            <a:avLst/>
            <a:gdLst/>
            <a:ahLst/>
            <a:cxnLst/>
            <a:rect r="r" b="b" t="t" l="l"/>
            <a:pathLst>
              <a:path h="1028700" w="4152900">
                <a:moveTo>
                  <a:pt x="0" y="0"/>
                </a:moveTo>
                <a:lnTo>
                  <a:pt x="4152900" y="0"/>
                </a:lnTo>
                <a:lnTo>
                  <a:pt x="41529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583742" y="9582742"/>
            <a:ext cx="704258" cy="704258"/>
            <a:chOff x="0" y="0"/>
            <a:chExt cx="185483" cy="1854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5483" cy="185483"/>
            </a:xfrm>
            <a:custGeom>
              <a:avLst/>
              <a:gdLst/>
              <a:ahLst/>
              <a:cxnLst/>
              <a:rect r="r" b="b" t="t" l="l"/>
              <a:pathLst>
                <a:path h="185483" w="185483">
                  <a:moveTo>
                    <a:pt x="0" y="0"/>
                  </a:moveTo>
                  <a:lnTo>
                    <a:pt x="185483" y="0"/>
                  </a:lnTo>
                  <a:lnTo>
                    <a:pt x="185483" y="185483"/>
                  </a:lnTo>
                  <a:lnTo>
                    <a:pt x="0" y="185483"/>
                  </a:ln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5483" cy="223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514158"/>
            <a:ext cx="7305684" cy="7316877"/>
            <a:chOff x="0" y="0"/>
            <a:chExt cx="1924131" cy="19270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24131" cy="1927079"/>
            </a:xfrm>
            <a:custGeom>
              <a:avLst/>
              <a:gdLst/>
              <a:ahLst/>
              <a:cxnLst/>
              <a:rect r="r" b="b" t="t" l="l"/>
              <a:pathLst>
                <a:path h="1927079" w="1924131">
                  <a:moveTo>
                    <a:pt x="54045" y="0"/>
                  </a:moveTo>
                  <a:lnTo>
                    <a:pt x="1870085" y="0"/>
                  </a:lnTo>
                  <a:cubicBezTo>
                    <a:pt x="1884419" y="0"/>
                    <a:pt x="1898166" y="5694"/>
                    <a:pt x="1908301" y="15830"/>
                  </a:cubicBezTo>
                  <a:cubicBezTo>
                    <a:pt x="1918437" y="25965"/>
                    <a:pt x="1924131" y="39712"/>
                    <a:pt x="1924131" y="54045"/>
                  </a:cubicBezTo>
                  <a:lnTo>
                    <a:pt x="1924131" y="1873033"/>
                  </a:lnTo>
                  <a:cubicBezTo>
                    <a:pt x="1924131" y="1902882"/>
                    <a:pt x="1899934" y="1927079"/>
                    <a:pt x="1870085" y="1927079"/>
                  </a:cubicBezTo>
                  <a:lnTo>
                    <a:pt x="54045" y="1927079"/>
                  </a:lnTo>
                  <a:cubicBezTo>
                    <a:pt x="24197" y="1927079"/>
                    <a:pt x="0" y="1902882"/>
                    <a:pt x="0" y="1873033"/>
                  </a:cubicBezTo>
                  <a:lnTo>
                    <a:pt x="0" y="54045"/>
                  </a:lnTo>
                  <a:cubicBezTo>
                    <a:pt x="0" y="24197"/>
                    <a:pt x="24197" y="0"/>
                    <a:pt x="54045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924131" cy="19651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53616" y="1514158"/>
            <a:ext cx="7305684" cy="7316877"/>
            <a:chOff x="0" y="0"/>
            <a:chExt cx="1924131" cy="192707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24131" cy="1927079"/>
            </a:xfrm>
            <a:custGeom>
              <a:avLst/>
              <a:gdLst/>
              <a:ahLst/>
              <a:cxnLst/>
              <a:rect r="r" b="b" t="t" l="l"/>
              <a:pathLst>
                <a:path h="1927079" w="1924131">
                  <a:moveTo>
                    <a:pt x="54045" y="0"/>
                  </a:moveTo>
                  <a:lnTo>
                    <a:pt x="1870085" y="0"/>
                  </a:lnTo>
                  <a:cubicBezTo>
                    <a:pt x="1884419" y="0"/>
                    <a:pt x="1898166" y="5694"/>
                    <a:pt x="1908301" y="15830"/>
                  </a:cubicBezTo>
                  <a:cubicBezTo>
                    <a:pt x="1918437" y="25965"/>
                    <a:pt x="1924131" y="39712"/>
                    <a:pt x="1924131" y="54045"/>
                  </a:cubicBezTo>
                  <a:lnTo>
                    <a:pt x="1924131" y="1873033"/>
                  </a:lnTo>
                  <a:cubicBezTo>
                    <a:pt x="1924131" y="1902882"/>
                    <a:pt x="1899934" y="1927079"/>
                    <a:pt x="1870085" y="1927079"/>
                  </a:cubicBezTo>
                  <a:lnTo>
                    <a:pt x="54045" y="1927079"/>
                  </a:lnTo>
                  <a:cubicBezTo>
                    <a:pt x="24197" y="1927079"/>
                    <a:pt x="0" y="1902882"/>
                    <a:pt x="0" y="1873033"/>
                  </a:cubicBezTo>
                  <a:lnTo>
                    <a:pt x="0" y="54045"/>
                  </a:lnTo>
                  <a:cubicBezTo>
                    <a:pt x="0" y="24197"/>
                    <a:pt x="24197" y="0"/>
                    <a:pt x="54045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924131" cy="19651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992505" y="3042993"/>
            <a:ext cx="1378074" cy="1127515"/>
          </a:xfrm>
          <a:custGeom>
            <a:avLst/>
            <a:gdLst/>
            <a:ahLst/>
            <a:cxnLst/>
            <a:rect r="r" b="b" t="t" l="l"/>
            <a:pathLst>
              <a:path h="1127515" w="1378074">
                <a:moveTo>
                  <a:pt x="0" y="0"/>
                </a:moveTo>
                <a:lnTo>
                  <a:pt x="1378074" y="0"/>
                </a:lnTo>
                <a:lnTo>
                  <a:pt x="1378074" y="1127515"/>
                </a:lnTo>
                <a:lnTo>
                  <a:pt x="0" y="11275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042700" y="3042993"/>
            <a:ext cx="1127515" cy="1127515"/>
          </a:xfrm>
          <a:custGeom>
            <a:avLst/>
            <a:gdLst/>
            <a:ahLst/>
            <a:cxnLst/>
            <a:rect r="r" b="b" t="t" l="l"/>
            <a:pathLst>
              <a:path h="1127515" w="1127515">
                <a:moveTo>
                  <a:pt x="0" y="0"/>
                </a:moveTo>
                <a:lnTo>
                  <a:pt x="1127516" y="0"/>
                </a:lnTo>
                <a:lnTo>
                  <a:pt x="1127516" y="1127515"/>
                </a:lnTo>
                <a:lnTo>
                  <a:pt x="0" y="11275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237006" y="169228"/>
            <a:ext cx="13813988" cy="1344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>
                <a:solidFill>
                  <a:srgbClr val="988E8A"/>
                </a:solidFill>
                <a:latin typeface="Archivo Black"/>
                <a:ea typeface="Archivo Black"/>
                <a:cs typeface="Archivo Black"/>
                <a:sym typeface="Archivo Black"/>
              </a:rPr>
              <a:t>Identification des risques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849588" y="9661821"/>
            <a:ext cx="152400" cy="2381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14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50123" y="2083597"/>
            <a:ext cx="6662838" cy="821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Risques identifiés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0123" y="4222489"/>
            <a:ext cx="6662838" cy="421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5" indent="-259082" lvl="1">
              <a:lnSpc>
                <a:spcPts val="3360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Résistance au changement</a:t>
            </a:r>
            <a:r>
              <a:rPr lang="en-US" sz="24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: Adoption inégale des nouvelles technologies</a:t>
            </a:r>
          </a:p>
          <a:p>
            <a:pPr algn="l" marL="518165" indent="-259082" lvl="1">
              <a:lnSpc>
                <a:spcPts val="3360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Problèmes techniques</a:t>
            </a:r>
            <a:r>
              <a:rPr lang="en-US" sz="24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: Maintenance des capteurs et stabilité des systèmes</a:t>
            </a:r>
          </a:p>
          <a:p>
            <a:pPr algn="l" marL="518165" indent="-259082" lvl="1">
              <a:lnSpc>
                <a:spcPts val="3360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Engagement citoyen</a:t>
            </a:r>
            <a:r>
              <a:rPr lang="en-US" sz="24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: Participation réduite aux signalements</a:t>
            </a:r>
          </a:p>
          <a:p>
            <a:pPr algn="l" marL="518165" indent="-259082" lvl="1">
              <a:lnSpc>
                <a:spcPts val="3360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Coûts de maintenance</a:t>
            </a:r>
            <a:r>
              <a:rPr lang="en-US" sz="24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: Augmentation des dépenses imprévues</a:t>
            </a:r>
          </a:p>
          <a:p>
            <a:pPr algn="l" marL="518165" indent="-259082" lvl="1">
              <a:lnSpc>
                <a:spcPts val="3360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Problèmes environnementaux</a:t>
            </a:r>
            <a:r>
              <a:rPr lang="en-US" sz="24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: Impact réel sur la réduction des déchets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75039" y="2064368"/>
            <a:ext cx="6662838" cy="821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Stratégies d’atténuation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75039" y="4529014"/>
            <a:ext cx="6662838" cy="3796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Formation continue</a:t>
            </a:r>
            <a:r>
              <a:rPr lang="en-US" sz="24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et support aux utilisateurs</a:t>
            </a: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Maintenance proactive</a:t>
            </a:r>
            <a:r>
              <a:rPr lang="en-US" sz="24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des capteurs et applications</a:t>
            </a: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Campagnes de sensibilisation</a:t>
            </a:r>
            <a:r>
              <a:rPr lang="en-US" sz="24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renforcées</a:t>
            </a: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Surveillance du budget</a:t>
            </a:r>
            <a:r>
              <a:rPr lang="en-US" sz="24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et recherche de subventions</a:t>
            </a: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Collecte et analyse des données</a:t>
            </a:r>
            <a:r>
              <a:rPr lang="en-US" sz="24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pour ajustements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744520"/>
            <a:ext cx="15904937" cy="7513780"/>
            <a:chOff x="0" y="0"/>
            <a:chExt cx="4188955" cy="19789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88954" cy="1978938"/>
            </a:xfrm>
            <a:custGeom>
              <a:avLst/>
              <a:gdLst/>
              <a:ahLst/>
              <a:cxnLst/>
              <a:rect r="r" b="b" t="t" l="l"/>
              <a:pathLst>
                <a:path h="1978938" w="4188954">
                  <a:moveTo>
                    <a:pt x="24825" y="0"/>
                  </a:moveTo>
                  <a:lnTo>
                    <a:pt x="4164130" y="0"/>
                  </a:lnTo>
                  <a:cubicBezTo>
                    <a:pt x="4177840" y="0"/>
                    <a:pt x="4188954" y="11114"/>
                    <a:pt x="4188954" y="24825"/>
                  </a:cubicBezTo>
                  <a:lnTo>
                    <a:pt x="4188954" y="1954113"/>
                  </a:lnTo>
                  <a:cubicBezTo>
                    <a:pt x="4188954" y="1960697"/>
                    <a:pt x="4186339" y="1967011"/>
                    <a:pt x="4181684" y="1971667"/>
                  </a:cubicBezTo>
                  <a:cubicBezTo>
                    <a:pt x="4177028" y="1976322"/>
                    <a:pt x="4170714" y="1978938"/>
                    <a:pt x="4164130" y="1978938"/>
                  </a:cubicBezTo>
                  <a:lnTo>
                    <a:pt x="24825" y="1978938"/>
                  </a:lnTo>
                  <a:cubicBezTo>
                    <a:pt x="18241" y="1978938"/>
                    <a:pt x="11927" y="1976322"/>
                    <a:pt x="7271" y="1971667"/>
                  </a:cubicBezTo>
                  <a:cubicBezTo>
                    <a:pt x="2615" y="1967011"/>
                    <a:pt x="0" y="1960697"/>
                    <a:pt x="0" y="1954113"/>
                  </a:cubicBezTo>
                  <a:lnTo>
                    <a:pt x="0" y="24825"/>
                  </a:lnTo>
                  <a:cubicBezTo>
                    <a:pt x="0" y="18241"/>
                    <a:pt x="2615" y="11927"/>
                    <a:pt x="7271" y="7271"/>
                  </a:cubicBezTo>
                  <a:cubicBezTo>
                    <a:pt x="11927" y="2615"/>
                    <a:pt x="18241" y="0"/>
                    <a:pt x="24825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88955" cy="20170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583742" y="9582742"/>
            <a:ext cx="704258" cy="704258"/>
            <a:chOff x="0" y="0"/>
            <a:chExt cx="185483" cy="1854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5483" cy="185483"/>
            </a:xfrm>
            <a:custGeom>
              <a:avLst/>
              <a:gdLst/>
              <a:ahLst/>
              <a:cxnLst/>
              <a:rect r="r" b="b" t="t" l="l"/>
              <a:pathLst>
                <a:path h="185483" w="185483">
                  <a:moveTo>
                    <a:pt x="0" y="0"/>
                  </a:moveTo>
                  <a:lnTo>
                    <a:pt x="185483" y="0"/>
                  </a:lnTo>
                  <a:lnTo>
                    <a:pt x="185483" y="185483"/>
                  </a:lnTo>
                  <a:lnTo>
                    <a:pt x="0" y="185483"/>
                  </a:ln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85483" cy="223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1406736" y="1923133"/>
          <a:ext cx="6037691" cy="7156554"/>
        </p:xfrm>
        <a:graphic>
          <a:graphicData uri="http://schemas.openxmlformats.org/drawingml/2006/table">
            <a:tbl>
              <a:tblPr/>
              <a:tblGrid>
                <a:gridCol w="3018846"/>
                <a:gridCol w="3018846"/>
              </a:tblGrid>
              <a:tr h="8640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33"/>
                        </a:lnSpc>
                        <a:defRPr/>
                      </a:pPr>
                      <a:r>
                        <a:rPr lang="en-US" sz="1238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Élément</a:t>
                      </a:r>
                      <a:endParaRPr lang="en-US" sz="1100"/>
                    </a:p>
                  </a:txBody>
                  <a:tcPr marL="157232" marR="157232" marT="157232" marB="157232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33"/>
                        </a:lnSpc>
                        <a:defRPr/>
                      </a:pPr>
                      <a:r>
                        <a:rPr lang="en-US" sz="1238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Coût estimé (€)</a:t>
                      </a:r>
                      <a:endParaRPr lang="en-US" sz="1100"/>
                    </a:p>
                  </a:txBody>
                  <a:tcPr marL="157232" marR="157232" marT="157232" marB="157232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</a:tr>
              <a:tr h="8640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33"/>
                        </a:lnSpc>
                        <a:defRPr/>
                      </a:pPr>
                      <a:r>
                        <a:rPr lang="en-US" sz="1238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Évaluation des missions</a:t>
                      </a:r>
                      <a:endParaRPr lang="en-US" sz="1100"/>
                    </a:p>
                  </a:txBody>
                  <a:tcPr marL="157232" marR="157232" marT="157232" marB="157232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33"/>
                        </a:lnSpc>
                        <a:defRPr/>
                      </a:pPr>
                      <a:r>
                        <a:rPr lang="en-US" sz="1238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2 000</a:t>
                      </a:r>
                      <a:endParaRPr lang="en-US" sz="1100"/>
                    </a:p>
                  </a:txBody>
                  <a:tcPr marL="157232" marR="157232" marT="157232" marB="157232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455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33"/>
                        </a:lnSpc>
                        <a:defRPr/>
                      </a:pPr>
                      <a:r>
                        <a:rPr lang="en-US" sz="1238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Ateliers et campagnes de sensibilisation</a:t>
                      </a:r>
                      <a:endParaRPr lang="en-US" sz="1100"/>
                    </a:p>
                  </a:txBody>
                  <a:tcPr marL="157232" marR="157232" marT="157232" marB="157232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33"/>
                        </a:lnSpc>
                        <a:defRPr/>
                      </a:pPr>
                      <a:r>
                        <a:rPr lang="en-US" sz="1238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4 500</a:t>
                      </a:r>
                      <a:endParaRPr lang="en-US" sz="1100"/>
                    </a:p>
                  </a:txBody>
                  <a:tcPr marL="157232" marR="157232" marT="157232" marB="157232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455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33"/>
                        </a:lnSpc>
                        <a:defRPr/>
                      </a:pPr>
                      <a:r>
                        <a:rPr lang="en-US" sz="1238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Développement de supports de formation</a:t>
                      </a:r>
                      <a:endParaRPr lang="en-US" sz="1100"/>
                    </a:p>
                  </a:txBody>
                  <a:tcPr marL="157232" marR="157232" marT="157232" marB="157232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33"/>
                        </a:lnSpc>
                        <a:defRPr/>
                      </a:pPr>
                      <a:r>
                        <a:rPr lang="en-US" sz="1238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3 000</a:t>
                      </a:r>
                      <a:endParaRPr lang="en-US" sz="1100"/>
                    </a:p>
                  </a:txBody>
                  <a:tcPr marL="157232" marR="157232" marT="157232" marB="157232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40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33"/>
                        </a:lnSpc>
                        <a:defRPr/>
                      </a:pPr>
                      <a:r>
                        <a:rPr lang="en-US" sz="1238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Sessions de formation</a:t>
                      </a:r>
                      <a:endParaRPr lang="en-US" sz="1100"/>
                    </a:p>
                  </a:txBody>
                  <a:tcPr marL="157232" marR="157232" marT="157232" marB="157232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33"/>
                        </a:lnSpc>
                        <a:defRPr/>
                      </a:pPr>
                      <a:r>
                        <a:rPr lang="en-US" sz="1238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7 000</a:t>
                      </a:r>
                      <a:endParaRPr lang="en-US" sz="1100"/>
                    </a:p>
                  </a:txBody>
                  <a:tcPr marL="157232" marR="157232" marT="157232" marB="157232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40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33"/>
                        </a:lnSpc>
                        <a:defRPr/>
                      </a:pPr>
                      <a:r>
                        <a:rPr lang="en-US" sz="1238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Ligne de support temporaire</a:t>
                      </a:r>
                      <a:endParaRPr lang="en-US" sz="1100"/>
                    </a:p>
                  </a:txBody>
                  <a:tcPr marL="157232" marR="157232" marT="157232" marB="157232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33"/>
                        </a:lnSpc>
                        <a:defRPr/>
                      </a:pPr>
                      <a:r>
                        <a:rPr lang="en-US" sz="1238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5 000</a:t>
                      </a:r>
                      <a:endParaRPr lang="en-US" sz="1100"/>
                    </a:p>
                  </a:txBody>
                  <a:tcPr marL="157232" marR="157232" marT="157232" marB="157232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455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33"/>
                        </a:lnSpc>
                        <a:defRPr/>
                      </a:pPr>
                      <a:r>
                        <a:rPr lang="en-US" sz="1238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Enquêtes de satisfaction et ajustements</a:t>
                      </a:r>
                      <a:endParaRPr lang="en-US" sz="1100"/>
                    </a:p>
                  </a:txBody>
                  <a:tcPr marL="157232" marR="157232" marT="157232" marB="157232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33"/>
                        </a:lnSpc>
                        <a:defRPr/>
                      </a:pPr>
                      <a:r>
                        <a:rPr lang="en-US" sz="1238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7 500</a:t>
                      </a:r>
                      <a:endParaRPr lang="en-US" sz="1100"/>
                    </a:p>
                  </a:txBody>
                  <a:tcPr marL="157232" marR="157232" marT="157232" marB="157232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40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33"/>
                        </a:lnSpc>
                        <a:defRPr/>
                      </a:pPr>
                      <a:r>
                        <a:rPr lang="en-US" sz="1238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Total</a:t>
                      </a:r>
                      <a:endParaRPr lang="en-US" sz="1100"/>
                    </a:p>
                  </a:txBody>
                  <a:tcPr marL="157232" marR="157232" marT="157232" marB="157232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33"/>
                        </a:lnSpc>
                        <a:defRPr/>
                      </a:pPr>
                      <a:r>
                        <a:rPr lang="en-US" sz="1238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29 000</a:t>
                      </a:r>
                      <a:endParaRPr lang="en-US" sz="1100"/>
                    </a:p>
                  </a:txBody>
                  <a:tcPr marL="157232" marR="157232" marT="157232" marB="157232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9" id="9"/>
          <p:cNvSpPr/>
          <p:nvPr/>
        </p:nvSpPr>
        <p:spPr>
          <a:xfrm flipH="false" flipV="false" rot="0">
            <a:off x="11209193" y="7042149"/>
            <a:ext cx="2532451" cy="2037538"/>
          </a:xfrm>
          <a:custGeom>
            <a:avLst/>
            <a:gdLst/>
            <a:ahLst/>
            <a:cxnLst/>
            <a:rect r="r" b="b" t="t" l="l"/>
            <a:pathLst>
              <a:path h="2037538" w="2532451">
                <a:moveTo>
                  <a:pt x="0" y="0"/>
                </a:moveTo>
                <a:lnTo>
                  <a:pt x="2532452" y="0"/>
                </a:lnTo>
                <a:lnTo>
                  <a:pt x="2532452" y="2037538"/>
                </a:lnTo>
                <a:lnTo>
                  <a:pt x="0" y="2037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06736" y="65388"/>
            <a:ext cx="14922103" cy="1321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0"/>
              </a:lnSpc>
            </a:pPr>
            <a:r>
              <a:rPr lang="en-US" sz="7607">
                <a:solidFill>
                  <a:srgbClr val="988E8A"/>
                </a:solidFill>
                <a:latin typeface="Archivo Black"/>
                <a:ea typeface="Archivo Black"/>
                <a:cs typeface="Archivo Black"/>
                <a:sym typeface="Archivo Black"/>
              </a:rPr>
              <a:t>Budget et risques financiers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784104" y="9661821"/>
            <a:ext cx="152400" cy="2381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15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2108901"/>
            <a:ext cx="6662838" cy="160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Gestion des risques financiers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4083684"/>
            <a:ext cx="6662838" cy="2958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Optimisation des formations avec supports numériques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Extension de l’utilisation des capteurs pour amortir les coûts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Surveillance des coûts de maintenance et ajustements si nécessaire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Recherche de financements supplémentaires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583742" y="9582742"/>
            <a:ext cx="704258" cy="704258"/>
            <a:chOff x="0" y="0"/>
            <a:chExt cx="185483" cy="1854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483" cy="185483"/>
            </a:xfrm>
            <a:custGeom>
              <a:avLst/>
              <a:gdLst/>
              <a:ahLst/>
              <a:cxnLst/>
              <a:rect r="r" b="b" t="t" l="l"/>
              <a:pathLst>
                <a:path h="185483" w="185483">
                  <a:moveTo>
                    <a:pt x="0" y="0"/>
                  </a:moveTo>
                  <a:lnTo>
                    <a:pt x="185483" y="0"/>
                  </a:lnTo>
                  <a:lnTo>
                    <a:pt x="185483" y="185483"/>
                  </a:lnTo>
                  <a:lnTo>
                    <a:pt x="0" y="185483"/>
                  </a:ln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5483" cy="223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419488" y="65388"/>
            <a:ext cx="10896600" cy="134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>
                <a:solidFill>
                  <a:srgbClr val="988E8A"/>
                </a:solidFill>
                <a:latin typeface="Archivo Black"/>
                <a:ea typeface="Archivo Black"/>
                <a:cs typeface="Archivo Black"/>
                <a:sym typeface="Archivo Black"/>
              </a:rPr>
              <a:t>Scénarios Possibles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784104" y="9661821"/>
            <a:ext cx="152400" cy="2381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16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823890" y="1410318"/>
            <a:ext cx="7435410" cy="8003026"/>
            <a:chOff x="0" y="0"/>
            <a:chExt cx="1958297" cy="21077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58297" cy="2107793"/>
            </a:xfrm>
            <a:custGeom>
              <a:avLst/>
              <a:gdLst/>
              <a:ahLst/>
              <a:cxnLst/>
              <a:rect r="r" b="b" t="t" l="l"/>
              <a:pathLst>
                <a:path h="2107793" w="1958297">
                  <a:moveTo>
                    <a:pt x="53102" y="0"/>
                  </a:moveTo>
                  <a:lnTo>
                    <a:pt x="1905195" y="0"/>
                  </a:lnTo>
                  <a:cubicBezTo>
                    <a:pt x="1934522" y="0"/>
                    <a:pt x="1958297" y="23775"/>
                    <a:pt x="1958297" y="53102"/>
                  </a:cubicBezTo>
                  <a:lnTo>
                    <a:pt x="1958297" y="2054690"/>
                  </a:lnTo>
                  <a:cubicBezTo>
                    <a:pt x="1958297" y="2084018"/>
                    <a:pt x="1934522" y="2107793"/>
                    <a:pt x="1905195" y="2107793"/>
                  </a:cubicBezTo>
                  <a:lnTo>
                    <a:pt x="53102" y="2107793"/>
                  </a:lnTo>
                  <a:cubicBezTo>
                    <a:pt x="23775" y="2107793"/>
                    <a:pt x="0" y="2084018"/>
                    <a:pt x="0" y="2054690"/>
                  </a:cubicBezTo>
                  <a:lnTo>
                    <a:pt x="0" y="53102"/>
                  </a:lnTo>
                  <a:cubicBezTo>
                    <a:pt x="0" y="23775"/>
                    <a:pt x="23775" y="0"/>
                    <a:pt x="53102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958297" cy="21458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10176" y="1668607"/>
            <a:ext cx="6662838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Échec</a:t>
            </a:r>
          </a:p>
        </p:txBody>
      </p:sp>
      <p:sp>
        <p:nvSpPr>
          <p:cNvPr name="Freeform 11" id="11"/>
          <p:cNvSpPr/>
          <p:nvPr/>
        </p:nvSpPr>
        <p:spPr>
          <a:xfrm flipH="false" flipV="true" rot="0">
            <a:off x="12632496" y="3005517"/>
            <a:ext cx="1818198" cy="1058308"/>
          </a:xfrm>
          <a:custGeom>
            <a:avLst/>
            <a:gdLst/>
            <a:ahLst/>
            <a:cxnLst/>
            <a:rect r="r" b="b" t="t" l="l"/>
            <a:pathLst>
              <a:path h="1058308" w="1818198">
                <a:moveTo>
                  <a:pt x="0" y="1058308"/>
                </a:moveTo>
                <a:lnTo>
                  <a:pt x="1818198" y="1058308"/>
                </a:lnTo>
                <a:lnTo>
                  <a:pt x="1818198" y="0"/>
                </a:lnTo>
                <a:lnTo>
                  <a:pt x="0" y="0"/>
                </a:lnTo>
                <a:lnTo>
                  <a:pt x="0" y="105830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28700" y="1410318"/>
            <a:ext cx="7305684" cy="8019750"/>
            <a:chOff x="0" y="0"/>
            <a:chExt cx="1924131" cy="211219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24131" cy="2112198"/>
            </a:xfrm>
            <a:custGeom>
              <a:avLst/>
              <a:gdLst/>
              <a:ahLst/>
              <a:cxnLst/>
              <a:rect r="r" b="b" t="t" l="l"/>
              <a:pathLst>
                <a:path h="2112198" w="1924131">
                  <a:moveTo>
                    <a:pt x="54045" y="0"/>
                  </a:moveTo>
                  <a:lnTo>
                    <a:pt x="1870085" y="0"/>
                  </a:lnTo>
                  <a:cubicBezTo>
                    <a:pt x="1884419" y="0"/>
                    <a:pt x="1898166" y="5694"/>
                    <a:pt x="1908301" y="15830"/>
                  </a:cubicBezTo>
                  <a:cubicBezTo>
                    <a:pt x="1918437" y="25965"/>
                    <a:pt x="1924131" y="39712"/>
                    <a:pt x="1924131" y="54045"/>
                  </a:cubicBezTo>
                  <a:lnTo>
                    <a:pt x="1924131" y="2058152"/>
                  </a:lnTo>
                  <a:cubicBezTo>
                    <a:pt x="1924131" y="2088001"/>
                    <a:pt x="1899934" y="2112198"/>
                    <a:pt x="1870085" y="2112198"/>
                  </a:cubicBezTo>
                  <a:lnTo>
                    <a:pt x="54045" y="2112198"/>
                  </a:lnTo>
                  <a:cubicBezTo>
                    <a:pt x="24197" y="2112198"/>
                    <a:pt x="0" y="2088001"/>
                    <a:pt x="0" y="2058152"/>
                  </a:cubicBezTo>
                  <a:lnTo>
                    <a:pt x="0" y="54045"/>
                  </a:lnTo>
                  <a:cubicBezTo>
                    <a:pt x="0" y="24197"/>
                    <a:pt x="24197" y="0"/>
                    <a:pt x="54045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924131" cy="2150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772443" y="3022241"/>
            <a:ext cx="1818198" cy="1058308"/>
          </a:xfrm>
          <a:custGeom>
            <a:avLst/>
            <a:gdLst/>
            <a:ahLst/>
            <a:cxnLst/>
            <a:rect r="r" b="b" t="t" l="l"/>
            <a:pathLst>
              <a:path h="1058308" w="1818198">
                <a:moveTo>
                  <a:pt x="0" y="0"/>
                </a:moveTo>
                <a:lnTo>
                  <a:pt x="1818198" y="0"/>
                </a:lnTo>
                <a:lnTo>
                  <a:pt x="1818198" y="1058308"/>
                </a:lnTo>
                <a:lnTo>
                  <a:pt x="0" y="1058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50123" y="1685330"/>
            <a:ext cx="6662838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Réussite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0123" y="4109124"/>
            <a:ext cx="6662838" cy="3460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 u="sng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Impacts Positifs</a:t>
            </a:r>
          </a:p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Réduction des déchets incinérés </a:t>
            </a:r>
          </a:p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Amélioration de la qualité de l'air </a:t>
            </a:r>
          </a:p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Ville plus propre </a:t>
            </a:r>
          </a:p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Satisfaction accrue des résidents </a:t>
            </a:r>
          </a:p>
          <a:p>
            <a:pPr algn="ctr">
              <a:lnSpc>
                <a:spcPts val="3640"/>
              </a:lnSpc>
            </a:pPr>
            <a:r>
              <a:rPr lang="en-US" b="true" sz="2600" u="sng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Risques Potentiels</a:t>
            </a:r>
          </a:p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Adoption inégale des nouvelles technologies </a:t>
            </a:r>
          </a:p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Coûts de maintenance élevés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0123" y="7598449"/>
            <a:ext cx="6662838" cy="1746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 u="sng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Célébration du Succès</a:t>
            </a:r>
          </a:p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Organisation d'un gala avec les parties prenantes </a:t>
            </a:r>
          </a:p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Reconnaissance des contributions clés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44334" y="4092400"/>
            <a:ext cx="6662838" cy="429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 u="sng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Impacts Négatifs</a:t>
            </a:r>
          </a:p>
          <a:p>
            <a:pPr algn="ctr">
              <a:lnSpc>
                <a:spcPts val="3360"/>
              </a:lnSpc>
            </a:pPr>
            <a:r>
              <a:rPr lang="en-US" b="true" sz="240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Augmentation des déchets non traités</a:t>
            </a:r>
          </a:p>
          <a:p>
            <a:pPr algn="ctr">
              <a:lnSpc>
                <a:spcPts val="3360"/>
              </a:lnSpc>
            </a:pPr>
            <a:r>
              <a:rPr lang="en-US" b="true" sz="240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Pollution accrue</a:t>
            </a:r>
          </a:p>
          <a:p>
            <a:pPr algn="ctr">
              <a:lnSpc>
                <a:spcPts val="3360"/>
              </a:lnSpc>
            </a:pPr>
            <a:r>
              <a:rPr lang="en-US" b="true" sz="240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Insatisfaction générale</a:t>
            </a:r>
          </a:p>
          <a:p>
            <a:pPr algn="ctr">
              <a:lnSpc>
                <a:spcPts val="3360"/>
              </a:lnSpc>
            </a:pPr>
            <a:r>
              <a:rPr lang="en-US" b="true" sz="240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Dégradation de l'image de la ville</a:t>
            </a:r>
          </a:p>
          <a:p>
            <a:pPr algn="ctr">
              <a:lnSpc>
                <a:spcPts val="3640"/>
              </a:lnSpc>
            </a:pPr>
            <a:r>
              <a:rPr lang="en-US" b="true" sz="2600" u="sng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Stratégies de Redressement</a:t>
            </a:r>
          </a:p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Analyse des causes de l'échec </a:t>
            </a:r>
          </a:p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Renforcement des campagnes de sensibilisation</a:t>
            </a:r>
          </a:p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Amélioration des formations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583742" y="9582742"/>
            <a:ext cx="704258" cy="704258"/>
            <a:chOff x="0" y="0"/>
            <a:chExt cx="185483" cy="1854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483" cy="185483"/>
            </a:xfrm>
            <a:custGeom>
              <a:avLst/>
              <a:gdLst/>
              <a:ahLst/>
              <a:cxnLst/>
              <a:rect r="r" b="b" t="t" l="l"/>
              <a:pathLst>
                <a:path h="185483" w="185483">
                  <a:moveTo>
                    <a:pt x="0" y="0"/>
                  </a:moveTo>
                  <a:lnTo>
                    <a:pt x="185483" y="0"/>
                  </a:lnTo>
                  <a:lnTo>
                    <a:pt x="185483" y="185483"/>
                  </a:lnTo>
                  <a:lnTo>
                    <a:pt x="0" y="185483"/>
                  </a:ln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5483" cy="223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60140" y="1485062"/>
            <a:ext cx="7305684" cy="7316877"/>
            <a:chOff x="0" y="0"/>
            <a:chExt cx="1924131" cy="19270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24131" cy="1927079"/>
            </a:xfrm>
            <a:custGeom>
              <a:avLst/>
              <a:gdLst/>
              <a:ahLst/>
              <a:cxnLst/>
              <a:rect r="r" b="b" t="t" l="l"/>
              <a:pathLst>
                <a:path h="1927079" w="1924131">
                  <a:moveTo>
                    <a:pt x="54045" y="0"/>
                  </a:moveTo>
                  <a:lnTo>
                    <a:pt x="1870085" y="0"/>
                  </a:lnTo>
                  <a:cubicBezTo>
                    <a:pt x="1884419" y="0"/>
                    <a:pt x="1898166" y="5694"/>
                    <a:pt x="1908301" y="15830"/>
                  </a:cubicBezTo>
                  <a:cubicBezTo>
                    <a:pt x="1918437" y="25965"/>
                    <a:pt x="1924131" y="39712"/>
                    <a:pt x="1924131" y="54045"/>
                  </a:cubicBezTo>
                  <a:lnTo>
                    <a:pt x="1924131" y="1873033"/>
                  </a:lnTo>
                  <a:cubicBezTo>
                    <a:pt x="1924131" y="1902882"/>
                    <a:pt x="1899934" y="1927079"/>
                    <a:pt x="1870085" y="1927079"/>
                  </a:cubicBezTo>
                  <a:lnTo>
                    <a:pt x="54045" y="1927079"/>
                  </a:lnTo>
                  <a:cubicBezTo>
                    <a:pt x="24197" y="1927079"/>
                    <a:pt x="0" y="1902882"/>
                    <a:pt x="0" y="1873033"/>
                  </a:cubicBezTo>
                  <a:lnTo>
                    <a:pt x="0" y="54045"/>
                  </a:lnTo>
                  <a:cubicBezTo>
                    <a:pt x="0" y="24197"/>
                    <a:pt x="24197" y="0"/>
                    <a:pt x="54045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924131" cy="19651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420045" y="3085444"/>
            <a:ext cx="1185874" cy="1185874"/>
          </a:xfrm>
          <a:custGeom>
            <a:avLst/>
            <a:gdLst/>
            <a:ahLst/>
            <a:cxnLst/>
            <a:rect r="r" b="b" t="t" l="l"/>
            <a:pathLst>
              <a:path h="1185874" w="1185874">
                <a:moveTo>
                  <a:pt x="0" y="0"/>
                </a:moveTo>
                <a:lnTo>
                  <a:pt x="1185874" y="0"/>
                </a:lnTo>
                <a:lnTo>
                  <a:pt x="1185874" y="1185874"/>
                </a:lnTo>
                <a:lnTo>
                  <a:pt x="0" y="1185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9258300"/>
            <a:ext cx="4152900" cy="1028700"/>
          </a:xfrm>
          <a:custGeom>
            <a:avLst/>
            <a:gdLst/>
            <a:ahLst/>
            <a:cxnLst/>
            <a:rect r="r" b="b" t="t" l="l"/>
            <a:pathLst>
              <a:path h="1028700" w="4152900">
                <a:moveTo>
                  <a:pt x="0" y="0"/>
                </a:moveTo>
                <a:lnTo>
                  <a:pt x="4152900" y="0"/>
                </a:lnTo>
                <a:lnTo>
                  <a:pt x="41529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643337" y="1514158"/>
            <a:ext cx="7305684" cy="7316877"/>
            <a:chOff x="0" y="0"/>
            <a:chExt cx="1924131" cy="19270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24131" cy="1927079"/>
            </a:xfrm>
            <a:custGeom>
              <a:avLst/>
              <a:gdLst/>
              <a:ahLst/>
              <a:cxnLst/>
              <a:rect r="r" b="b" t="t" l="l"/>
              <a:pathLst>
                <a:path h="1927079" w="1924131">
                  <a:moveTo>
                    <a:pt x="54045" y="0"/>
                  </a:moveTo>
                  <a:lnTo>
                    <a:pt x="1870085" y="0"/>
                  </a:lnTo>
                  <a:cubicBezTo>
                    <a:pt x="1884419" y="0"/>
                    <a:pt x="1898166" y="5694"/>
                    <a:pt x="1908301" y="15830"/>
                  </a:cubicBezTo>
                  <a:cubicBezTo>
                    <a:pt x="1918437" y="25965"/>
                    <a:pt x="1924131" y="39712"/>
                    <a:pt x="1924131" y="54045"/>
                  </a:cubicBezTo>
                  <a:lnTo>
                    <a:pt x="1924131" y="1873033"/>
                  </a:lnTo>
                  <a:cubicBezTo>
                    <a:pt x="1924131" y="1902882"/>
                    <a:pt x="1899934" y="1927079"/>
                    <a:pt x="1870085" y="1927079"/>
                  </a:cubicBezTo>
                  <a:lnTo>
                    <a:pt x="54045" y="1927079"/>
                  </a:lnTo>
                  <a:cubicBezTo>
                    <a:pt x="24197" y="1927079"/>
                    <a:pt x="0" y="1902882"/>
                    <a:pt x="0" y="1873033"/>
                  </a:cubicBezTo>
                  <a:lnTo>
                    <a:pt x="0" y="54045"/>
                  </a:lnTo>
                  <a:cubicBezTo>
                    <a:pt x="0" y="24197"/>
                    <a:pt x="24197" y="0"/>
                    <a:pt x="54045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924131" cy="19651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979170" y="3200383"/>
            <a:ext cx="634018" cy="1100031"/>
          </a:xfrm>
          <a:custGeom>
            <a:avLst/>
            <a:gdLst/>
            <a:ahLst/>
            <a:cxnLst/>
            <a:rect r="r" b="b" t="t" l="l"/>
            <a:pathLst>
              <a:path h="1100031" w="634018">
                <a:moveTo>
                  <a:pt x="0" y="0"/>
                </a:moveTo>
                <a:lnTo>
                  <a:pt x="634018" y="0"/>
                </a:lnTo>
                <a:lnTo>
                  <a:pt x="634018" y="1100031"/>
                </a:lnTo>
                <a:lnTo>
                  <a:pt x="0" y="11000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80976" y="169228"/>
            <a:ext cx="16126048" cy="134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>
                <a:solidFill>
                  <a:srgbClr val="988E8A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 &amp; Actions Futures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381857" y="9877721"/>
            <a:ext cx="3283744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u="sng">
                <a:solidFill>
                  <a:srgbClr val="5790D2"/>
                </a:solidFill>
                <a:latin typeface="Arimo"/>
                <a:ea typeface="Arimo"/>
                <a:cs typeface="Arimo"/>
                <a:sym typeface="Arimo"/>
                <a:hlinkClick r:id="rId7" tooltip="https://wheelofnames.com"/>
              </a:rPr>
              <a:t>Rapport d'adoption interne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1563" y="1656991"/>
            <a:ext cx="6662838" cy="1522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Synthèse des points clés abordés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1563" y="4183868"/>
            <a:ext cx="6662838" cy="437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 u="sng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Les succès observés jusqu'à présent</a:t>
            </a:r>
          </a:p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Adoption progressive (16% ayant un compte)</a:t>
            </a:r>
          </a:p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R</a:t>
            </a:r>
            <a:r>
              <a:rPr lang="en-US" sz="24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éduction des trajets (- 134 kg de CO₂)</a:t>
            </a:r>
          </a:p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+12% de popularité de Jeanne Barseghian</a:t>
            </a:r>
          </a:p>
          <a:p>
            <a:pPr algn="ctr">
              <a:lnSpc>
                <a:spcPts val="3640"/>
              </a:lnSpc>
            </a:pPr>
            <a:r>
              <a:rPr lang="en-US" b="true" sz="2600" u="sng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Les risques à surveiller</a:t>
            </a:r>
          </a:p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Résistance au changement</a:t>
            </a:r>
          </a:p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B</a:t>
            </a:r>
            <a:r>
              <a:rPr lang="en-US" sz="24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esoin de formation continue</a:t>
            </a:r>
          </a:p>
          <a:p>
            <a:pPr algn="ctr">
              <a:lnSpc>
                <a:spcPts val="3640"/>
              </a:lnSpc>
            </a:pPr>
            <a:r>
              <a:rPr lang="en-US" b="true" sz="2600" u="sng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L’importance du suivi et de l’amélioration continue</a:t>
            </a:r>
          </a:p>
          <a:p>
            <a:pPr algn="ctr">
              <a:lnSpc>
                <a:spcPts val="336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964760" y="1676562"/>
            <a:ext cx="6662838" cy="160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Nos priorités pour la suite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964760" y="4529014"/>
            <a:ext cx="6662838" cy="2958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Poursuivre l'accompagnement des citoyens et des agents. </a:t>
            </a:r>
          </a:p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Analyser les données collectées pour ajuster les stratégies. </a:t>
            </a:r>
          </a:p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Assurer un suivi des indicateurs environnementaux et économiques. </a:t>
            </a:r>
          </a:p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Planifier les prochaines évolutions du projet.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784104" y="9661821"/>
            <a:ext cx="152400" cy="2381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17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485709" y="6094094"/>
            <a:ext cx="3014753" cy="1231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8"/>
              </a:lnSpc>
              <a:spcBef>
                <a:spcPct val="0"/>
              </a:spcBef>
            </a:pPr>
            <a:r>
              <a:rPr lang="en-US" sz="6598">
                <a:solidFill>
                  <a:srgbClr val="B8D257"/>
                </a:solidFill>
                <a:latin typeface="Codec Pro"/>
                <a:ea typeface="Codec Pro"/>
                <a:cs typeface="Codec Pro"/>
                <a:sym typeface="Codec Pro"/>
              </a:rPr>
              <a:t>1</a:t>
            </a:r>
            <a:r>
              <a:rPr lang="en-US" sz="6598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 mois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05110" y="0"/>
            <a:ext cx="10176340" cy="10287000"/>
            <a:chOff x="0" y="0"/>
            <a:chExt cx="5956300" cy="60210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56300" cy="6021070"/>
            </a:xfrm>
            <a:custGeom>
              <a:avLst/>
              <a:gdLst/>
              <a:ahLst/>
              <a:cxnLst/>
              <a:rect r="r" b="b" t="t" l="l"/>
              <a:pathLst>
                <a:path h="6021070" w="5956300">
                  <a:moveTo>
                    <a:pt x="0" y="6021070"/>
                  </a:moveTo>
                  <a:lnTo>
                    <a:pt x="692150" y="0"/>
                  </a:lnTo>
                  <a:lnTo>
                    <a:pt x="5956300" y="0"/>
                  </a:lnTo>
                  <a:lnTo>
                    <a:pt x="5264150" y="6021070"/>
                  </a:lnTo>
                  <a:close/>
                </a:path>
              </a:pathLst>
            </a:custGeom>
            <a:blipFill>
              <a:blip r:embed="rId2"/>
              <a:stretch>
                <a:fillRect l="-17391" t="0" r="-17391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9258300"/>
            <a:ext cx="4152900" cy="1028700"/>
          </a:xfrm>
          <a:custGeom>
            <a:avLst/>
            <a:gdLst/>
            <a:ahLst/>
            <a:cxnLst/>
            <a:rect r="r" b="b" t="t" l="l"/>
            <a:pathLst>
              <a:path h="1028700" w="4152900">
                <a:moveTo>
                  <a:pt x="0" y="0"/>
                </a:moveTo>
                <a:lnTo>
                  <a:pt x="4152900" y="0"/>
                </a:lnTo>
                <a:lnTo>
                  <a:pt x="41529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32693" y="4989642"/>
            <a:ext cx="3834978" cy="3381753"/>
          </a:xfrm>
          <a:custGeom>
            <a:avLst/>
            <a:gdLst/>
            <a:ahLst/>
            <a:cxnLst/>
            <a:rect r="r" b="b" t="t" l="l"/>
            <a:pathLst>
              <a:path h="3381753" w="3834978">
                <a:moveTo>
                  <a:pt x="0" y="0"/>
                </a:moveTo>
                <a:lnTo>
                  <a:pt x="3834978" y="0"/>
                </a:lnTo>
                <a:lnTo>
                  <a:pt x="3834978" y="3381753"/>
                </a:lnTo>
                <a:lnTo>
                  <a:pt x="0" y="33817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451780" y="4800917"/>
            <a:ext cx="3888" cy="655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7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5254" y="2396807"/>
            <a:ext cx="9309856" cy="2131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B8D257"/>
                </a:solidFill>
                <a:latin typeface="Archivo Black"/>
                <a:ea typeface="Archivo Black"/>
                <a:cs typeface="Archivo Black"/>
                <a:sym typeface="Archivo Black"/>
              </a:rPr>
              <a:t>Questions &amp; Réponses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258300"/>
            <a:ext cx="4152900" cy="1028700"/>
          </a:xfrm>
          <a:custGeom>
            <a:avLst/>
            <a:gdLst/>
            <a:ahLst/>
            <a:cxnLst/>
            <a:rect r="r" b="b" t="t" l="l"/>
            <a:pathLst>
              <a:path h="1028700" w="4152900">
                <a:moveTo>
                  <a:pt x="0" y="0"/>
                </a:moveTo>
                <a:lnTo>
                  <a:pt x="4152900" y="0"/>
                </a:lnTo>
                <a:lnTo>
                  <a:pt x="41529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405110" y="0"/>
            <a:ext cx="10176340" cy="10287000"/>
            <a:chOff x="0" y="0"/>
            <a:chExt cx="5956300" cy="60210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56300" cy="6021070"/>
            </a:xfrm>
            <a:custGeom>
              <a:avLst/>
              <a:gdLst/>
              <a:ahLst/>
              <a:cxnLst/>
              <a:rect r="r" b="b" t="t" l="l"/>
              <a:pathLst>
                <a:path h="6021070" w="5956300">
                  <a:moveTo>
                    <a:pt x="0" y="6021070"/>
                  </a:moveTo>
                  <a:lnTo>
                    <a:pt x="692150" y="0"/>
                  </a:lnTo>
                  <a:lnTo>
                    <a:pt x="5956300" y="0"/>
                  </a:lnTo>
                  <a:lnTo>
                    <a:pt x="5264150" y="6021070"/>
                  </a:lnTo>
                  <a:close/>
                </a:path>
              </a:pathLst>
            </a:custGeom>
            <a:blipFill>
              <a:blip r:embed="rId3"/>
              <a:stretch>
                <a:fillRect l="-17391" t="0" r="-17391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770054" y="452152"/>
            <a:ext cx="6113562" cy="1361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32"/>
              </a:lnSpc>
            </a:pPr>
            <a:r>
              <a:rPr lang="en-US" sz="7880">
                <a:solidFill>
                  <a:srgbClr val="988E8A"/>
                </a:solidFill>
                <a:latin typeface="Archivo Black"/>
                <a:ea typeface="Archivo Black"/>
                <a:cs typeface="Archivo Black"/>
                <a:sym typeface="Archivo Black"/>
              </a:rPr>
              <a:t>SOMMAIRE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0054" y="2009873"/>
            <a:ext cx="8373946" cy="53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36275" indent="-468137" lvl="1">
              <a:lnSpc>
                <a:spcPts val="6071"/>
              </a:lnSpc>
              <a:buAutoNum type="arabicPeriod" startAt="1"/>
            </a:pPr>
            <a:r>
              <a:rPr lang="en-US" sz="4336">
                <a:solidFill>
                  <a:srgbClr val="110E0D"/>
                </a:solidFill>
                <a:latin typeface="Codec Pro"/>
                <a:ea typeface="Codec Pro"/>
                <a:cs typeface="Codec Pro"/>
                <a:sym typeface="Codec Pro"/>
              </a:rPr>
              <a:t> Le projet</a:t>
            </a:r>
          </a:p>
          <a:p>
            <a:pPr algn="just" marL="936275" indent="-468137" lvl="1">
              <a:lnSpc>
                <a:spcPts val="6071"/>
              </a:lnSpc>
              <a:buAutoNum type="arabicPeriod" startAt="1"/>
            </a:pPr>
            <a:r>
              <a:rPr lang="en-US" sz="4336">
                <a:solidFill>
                  <a:srgbClr val="110E0D"/>
                </a:solidFill>
                <a:latin typeface="Codec Pro"/>
                <a:ea typeface="Codec Pro"/>
                <a:cs typeface="Codec Pro"/>
                <a:sym typeface="Codec Pro"/>
              </a:rPr>
              <a:t> Périmètre de l'Intégration</a:t>
            </a:r>
          </a:p>
          <a:p>
            <a:pPr algn="just" marL="936275" indent="-468137" lvl="1">
              <a:lnSpc>
                <a:spcPts val="6071"/>
              </a:lnSpc>
              <a:buAutoNum type="arabicPeriod" startAt="1"/>
            </a:pPr>
            <a:r>
              <a:rPr lang="en-US" sz="4336">
                <a:solidFill>
                  <a:srgbClr val="110E0D"/>
                </a:solidFill>
                <a:latin typeface="Codec Pro"/>
                <a:ea typeface="Codec Pro"/>
                <a:cs typeface="Codec Pro"/>
                <a:sym typeface="Codec Pro"/>
              </a:rPr>
              <a:t> Méthodologie</a:t>
            </a:r>
          </a:p>
          <a:p>
            <a:pPr algn="just" marL="936275" indent="-468137" lvl="1">
              <a:lnSpc>
                <a:spcPts val="6071"/>
              </a:lnSpc>
              <a:buAutoNum type="arabicPeriod" startAt="1"/>
            </a:pPr>
            <a:r>
              <a:rPr lang="en-US" sz="4336">
                <a:solidFill>
                  <a:srgbClr val="110E0D"/>
                </a:solidFill>
                <a:latin typeface="Codec Pro"/>
                <a:ea typeface="Codec Pro"/>
                <a:cs typeface="Codec Pro"/>
                <a:sym typeface="Codec Pro"/>
              </a:rPr>
              <a:t> Réglementation</a:t>
            </a:r>
          </a:p>
          <a:p>
            <a:pPr algn="just" marL="936275" indent="-468137" lvl="1">
              <a:lnSpc>
                <a:spcPts val="6071"/>
              </a:lnSpc>
              <a:buAutoNum type="arabicPeriod" startAt="1"/>
            </a:pPr>
            <a:r>
              <a:rPr lang="en-US" sz="4336">
                <a:solidFill>
                  <a:srgbClr val="110E0D"/>
                </a:solidFill>
                <a:latin typeface="Codec Pro"/>
                <a:ea typeface="Codec Pro"/>
                <a:cs typeface="Codec Pro"/>
                <a:sym typeface="Codec Pro"/>
              </a:rPr>
              <a:t> Calendrier</a:t>
            </a:r>
          </a:p>
          <a:p>
            <a:pPr algn="just" marL="936275" indent="-468137" lvl="1">
              <a:lnSpc>
                <a:spcPts val="6071"/>
              </a:lnSpc>
              <a:buAutoNum type="arabicPeriod" startAt="1"/>
            </a:pPr>
            <a:r>
              <a:rPr lang="en-US" sz="4336">
                <a:solidFill>
                  <a:srgbClr val="110E0D"/>
                </a:solidFill>
                <a:latin typeface="Codec Pro"/>
                <a:ea typeface="Codec Pro"/>
                <a:cs typeface="Codec Pro"/>
                <a:sym typeface="Codec Pro"/>
              </a:rPr>
              <a:t> Identification des risques</a:t>
            </a:r>
          </a:p>
          <a:p>
            <a:pPr algn="just" marL="936275" indent="-468137" lvl="1">
              <a:lnSpc>
                <a:spcPts val="6071"/>
              </a:lnSpc>
              <a:buAutoNum type="arabicPeriod" startAt="1"/>
            </a:pPr>
            <a:r>
              <a:rPr lang="en-US" sz="4336">
                <a:solidFill>
                  <a:srgbClr val="110E0D"/>
                </a:solidFill>
                <a:latin typeface="Codec Pro"/>
                <a:ea typeface="Codec Pro"/>
                <a:cs typeface="Codec Pro"/>
                <a:sym typeface="Codec Pro"/>
              </a:rPr>
              <a:t> Évolutions possibles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258300"/>
            <a:ext cx="4152900" cy="1028700"/>
          </a:xfrm>
          <a:custGeom>
            <a:avLst/>
            <a:gdLst/>
            <a:ahLst/>
            <a:cxnLst/>
            <a:rect r="r" b="b" t="t" l="l"/>
            <a:pathLst>
              <a:path h="1028700" w="4152900">
                <a:moveTo>
                  <a:pt x="0" y="0"/>
                </a:moveTo>
                <a:lnTo>
                  <a:pt x="4152900" y="0"/>
                </a:lnTo>
                <a:lnTo>
                  <a:pt x="41529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6715" y="3110431"/>
            <a:ext cx="4763685" cy="4763685"/>
            <a:chOff x="0" y="0"/>
            <a:chExt cx="1254633" cy="12546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54633" cy="1254633"/>
            </a:xfrm>
            <a:custGeom>
              <a:avLst/>
              <a:gdLst/>
              <a:ahLst/>
              <a:cxnLst/>
              <a:rect r="r" b="b" t="t" l="l"/>
              <a:pathLst>
                <a:path h="1254633" w="1254633">
                  <a:moveTo>
                    <a:pt x="82885" y="0"/>
                  </a:moveTo>
                  <a:lnTo>
                    <a:pt x="1171748" y="0"/>
                  </a:lnTo>
                  <a:cubicBezTo>
                    <a:pt x="1217524" y="0"/>
                    <a:pt x="1254633" y="37109"/>
                    <a:pt x="1254633" y="82885"/>
                  </a:cubicBezTo>
                  <a:lnTo>
                    <a:pt x="1254633" y="1171748"/>
                  </a:lnTo>
                  <a:cubicBezTo>
                    <a:pt x="1254633" y="1217524"/>
                    <a:pt x="1217524" y="1254633"/>
                    <a:pt x="1171748" y="1254633"/>
                  </a:cubicBezTo>
                  <a:lnTo>
                    <a:pt x="82885" y="1254633"/>
                  </a:lnTo>
                  <a:cubicBezTo>
                    <a:pt x="37109" y="1254633"/>
                    <a:pt x="0" y="1217524"/>
                    <a:pt x="0" y="1171748"/>
                  </a:cubicBezTo>
                  <a:lnTo>
                    <a:pt x="0" y="82885"/>
                  </a:lnTo>
                  <a:cubicBezTo>
                    <a:pt x="0" y="37109"/>
                    <a:pt x="37109" y="0"/>
                    <a:pt x="82885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54633" cy="1292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007863" y="3465931"/>
            <a:ext cx="2421389" cy="2421389"/>
          </a:xfrm>
          <a:custGeom>
            <a:avLst/>
            <a:gdLst/>
            <a:ahLst/>
            <a:cxnLst/>
            <a:rect r="r" b="b" t="t" l="l"/>
            <a:pathLst>
              <a:path h="2421389" w="2421389">
                <a:moveTo>
                  <a:pt x="0" y="0"/>
                </a:moveTo>
                <a:lnTo>
                  <a:pt x="2421389" y="0"/>
                </a:lnTo>
                <a:lnTo>
                  <a:pt x="2421389" y="2421388"/>
                </a:lnTo>
                <a:lnTo>
                  <a:pt x="0" y="24213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665130" y="3110431"/>
            <a:ext cx="4763685" cy="4763685"/>
            <a:chOff x="0" y="0"/>
            <a:chExt cx="1254633" cy="12546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54633" cy="1254633"/>
            </a:xfrm>
            <a:custGeom>
              <a:avLst/>
              <a:gdLst/>
              <a:ahLst/>
              <a:cxnLst/>
              <a:rect r="r" b="b" t="t" l="l"/>
              <a:pathLst>
                <a:path h="1254633" w="1254633">
                  <a:moveTo>
                    <a:pt x="82885" y="0"/>
                  </a:moveTo>
                  <a:lnTo>
                    <a:pt x="1171748" y="0"/>
                  </a:lnTo>
                  <a:cubicBezTo>
                    <a:pt x="1217524" y="0"/>
                    <a:pt x="1254633" y="37109"/>
                    <a:pt x="1254633" y="82885"/>
                  </a:cubicBezTo>
                  <a:lnTo>
                    <a:pt x="1254633" y="1171748"/>
                  </a:lnTo>
                  <a:cubicBezTo>
                    <a:pt x="1254633" y="1217524"/>
                    <a:pt x="1217524" y="1254633"/>
                    <a:pt x="1171748" y="1254633"/>
                  </a:cubicBezTo>
                  <a:lnTo>
                    <a:pt x="82885" y="1254633"/>
                  </a:lnTo>
                  <a:cubicBezTo>
                    <a:pt x="37109" y="1254633"/>
                    <a:pt x="0" y="1217524"/>
                    <a:pt x="0" y="1171748"/>
                  </a:cubicBezTo>
                  <a:lnTo>
                    <a:pt x="0" y="82885"/>
                  </a:lnTo>
                  <a:cubicBezTo>
                    <a:pt x="0" y="37109"/>
                    <a:pt x="37109" y="0"/>
                    <a:pt x="82885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54633" cy="1292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495615" y="3110431"/>
            <a:ext cx="4763685" cy="4763685"/>
            <a:chOff x="0" y="0"/>
            <a:chExt cx="1254633" cy="12546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4633" cy="1254633"/>
            </a:xfrm>
            <a:custGeom>
              <a:avLst/>
              <a:gdLst/>
              <a:ahLst/>
              <a:cxnLst/>
              <a:rect r="r" b="b" t="t" l="l"/>
              <a:pathLst>
                <a:path h="1254633" w="1254633">
                  <a:moveTo>
                    <a:pt x="82885" y="0"/>
                  </a:moveTo>
                  <a:lnTo>
                    <a:pt x="1171748" y="0"/>
                  </a:lnTo>
                  <a:cubicBezTo>
                    <a:pt x="1217524" y="0"/>
                    <a:pt x="1254633" y="37109"/>
                    <a:pt x="1254633" y="82885"/>
                  </a:cubicBezTo>
                  <a:lnTo>
                    <a:pt x="1254633" y="1171748"/>
                  </a:lnTo>
                  <a:cubicBezTo>
                    <a:pt x="1254633" y="1217524"/>
                    <a:pt x="1217524" y="1254633"/>
                    <a:pt x="1171748" y="1254633"/>
                  </a:cubicBezTo>
                  <a:lnTo>
                    <a:pt x="82885" y="1254633"/>
                  </a:lnTo>
                  <a:cubicBezTo>
                    <a:pt x="37109" y="1254633"/>
                    <a:pt x="0" y="1217524"/>
                    <a:pt x="0" y="1171748"/>
                  </a:cubicBezTo>
                  <a:lnTo>
                    <a:pt x="0" y="82885"/>
                  </a:lnTo>
                  <a:cubicBezTo>
                    <a:pt x="0" y="37109"/>
                    <a:pt x="37109" y="0"/>
                    <a:pt x="82885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254633" cy="1292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8130828" y="3465931"/>
            <a:ext cx="2026343" cy="2026343"/>
          </a:xfrm>
          <a:custGeom>
            <a:avLst/>
            <a:gdLst/>
            <a:ahLst/>
            <a:cxnLst/>
            <a:rect r="r" b="b" t="t" l="l"/>
            <a:pathLst>
              <a:path h="2026343" w="2026343">
                <a:moveTo>
                  <a:pt x="0" y="0"/>
                </a:moveTo>
                <a:lnTo>
                  <a:pt x="2026344" y="0"/>
                </a:lnTo>
                <a:lnTo>
                  <a:pt x="2026344" y="2026343"/>
                </a:lnTo>
                <a:lnTo>
                  <a:pt x="0" y="20263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145416" y="3465931"/>
            <a:ext cx="1464083" cy="1464083"/>
          </a:xfrm>
          <a:custGeom>
            <a:avLst/>
            <a:gdLst/>
            <a:ahLst/>
            <a:cxnLst/>
            <a:rect r="r" b="b" t="t" l="l"/>
            <a:pathLst>
              <a:path h="1464083" w="1464083">
                <a:moveTo>
                  <a:pt x="0" y="0"/>
                </a:moveTo>
                <a:lnTo>
                  <a:pt x="1464083" y="0"/>
                </a:lnTo>
                <a:lnTo>
                  <a:pt x="1464083" y="1464082"/>
                </a:lnTo>
                <a:lnTo>
                  <a:pt x="0" y="14640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7583742" y="9582742"/>
            <a:ext cx="704258" cy="704258"/>
            <a:chOff x="0" y="0"/>
            <a:chExt cx="185483" cy="18548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5483" cy="185483"/>
            </a:xfrm>
            <a:custGeom>
              <a:avLst/>
              <a:gdLst/>
              <a:ahLst/>
              <a:cxnLst/>
              <a:rect r="r" b="b" t="t" l="l"/>
              <a:pathLst>
                <a:path h="185483" w="185483">
                  <a:moveTo>
                    <a:pt x="0" y="0"/>
                  </a:moveTo>
                  <a:lnTo>
                    <a:pt x="185483" y="0"/>
                  </a:lnTo>
                  <a:lnTo>
                    <a:pt x="185483" y="185483"/>
                  </a:lnTo>
                  <a:lnTo>
                    <a:pt x="0" y="185483"/>
                  </a:ln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85483" cy="223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836715" y="6136011"/>
            <a:ext cx="4763685" cy="123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Ville de Strasbourg &amp; Eurométropole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66165" y="5763494"/>
            <a:ext cx="4763685" cy="1837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Digitalisation du système de collecte des déchets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495615" y="5029200"/>
            <a:ext cx="4763685" cy="261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App pour résidents</a:t>
            </a:r>
          </a:p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Capteurs sur poubelles</a:t>
            </a:r>
          </a:p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Suivi GPS des camions</a:t>
            </a:r>
          </a:p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App pour gestion des équipes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156893" y="153291"/>
            <a:ext cx="14073775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988E8A"/>
                </a:solidFill>
                <a:latin typeface="Archivo Black"/>
                <a:ea typeface="Archivo Black"/>
                <a:cs typeface="Archivo Black"/>
                <a:sym typeface="Archivo Black"/>
              </a:rPr>
              <a:t>Périmètre du projet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851523" y="9696450"/>
            <a:ext cx="152400" cy="2381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258300"/>
            <a:ext cx="4152900" cy="1028700"/>
          </a:xfrm>
          <a:custGeom>
            <a:avLst/>
            <a:gdLst/>
            <a:ahLst/>
            <a:cxnLst/>
            <a:rect r="r" b="b" t="t" l="l"/>
            <a:pathLst>
              <a:path h="1028700" w="4152900">
                <a:moveTo>
                  <a:pt x="0" y="0"/>
                </a:moveTo>
                <a:lnTo>
                  <a:pt x="4152900" y="0"/>
                </a:lnTo>
                <a:lnTo>
                  <a:pt x="41529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6715" y="3110431"/>
            <a:ext cx="4763685" cy="4763685"/>
            <a:chOff x="0" y="0"/>
            <a:chExt cx="1254633" cy="12546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54633" cy="1254633"/>
            </a:xfrm>
            <a:custGeom>
              <a:avLst/>
              <a:gdLst/>
              <a:ahLst/>
              <a:cxnLst/>
              <a:rect r="r" b="b" t="t" l="l"/>
              <a:pathLst>
                <a:path h="1254633" w="1254633">
                  <a:moveTo>
                    <a:pt x="82885" y="0"/>
                  </a:moveTo>
                  <a:lnTo>
                    <a:pt x="1171748" y="0"/>
                  </a:lnTo>
                  <a:cubicBezTo>
                    <a:pt x="1217524" y="0"/>
                    <a:pt x="1254633" y="37109"/>
                    <a:pt x="1254633" y="82885"/>
                  </a:cubicBezTo>
                  <a:lnTo>
                    <a:pt x="1254633" y="1171748"/>
                  </a:lnTo>
                  <a:cubicBezTo>
                    <a:pt x="1254633" y="1217524"/>
                    <a:pt x="1217524" y="1254633"/>
                    <a:pt x="1171748" y="1254633"/>
                  </a:cubicBezTo>
                  <a:lnTo>
                    <a:pt x="82885" y="1254633"/>
                  </a:lnTo>
                  <a:cubicBezTo>
                    <a:pt x="37109" y="1254633"/>
                    <a:pt x="0" y="1217524"/>
                    <a:pt x="0" y="1171748"/>
                  </a:cubicBezTo>
                  <a:lnTo>
                    <a:pt x="0" y="82885"/>
                  </a:lnTo>
                  <a:cubicBezTo>
                    <a:pt x="0" y="37109"/>
                    <a:pt x="37109" y="0"/>
                    <a:pt x="82885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54633" cy="1292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665130" y="3110431"/>
            <a:ext cx="4763685" cy="4763685"/>
            <a:chOff x="0" y="0"/>
            <a:chExt cx="1254633" cy="12546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54633" cy="1254633"/>
            </a:xfrm>
            <a:custGeom>
              <a:avLst/>
              <a:gdLst/>
              <a:ahLst/>
              <a:cxnLst/>
              <a:rect r="r" b="b" t="t" l="l"/>
              <a:pathLst>
                <a:path h="1254633" w="1254633">
                  <a:moveTo>
                    <a:pt x="82885" y="0"/>
                  </a:moveTo>
                  <a:lnTo>
                    <a:pt x="1171748" y="0"/>
                  </a:lnTo>
                  <a:cubicBezTo>
                    <a:pt x="1217524" y="0"/>
                    <a:pt x="1254633" y="37109"/>
                    <a:pt x="1254633" y="82885"/>
                  </a:cubicBezTo>
                  <a:lnTo>
                    <a:pt x="1254633" y="1171748"/>
                  </a:lnTo>
                  <a:cubicBezTo>
                    <a:pt x="1254633" y="1217524"/>
                    <a:pt x="1217524" y="1254633"/>
                    <a:pt x="1171748" y="1254633"/>
                  </a:cubicBezTo>
                  <a:lnTo>
                    <a:pt x="82885" y="1254633"/>
                  </a:lnTo>
                  <a:cubicBezTo>
                    <a:pt x="37109" y="1254633"/>
                    <a:pt x="0" y="1217524"/>
                    <a:pt x="0" y="1171748"/>
                  </a:cubicBezTo>
                  <a:lnTo>
                    <a:pt x="0" y="82885"/>
                  </a:lnTo>
                  <a:cubicBezTo>
                    <a:pt x="0" y="37109"/>
                    <a:pt x="37109" y="0"/>
                    <a:pt x="82885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54633" cy="1292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495615" y="3110431"/>
            <a:ext cx="4763685" cy="4763685"/>
            <a:chOff x="0" y="0"/>
            <a:chExt cx="1254633" cy="12546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54633" cy="1254633"/>
            </a:xfrm>
            <a:custGeom>
              <a:avLst/>
              <a:gdLst/>
              <a:ahLst/>
              <a:cxnLst/>
              <a:rect r="r" b="b" t="t" l="l"/>
              <a:pathLst>
                <a:path h="1254633" w="1254633">
                  <a:moveTo>
                    <a:pt x="82885" y="0"/>
                  </a:moveTo>
                  <a:lnTo>
                    <a:pt x="1171748" y="0"/>
                  </a:lnTo>
                  <a:cubicBezTo>
                    <a:pt x="1217524" y="0"/>
                    <a:pt x="1254633" y="37109"/>
                    <a:pt x="1254633" y="82885"/>
                  </a:cubicBezTo>
                  <a:lnTo>
                    <a:pt x="1254633" y="1171748"/>
                  </a:lnTo>
                  <a:cubicBezTo>
                    <a:pt x="1254633" y="1217524"/>
                    <a:pt x="1217524" y="1254633"/>
                    <a:pt x="1171748" y="1254633"/>
                  </a:cubicBezTo>
                  <a:lnTo>
                    <a:pt x="82885" y="1254633"/>
                  </a:lnTo>
                  <a:cubicBezTo>
                    <a:pt x="37109" y="1254633"/>
                    <a:pt x="0" y="1217524"/>
                    <a:pt x="0" y="1171748"/>
                  </a:cubicBezTo>
                  <a:lnTo>
                    <a:pt x="0" y="82885"/>
                  </a:lnTo>
                  <a:cubicBezTo>
                    <a:pt x="0" y="37109"/>
                    <a:pt x="37109" y="0"/>
                    <a:pt x="82885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54633" cy="1292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971623" y="3465931"/>
            <a:ext cx="2493868" cy="2493868"/>
          </a:xfrm>
          <a:custGeom>
            <a:avLst/>
            <a:gdLst/>
            <a:ahLst/>
            <a:cxnLst/>
            <a:rect r="r" b="b" t="t" l="l"/>
            <a:pathLst>
              <a:path h="2493868" w="2493868">
                <a:moveTo>
                  <a:pt x="0" y="0"/>
                </a:moveTo>
                <a:lnTo>
                  <a:pt x="2493869" y="0"/>
                </a:lnTo>
                <a:lnTo>
                  <a:pt x="2493869" y="2493868"/>
                </a:lnTo>
                <a:lnTo>
                  <a:pt x="0" y="24938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7583742" y="9582742"/>
            <a:ext cx="704258" cy="704258"/>
            <a:chOff x="0" y="0"/>
            <a:chExt cx="185483" cy="18548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5483" cy="185483"/>
            </a:xfrm>
            <a:custGeom>
              <a:avLst/>
              <a:gdLst/>
              <a:ahLst/>
              <a:cxnLst/>
              <a:rect r="r" b="b" t="t" l="l"/>
              <a:pathLst>
                <a:path h="185483" w="185483">
                  <a:moveTo>
                    <a:pt x="0" y="0"/>
                  </a:moveTo>
                  <a:lnTo>
                    <a:pt x="185483" y="0"/>
                  </a:lnTo>
                  <a:lnTo>
                    <a:pt x="185483" y="185483"/>
                  </a:lnTo>
                  <a:lnTo>
                    <a:pt x="0" y="185483"/>
                  </a:ln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85483" cy="223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8032136" y="3465931"/>
            <a:ext cx="2031743" cy="2382044"/>
          </a:xfrm>
          <a:custGeom>
            <a:avLst/>
            <a:gdLst/>
            <a:ahLst/>
            <a:cxnLst/>
            <a:rect r="r" b="b" t="t" l="l"/>
            <a:pathLst>
              <a:path h="2382044" w="2031743">
                <a:moveTo>
                  <a:pt x="0" y="0"/>
                </a:moveTo>
                <a:lnTo>
                  <a:pt x="2031743" y="0"/>
                </a:lnTo>
                <a:lnTo>
                  <a:pt x="2031743" y="2382043"/>
                </a:lnTo>
                <a:lnTo>
                  <a:pt x="0" y="23820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727595" y="3465931"/>
            <a:ext cx="2299725" cy="2382044"/>
          </a:xfrm>
          <a:custGeom>
            <a:avLst/>
            <a:gdLst/>
            <a:ahLst/>
            <a:cxnLst/>
            <a:rect r="r" b="b" t="t" l="l"/>
            <a:pathLst>
              <a:path h="2382044" w="2299725">
                <a:moveTo>
                  <a:pt x="0" y="0"/>
                </a:moveTo>
                <a:lnTo>
                  <a:pt x="2299725" y="0"/>
                </a:lnTo>
                <a:lnTo>
                  <a:pt x="2299725" y="2382043"/>
                </a:lnTo>
                <a:lnTo>
                  <a:pt x="0" y="2382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836715" y="6136011"/>
            <a:ext cx="4763685" cy="123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Améliorer l'efficacité de la collecte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56893" y="153291"/>
            <a:ext cx="14073775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988E8A"/>
                </a:solidFill>
                <a:latin typeface="Archivo Black"/>
                <a:ea typeface="Archivo Black"/>
                <a:cs typeface="Archivo Black"/>
                <a:sym typeface="Archivo Black"/>
              </a:rPr>
              <a:t>Objectifs Initiaux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65130" y="6136011"/>
            <a:ext cx="4763685" cy="123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Réduire l'empreinte écologique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495615" y="5835974"/>
            <a:ext cx="4763685" cy="1837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Accroître la satisfaction des citoyens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843933" y="9661821"/>
            <a:ext cx="152400" cy="2381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258300"/>
            <a:ext cx="4152900" cy="1028700"/>
          </a:xfrm>
          <a:custGeom>
            <a:avLst/>
            <a:gdLst/>
            <a:ahLst/>
            <a:cxnLst/>
            <a:rect r="r" b="b" t="t" l="l"/>
            <a:pathLst>
              <a:path h="1028700" w="4152900">
                <a:moveTo>
                  <a:pt x="0" y="0"/>
                </a:moveTo>
                <a:lnTo>
                  <a:pt x="4152900" y="0"/>
                </a:lnTo>
                <a:lnTo>
                  <a:pt x="41529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6715" y="3110431"/>
            <a:ext cx="4763685" cy="4763685"/>
            <a:chOff x="0" y="0"/>
            <a:chExt cx="1254633" cy="12546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54633" cy="1254633"/>
            </a:xfrm>
            <a:custGeom>
              <a:avLst/>
              <a:gdLst/>
              <a:ahLst/>
              <a:cxnLst/>
              <a:rect r="r" b="b" t="t" l="l"/>
              <a:pathLst>
                <a:path h="1254633" w="1254633">
                  <a:moveTo>
                    <a:pt x="82885" y="0"/>
                  </a:moveTo>
                  <a:lnTo>
                    <a:pt x="1171748" y="0"/>
                  </a:lnTo>
                  <a:cubicBezTo>
                    <a:pt x="1217524" y="0"/>
                    <a:pt x="1254633" y="37109"/>
                    <a:pt x="1254633" y="82885"/>
                  </a:cubicBezTo>
                  <a:lnTo>
                    <a:pt x="1254633" y="1171748"/>
                  </a:lnTo>
                  <a:cubicBezTo>
                    <a:pt x="1254633" y="1217524"/>
                    <a:pt x="1217524" y="1254633"/>
                    <a:pt x="1171748" y="1254633"/>
                  </a:cubicBezTo>
                  <a:lnTo>
                    <a:pt x="82885" y="1254633"/>
                  </a:lnTo>
                  <a:cubicBezTo>
                    <a:pt x="37109" y="1254633"/>
                    <a:pt x="0" y="1217524"/>
                    <a:pt x="0" y="1171748"/>
                  </a:cubicBezTo>
                  <a:lnTo>
                    <a:pt x="0" y="82885"/>
                  </a:lnTo>
                  <a:cubicBezTo>
                    <a:pt x="0" y="37109"/>
                    <a:pt x="37109" y="0"/>
                    <a:pt x="82885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54633" cy="1292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300169" y="3306723"/>
            <a:ext cx="1836777" cy="1836777"/>
          </a:xfrm>
          <a:custGeom>
            <a:avLst/>
            <a:gdLst/>
            <a:ahLst/>
            <a:cxnLst/>
            <a:rect r="r" b="b" t="t" l="l"/>
            <a:pathLst>
              <a:path h="1836777" w="1836777">
                <a:moveTo>
                  <a:pt x="0" y="0"/>
                </a:moveTo>
                <a:lnTo>
                  <a:pt x="1836777" y="0"/>
                </a:lnTo>
                <a:lnTo>
                  <a:pt x="1836777" y="1836777"/>
                </a:lnTo>
                <a:lnTo>
                  <a:pt x="0" y="18367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665130" y="3110431"/>
            <a:ext cx="4763685" cy="4763685"/>
            <a:chOff x="0" y="0"/>
            <a:chExt cx="1254633" cy="12546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54633" cy="1254633"/>
            </a:xfrm>
            <a:custGeom>
              <a:avLst/>
              <a:gdLst/>
              <a:ahLst/>
              <a:cxnLst/>
              <a:rect r="r" b="b" t="t" l="l"/>
              <a:pathLst>
                <a:path h="1254633" w="1254633">
                  <a:moveTo>
                    <a:pt x="82885" y="0"/>
                  </a:moveTo>
                  <a:lnTo>
                    <a:pt x="1171748" y="0"/>
                  </a:lnTo>
                  <a:cubicBezTo>
                    <a:pt x="1217524" y="0"/>
                    <a:pt x="1254633" y="37109"/>
                    <a:pt x="1254633" y="82885"/>
                  </a:cubicBezTo>
                  <a:lnTo>
                    <a:pt x="1254633" y="1171748"/>
                  </a:lnTo>
                  <a:cubicBezTo>
                    <a:pt x="1254633" y="1217524"/>
                    <a:pt x="1217524" y="1254633"/>
                    <a:pt x="1171748" y="1254633"/>
                  </a:cubicBezTo>
                  <a:lnTo>
                    <a:pt x="82885" y="1254633"/>
                  </a:lnTo>
                  <a:cubicBezTo>
                    <a:pt x="37109" y="1254633"/>
                    <a:pt x="0" y="1217524"/>
                    <a:pt x="0" y="1171748"/>
                  </a:cubicBezTo>
                  <a:lnTo>
                    <a:pt x="0" y="82885"/>
                  </a:lnTo>
                  <a:cubicBezTo>
                    <a:pt x="0" y="37109"/>
                    <a:pt x="37109" y="0"/>
                    <a:pt x="82885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54633" cy="1292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495615" y="3110431"/>
            <a:ext cx="4763685" cy="4763685"/>
            <a:chOff x="0" y="0"/>
            <a:chExt cx="1254633" cy="12546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4633" cy="1254633"/>
            </a:xfrm>
            <a:custGeom>
              <a:avLst/>
              <a:gdLst/>
              <a:ahLst/>
              <a:cxnLst/>
              <a:rect r="r" b="b" t="t" l="l"/>
              <a:pathLst>
                <a:path h="1254633" w="1254633">
                  <a:moveTo>
                    <a:pt x="82885" y="0"/>
                  </a:moveTo>
                  <a:lnTo>
                    <a:pt x="1171748" y="0"/>
                  </a:lnTo>
                  <a:cubicBezTo>
                    <a:pt x="1217524" y="0"/>
                    <a:pt x="1254633" y="37109"/>
                    <a:pt x="1254633" y="82885"/>
                  </a:cubicBezTo>
                  <a:lnTo>
                    <a:pt x="1254633" y="1171748"/>
                  </a:lnTo>
                  <a:cubicBezTo>
                    <a:pt x="1254633" y="1217524"/>
                    <a:pt x="1217524" y="1254633"/>
                    <a:pt x="1171748" y="1254633"/>
                  </a:cubicBezTo>
                  <a:lnTo>
                    <a:pt x="82885" y="1254633"/>
                  </a:lnTo>
                  <a:cubicBezTo>
                    <a:pt x="37109" y="1254633"/>
                    <a:pt x="0" y="1217524"/>
                    <a:pt x="0" y="1171748"/>
                  </a:cubicBezTo>
                  <a:lnTo>
                    <a:pt x="0" y="82885"/>
                  </a:lnTo>
                  <a:cubicBezTo>
                    <a:pt x="0" y="37109"/>
                    <a:pt x="37109" y="0"/>
                    <a:pt x="82885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254633" cy="1292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583742" y="9582742"/>
            <a:ext cx="704258" cy="704258"/>
            <a:chOff x="0" y="0"/>
            <a:chExt cx="185483" cy="18548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5483" cy="185483"/>
            </a:xfrm>
            <a:custGeom>
              <a:avLst/>
              <a:gdLst/>
              <a:ahLst/>
              <a:cxnLst/>
              <a:rect r="r" b="b" t="t" l="l"/>
              <a:pathLst>
                <a:path h="185483" w="185483">
                  <a:moveTo>
                    <a:pt x="0" y="0"/>
                  </a:moveTo>
                  <a:lnTo>
                    <a:pt x="185483" y="0"/>
                  </a:lnTo>
                  <a:lnTo>
                    <a:pt x="185483" y="185483"/>
                  </a:lnTo>
                  <a:lnTo>
                    <a:pt x="0" y="185483"/>
                  </a:ln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85483" cy="223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8436884" y="3306723"/>
            <a:ext cx="1220178" cy="1624934"/>
          </a:xfrm>
          <a:custGeom>
            <a:avLst/>
            <a:gdLst/>
            <a:ahLst/>
            <a:cxnLst/>
            <a:rect r="r" b="b" t="t" l="l"/>
            <a:pathLst>
              <a:path h="1624934" w="1220178">
                <a:moveTo>
                  <a:pt x="0" y="0"/>
                </a:moveTo>
                <a:lnTo>
                  <a:pt x="1220178" y="0"/>
                </a:lnTo>
                <a:lnTo>
                  <a:pt x="1220178" y="1624934"/>
                </a:lnTo>
                <a:lnTo>
                  <a:pt x="0" y="16249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042405" y="3412644"/>
            <a:ext cx="1670105" cy="1624934"/>
          </a:xfrm>
          <a:custGeom>
            <a:avLst/>
            <a:gdLst/>
            <a:ahLst/>
            <a:cxnLst/>
            <a:rect r="r" b="b" t="t" l="l"/>
            <a:pathLst>
              <a:path h="1624934" w="1670105">
                <a:moveTo>
                  <a:pt x="0" y="0"/>
                </a:moveTo>
                <a:lnTo>
                  <a:pt x="1670105" y="0"/>
                </a:lnTo>
                <a:lnTo>
                  <a:pt x="1670105" y="1624935"/>
                </a:lnTo>
                <a:lnTo>
                  <a:pt x="0" y="16249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834645" y="5841931"/>
            <a:ext cx="4763685" cy="637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habitants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65130" y="5835974"/>
            <a:ext cx="4763685" cy="1837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tonnes de déchets ménagers collectées et traitées en 2020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495615" y="6022906"/>
            <a:ext cx="4763685" cy="123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de déchets ménagers recyclés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107112" y="-94413"/>
            <a:ext cx="14073775" cy="3204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988E8A"/>
                </a:solidFill>
                <a:latin typeface="Archivo Black"/>
                <a:ea typeface="Archivo Black"/>
                <a:cs typeface="Archivo Black"/>
                <a:sym typeface="Archivo Black"/>
              </a:rPr>
              <a:t>Métadonnées sur la Ville de Strasbourg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851523" y="9696450"/>
            <a:ext cx="152400" cy="2381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279380" y="9877721"/>
            <a:ext cx="3462784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u="sng">
                <a:solidFill>
                  <a:srgbClr val="5790D2"/>
                </a:solidFill>
                <a:latin typeface="Arimo"/>
                <a:ea typeface="Arimo"/>
                <a:cs typeface="Arimo"/>
                <a:sym typeface="Arimo"/>
                <a:hlinkClick r:id="rId9" tooltip="https://www.strasbourg.eu/ordures-menageres-incinerees-valorisees"/>
              </a:rPr>
              <a:t>Article du site strasbourg.eu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665130" y="4834170"/>
            <a:ext cx="4763685" cy="1053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227 545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34645" y="5075081"/>
            <a:ext cx="4763685" cy="1053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300 000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36715" y="6355646"/>
            <a:ext cx="4763685" cy="637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28 quartiers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495615" y="4912607"/>
            <a:ext cx="4763685" cy="1053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25,64 %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258300"/>
            <a:ext cx="4152900" cy="1028700"/>
          </a:xfrm>
          <a:custGeom>
            <a:avLst/>
            <a:gdLst/>
            <a:ahLst/>
            <a:cxnLst/>
            <a:rect r="r" b="b" t="t" l="l"/>
            <a:pathLst>
              <a:path h="1028700" w="4152900">
                <a:moveTo>
                  <a:pt x="0" y="0"/>
                </a:moveTo>
                <a:lnTo>
                  <a:pt x="4152900" y="0"/>
                </a:lnTo>
                <a:lnTo>
                  <a:pt x="41529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6715" y="3110431"/>
            <a:ext cx="4763685" cy="4763685"/>
            <a:chOff x="0" y="0"/>
            <a:chExt cx="1254633" cy="12546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54633" cy="1254633"/>
            </a:xfrm>
            <a:custGeom>
              <a:avLst/>
              <a:gdLst/>
              <a:ahLst/>
              <a:cxnLst/>
              <a:rect r="r" b="b" t="t" l="l"/>
              <a:pathLst>
                <a:path h="1254633" w="1254633">
                  <a:moveTo>
                    <a:pt x="82885" y="0"/>
                  </a:moveTo>
                  <a:lnTo>
                    <a:pt x="1171748" y="0"/>
                  </a:lnTo>
                  <a:cubicBezTo>
                    <a:pt x="1217524" y="0"/>
                    <a:pt x="1254633" y="37109"/>
                    <a:pt x="1254633" y="82885"/>
                  </a:cubicBezTo>
                  <a:lnTo>
                    <a:pt x="1254633" y="1171748"/>
                  </a:lnTo>
                  <a:cubicBezTo>
                    <a:pt x="1254633" y="1217524"/>
                    <a:pt x="1217524" y="1254633"/>
                    <a:pt x="1171748" y="1254633"/>
                  </a:cubicBezTo>
                  <a:lnTo>
                    <a:pt x="82885" y="1254633"/>
                  </a:lnTo>
                  <a:cubicBezTo>
                    <a:pt x="37109" y="1254633"/>
                    <a:pt x="0" y="1217524"/>
                    <a:pt x="0" y="1171748"/>
                  </a:cubicBezTo>
                  <a:lnTo>
                    <a:pt x="0" y="82885"/>
                  </a:lnTo>
                  <a:cubicBezTo>
                    <a:pt x="0" y="37109"/>
                    <a:pt x="37109" y="0"/>
                    <a:pt x="82885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54633" cy="1292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665130" y="3110431"/>
            <a:ext cx="4763685" cy="4763685"/>
            <a:chOff x="0" y="0"/>
            <a:chExt cx="1254633" cy="12546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54633" cy="1254633"/>
            </a:xfrm>
            <a:custGeom>
              <a:avLst/>
              <a:gdLst/>
              <a:ahLst/>
              <a:cxnLst/>
              <a:rect r="r" b="b" t="t" l="l"/>
              <a:pathLst>
                <a:path h="1254633" w="1254633">
                  <a:moveTo>
                    <a:pt x="82885" y="0"/>
                  </a:moveTo>
                  <a:lnTo>
                    <a:pt x="1171748" y="0"/>
                  </a:lnTo>
                  <a:cubicBezTo>
                    <a:pt x="1217524" y="0"/>
                    <a:pt x="1254633" y="37109"/>
                    <a:pt x="1254633" y="82885"/>
                  </a:cubicBezTo>
                  <a:lnTo>
                    <a:pt x="1254633" y="1171748"/>
                  </a:lnTo>
                  <a:cubicBezTo>
                    <a:pt x="1254633" y="1217524"/>
                    <a:pt x="1217524" y="1254633"/>
                    <a:pt x="1171748" y="1254633"/>
                  </a:cubicBezTo>
                  <a:lnTo>
                    <a:pt x="82885" y="1254633"/>
                  </a:lnTo>
                  <a:cubicBezTo>
                    <a:pt x="37109" y="1254633"/>
                    <a:pt x="0" y="1217524"/>
                    <a:pt x="0" y="1171748"/>
                  </a:cubicBezTo>
                  <a:lnTo>
                    <a:pt x="0" y="82885"/>
                  </a:lnTo>
                  <a:cubicBezTo>
                    <a:pt x="0" y="37109"/>
                    <a:pt x="37109" y="0"/>
                    <a:pt x="82885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54633" cy="1292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495615" y="3110431"/>
            <a:ext cx="4763685" cy="4763685"/>
            <a:chOff x="0" y="0"/>
            <a:chExt cx="1254633" cy="12546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54633" cy="1254633"/>
            </a:xfrm>
            <a:custGeom>
              <a:avLst/>
              <a:gdLst/>
              <a:ahLst/>
              <a:cxnLst/>
              <a:rect r="r" b="b" t="t" l="l"/>
              <a:pathLst>
                <a:path h="1254633" w="1254633">
                  <a:moveTo>
                    <a:pt x="82885" y="0"/>
                  </a:moveTo>
                  <a:lnTo>
                    <a:pt x="1171748" y="0"/>
                  </a:lnTo>
                  <a:cubicBezTo>
                    <a:pt x="1217524" y="0"/>
                    <a:pt x="1254633" y="37109"/>
                    <a:pt x="1254633" y="82885"/>
                  </a:cubicBezTo>
                  <a:lnTo>
                    <a:pt x="1254633" y="1171748"/>
                  </a:lnTo>
                  <a:cubicBezTo>
                    <a:pt x="1254633" y="1217524"/>
                    <a:pt x="1217524" y="1254633"/>
                    <a:pt x="1171748" y="1254633"/>
                  </a:cubicBezTo>
                  <a:lnTo>
                    <a:pt x="82885" y="1254633"/>
                  </a:lnTo>
                  <a:cubicBezTo>
                    <a:pt x="37109" y="1254633"/>
                    <a:pt x="0" y="1217524"/>
                    <a:pt x="0" y="1171748"/>
                  </a:cubicBezTo>
                  <a:lnTo>
                    <a:pt x="0" y="82885"/>
                  </a:lnTo>
                  <a:cubicBezTo>
                    <a:pt x="0" y="37109"/>
                    <a:pt x="37109" y="0"/>
                    <a:pt x="82885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54633" cy="1292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3848758" y="3782441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997392" y="3737499"/>
            <a:ext cx="2293216" cy="2147284"/>
          </a:xfrm>
          <a:custGeom>
            <a:avLst/>
            <a:gdLst/>
            <a:ahLst/>
            <a:cxnLst/>
            <a:rect r="r" b="b" t="t" l="l"/>
            <a:pathLst>
              <a:path h="2147284" w="2293216">
                <a:moveTo>
                  <a:pt x="0" y="0"/>
                </a:moveTo>
                <a:lnTo>
                  <a:pt x="2293216" y="0"/>
                </a:lnTo>
                <a:lnTo>
                  <a:pt x="2293216" y="2147283"/>
                </a:lnTo>
                <a:lnTo>
                  <a:pt x="0" y="21472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156893" y="3749476"/>
            <a:ext cx="2123329" cy="2123329"/>
          </a:xfrm>
          <a:custGeom>
            <a:avLst/>
            <a:gdLst/>
            <a:ahLst/>
            <a:cxnLst/>
            <a:rect r="r" b="b" t="t" l="l"/>
            <a:pathLst>
              <a:path h="2123329" w="2123329">
                <a:moveTo>
                  <a:pt x="0" y="0"/>
                </a:moveTo>
                <a:lnTo>
                  <a:pt x="2123329" y="0"/>
                </a:lnTo>
                <a:lnTo>
                  <a:pt x="2123329" y="2123329"/>
                </a:lnTo>
                <a:lnTo>
                  <a:pt x="0" y="21233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63396" y="153237"/>
            <a:ext cx="16561208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988E8A"/>
                </a:solidFill>
                <a:latin typeface="Archivo Black"/>
                <a:ea typeface="Archivo Black"/>
                <a:cs typeface="Archivo Black"/>
                <a:sym typeface="Archivo Black"/>
              </a:rPr>
              <a:t>Périmètre de l'Intégration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36715" y="6136011"/>
            <a:ext cx="4763685" cy="123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Préparation au changement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66165" y="6133465"/>
            <a:ext cx="4763685" cy="123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Accompagnement des résidents et employés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495615" y="6133465"/>
            <a:ext cx="4763685" cy="123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Suivi, support &amp; optimisation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7583742" y="9582742"/>
            <a:ext cx="704258" cy="704258"/>
            <a:chOff x="0" y="0"/>
            <a:chExt cx="185483" cy="18548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5483" cy="185483"/>
            </a:xfrm>
            <a:custGeom>
              <a:avLst/>
              <a:gdLst/>
              <a:ahLst/>
              <a:cxnLst/>
              <a:rect r="r" b="b" t="t" l="l"/>
              <a:pathLst>
                <a:path h="185483" w="185483">
                  <a:moveTo>
                    <a:pt x="0" y="0"/>
                  </a:moveTo>
                  <a:lnTo>
                    <a:pt x="185483" y="0"/>
                  </a:lnTo>
                  <a:lnTo>
                    <a:pt x="185483" y="185483"/>
                  </a:lnTo>
                  <a:lnTo>
                    <a:pt x="0" y="185483"/>
                  </a:ln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85483" cy="223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7845942" y="9661821"/>
            <a:ext cx="152400" cy="2381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258300"/>
            <a:ext cx="4152900" cy="1028700"/>
          </a:xfrm>
          <a:custGeom>
            <a:avLst/>
            <a:gdLst/>
            <a:ahLst/>
            <a:cxnLst/>
            <a:rect r="r" b="b" t="t" l="l"/>
            <a:pathLst>
              <a:path h="1028700" w="4152900">
                <a:moveTo>
                  <a:pt x="0" y="0"/>
                </a:moveTo>
                <a:lnTo>
                  <a:pt x="4152900" y="0"/>
                </a:lnTo>
                <a:lnTo>
                  <a:pt x="41529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65226" y="150178"/>
            <a:ext cx="13957548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988E8A"/>
                </a:solidFill>
                <a:latin typeface="Archivo Black"/>
                <a:ea typeface="Archivo Black"/>
                <a:cs typeface="Archivo Black"/>
                <a:sym typeface="Archivo Black"/>
              </a:rPr>
              <a:t>Méthodologie retenue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879955" y="3110431"/>
            <a:ext cx="2864532" cy="4763685"/>
            <a:chOff x="0" y="0"/>
            <a:chExt cx="754445" cy="12546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54445" cy="1254633"/>
            </a:xfrm>
            <a:custGeom>
              <a:avLst/>
              <a:gdLst/>
              <a:ahLst/>
              <a:cxnLst/>
              <a:rect r="r" b="b" t="t" l="l"/>
              <a:pathLst>
                <a:path h="1254633" w="754445">
                  <a:moveTo>
                    <a:pt x="137837" y="0"/>
                  </a:moveTo>
                  <a:lnTo>
                    <a:pt x="616608" y="0"/>
                  </a:lnTo>
                  <a:cubicBezTo>
                    <a:pt x="653164" y="0"/>
                    <a:pt x="688224" y="14522"/>
                    <a:pt x="714073" y="40371"/>
                  </a:cubicBezTo>
                  <a:cubicBezTo>
                    <a:pt x="739923" y="66221"/>
                    <a:pt x="754445" y="101280"/>
                    <a:pt x="754445" y="137837"/>
                  </a:cubicBezTo>
                  <a:lnTo>
                    <a:pt x="754445" y="1116796"/>
                  </a:lnTo>
                  <a:cubicBezTo>
                    <a:pt x="754445" y="1192921"/>
                    <a:pt x="692733" y="1254633"/>
                    <a:pt x="616608" y="1254633"/>
                  </a:cubicBezTo>
                  <a:lnTo>
                    <a:pt x="137837" y="1254633"/>
                  </a:lnTo>
                  <a:cubicBezTo>
                    <a:pt x="61712" y="1254633"/>
                    <a:pt x="0" y="1192921"/>
                    <a:pt x="0" y="1116796"/>
                  </a:cubicBezTo>
                  <a:lnTo>
                    <a:pt x="0" y="137837"/>
                  </a:lnTo>
                  <a:cubicBezTo>
                    <a:pt x="0" y="61712"/>
                    <a:pt x="61712" y="0"/>
                    <a:pt x="137837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754445" cy="1292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292567" y="3110431"/>
            <a:ext cx="2864532" cy="4763685"/>
            <a:chOff x="0" y="0"/>
            <a:chExt cx="754445" cy="12546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54445" cy="1254633"/>
            </a:xfrm>
            <a:custGeom>
              <a:avLst/>
              <a:gdLst/>
              <a:ahLst/>
              <a:cxnLst/>
              <a:rect r="r" b="b" t="t" l="l"/>
              <a:pathLst>
                <a:path h="1254633" w="754445">
                  <a:moveTo>
                    <a:pt x="137837" y="0"/>
                  </a:moveTo>
                  <a:lnTo>
                    <a:pt x="616608" y="0"/>
                  </a:lnTo>
                  <a:cubicBezTo>
                    <a:pt x="653164" y="0"/>
                    <a:pt x="688224" y="14522"/>
                    <a:pt x="714073" y="40371"/>
                  </a:cubicBezTo>
                  <a:cubicBezTo>
                    <a:pt x="739923" y="66221"/>
                    <a:pt x="754445" y="101280"/>
                    <a:pt x="754445" y="137837"/>
                  </a:cubicBezTo>
                  <a:lnTo>
                    <a:pt x="754445" y="1116796"/>
                  </a:lnTo>
                  <a:cubicBezTo>
                    <a:pt x="754445" y="1192921"/>
                    <a:pt x="692733" y="1254633"/>
                    <a:pt x="616608" y="1254633"/>
                  </a:cubicBezTo>
                  <a:lnTo>
                    <a:pt x="137837" y="1254633"/>
                  </a:lnTo>
                  <a:cubicBezTo>
                    <a:pt x="61712" y="1254633"/>
                    <a:pt x="0" y="1192921"/>
                    <a:pt x="0" y="1116796"/>
                  </a:cubicBezTo>
                  <a:lnTo>
                    <a:pt x="0" y="137837"/>
                  </a:lnTo>
                  <a:cubicBezTo>
                    <a:pt x="0" y="61712"/>
                    <a:pt x="61712" y="0"/>
                    <a:pt x="137837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754445" cy="1292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709549" y="3110431"/>
            <a:ext cx="2864532" cy="4763685"/>
            <a:chOff x="0" y="0"/>
            <a:chExt cx="754445" cy="12546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54445" cy="1254633"/>
            </a:xfrm>
            <a:custGeom>
              <a:avLst/>
              <a:gdLst/>
              <a:ahLst/>
              <a:cxnLst/>
              <a:rect r="r" b="b" t="t" l="l"/>
              <a:pathLst>
                <a:path h="1254633" w="754445">
                  <a:moveTo>
                    <a:pt x="137837" y="0"/>
                  </a:moveTo>
                  <a:lnTo>
                    <a:pt x="616608" y="0"/>
                  </a:lnTo>
                  <a:cubicBezTo>
                    <a:pt x="653164" y="0"/>
                    <a:pt x="688224" y="14522"/>
                    <a:pt x="714073" y="40371"/>
                  </a:cubicBezTo>
                  <a:cubicBezTo>
                    <a:pt x="739923" y="66221"/>
                    <a:pt x="754445" y="101280"/>
                    <a:pt x="754445" y="137837"/>
                  </a:cubicBezTo>
                  <a:lnTo>
                    <a:pt x="754445" y="1116796"/>
                  </a:lnTo>
                  <a:cubicBezTo>
                    <a:pt x="754445" y="1192921"/>
                    <a:pt x="692733" y="1254633"/>
                    <a:pt x="616608" y="1254633"/>
                  </a:cubicBezTo>
                  <a:lnTo>
                    <a:pt x="137837" y="1254633"/>
                  </a:lnTo>
                  <a:cubicBezTo>
                    <a:pt x="61712" y="1254633"/>
                    <a:pt x="0" y="1192921"/>
                    <a:pt x="0" y="1116796"/>
                  </a:cubicBezTo>
                  <a:lnTo>
                    <a:pt x="0" y="137837"/>
                  </a:lnTo>
                  <a:cubicBezTo>
                    <a:pt x="0" y="61712"/>
                    <a:pt x="61712" y="0"/>
                    <a:pt x="137837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754445" cy="1292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126531" y="3110431"/>
            <a:ext cx="2864532" cy="4763685"/>
            <a:chOff x="0" y="0"/>
            <a:chExt cx="754445" cy="12546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54445" cy="1254633"/>
            </a:xfrm>
            <a:custGeom>
              <a:avLst/>
              <a:gdLst/>
              <a:ahLst/>
              <a:cxnLst/>
              <a:rect r="r" b="b" t="t" l="l"/>
              <a:pathLst>
                <a:path h="1254633" w="754445">
                  <a:moveTo>
                    <a:pt x="137837" y="0"/>
                  </a:moveTo>
                  <a:lnTo>
                    <a:pt x="616608" y="0"/>
                  </a:lnTo>
                  <a:cubicBezTo>
                    <a:pt x="653164" y="0"/>
                    <a:pt x="688224" y="14522"/>
                    <a:pt x="714073" y="40371"/>
                  </a:cubicBezTo>
                  <a:cubicBezTo>
                    <a:pt x="739923" y="66221"/>
                    <a:pt x="754445" y="101280"/>
                    <a:pt x="754445" y="137837"/>
                  </a:cubicBezTo>
                  <a:lnTo>
                    <a:pt x="754445" y="1116796"/>
                  </a:lnTo>
                  <a:cubicBezTo>
                    <a:pt x="754445" y="1192921"/>
                    <a:pt x="692733" y="1254633"/>
                    <a:pt x="616608" y="1254633"/>
                  </a:cubicBezTo>
                  <a:lnTo>
                    <a:pt x="137837" y="1254633"/>
                  </a:lnTo>
                  <a:cubicBezTo>
                    <a:pt x="61712" y="1254633"/>
                    <a:pt x="0" y="1192921"/>
                    <a:pt x="0" y="1116796"/>
                  </a:cubicBezTo>
                  <a:lnTo>
                    <a:pt x="0" y="137837"/>
                  </a:lnTo>
                  <a:cubicBezTo>
                    <a:pt x="0" y="61712"/>
                    <a:pt x="61712" y="0"/>
                    <a:pt x="137837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754445" cy="1292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4543513" y="3110431"/>
            <a:ext cx="2864532" cy="4763685"/>
            <a:chOff x="0" y="0"/>
            <a:chExt cx="754445" cy="125463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54445" cy="1254633"/>
            </a:xfrm>
            <a:custGeom>
              <a:avLst/>
              <a:gdLst/>
              <a:ahLst/>
              <a:cxnLst/>
              <a:rect r="r" b="b" t="t" l="l"/>
              <a:pathLst>
                <a:path h="1254633" w="754445">
                  <a:moveTo>
                    <a:pt x="137837" y="0"/>
                  </a:moveTo>
                  <a:lnTo>
                    <a:pt x="616608" y="0"/>
                  </a:lnTo>
                  <a:cubicBezTo>
                    <a:pt x="653164" y="0"/>
                    <a:pt x="688224" y="14522"/>
                    <a:pt x="714073" y="40371"/>
                  </a:cubicBezTo>
                  <a:cubicBezTo>
                    <a:pt x="739923" y="66221"/>
                    <a:pt x="754445" y="101280"/>
                    <a:pt x="754445" y="137837"/>
                  </a:cubicBezTo>
                  <a:lnTo>
                    <a:pt x="754445" y="1116796"/>
                  </a:lnTo>
                  <a:cubicBezTo>
                    <a:pt x="754445" y="1192921"/>
                    <a:pt x="692733" y="1254633"/>
                    <a:pt x="616608" y="1254633"/>
                  </a:cubicBezTo>
                  <a:lnTo>
                    <a:pt x="137837" y="1254633"/>
                  </a:lnTo>
                  <a:cubicBezTo>
                    <a:pt x="61712" y="1254633"/>
                    <a:pt x="0" y="1192921"/>
                    <a:pt x="0" y="1116796"/>
                  </a:cubicBezTo>
                  <a:lnTo>
                    <a:pt x="0" y="137837"/>
                  </a:lnTo>
                  <a:cubicBezTo>
                    <a:pt x="0" y="61712"/>
                    <a:pt x="61712" y="0"/>
                    <a:pt x="137837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754445" cy="1292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879955" y="3897627"/>
            <a:ext cx="2864532" cy="211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59"/>
              </a:lnSpc>
            </a:pPr>
            <a:r>
              <a:rPr lang="en-US" sz="113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292567" y="3897627"/>
            <a:ext cx="2864532" cy="211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59"/>
              </a:lnSpc>
            </a:pPr>
            <a:r>
              <a:rPr lang="en-US" sz="113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709549" y="3897627"/>
            <a:ext cx="2864532" cy="211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59"/>
              </a:lnSpc>
            </a:pPr>
            <a:r>
              <a:rPr lang="en-US" sz="113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K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126531" y="3897627"/>
            <a:ext cx="2864532" cy="211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59"/>
              </a:lnSpc>
            </a:pPr>
            <a:r>
              <a:rPr lang="en-US" sz="113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541316" y="3897627"/>
            <a:ext cx="2864532" cy="211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59"/>
              </a:lnSpc>
            </a:pPr>
            <a:r>
              <a:rPr lang="en-US" sz="113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79955" y="6026686"/>
            <a:ext cx="2864532" cy="746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Awareness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292567" y="6026686"/>
            <a:ext cx="2864532" cy="746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Desire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709549" y="6026686"/>
            <a:ext cx="2864532" cy="746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Knowledge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126531" y="6026686"/>
            <a:ext cx="2864532" cy="746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Ability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543513" y="6134318"/>
            <a:ext cx="2864532" cy="56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Reinforcement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7583742" y="9582742"/>
            <a:ext cx="704258" cy="704258"/>
            <a:chOff x="0" y="0"/>
            <a:chExt cx="185483" cy="18548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5483" cy="185483"/>
            </a:xfrm>
            <a:custGeom>
              <a:avLst/>
              <a:gdLst/>
              <a:ahLst/>
              <a:cxnLst/>
              <a:rect r="r" b="b" t="t" l="l"/>
              <a:pathLst>
                <a:path h="185483" w="185483">
                  <a:moveTo>
                    <a:pt x="0" y="0"/>
                  </a:moveTo>
                  <a:lnTo>
                    <a:pt x="185483" y="0"/>
                  </a:lnTo>
                  <a:lnTo>
                    <a:pt x="185483" y="185483"/>
                  </a:lnTo>
                  <a:lnTo>
                    <a:pt x="0" y="185483"/>
                  </a:ln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85483" cy="223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7849588" y="9661821"/>
            <a:ext cx="152400" cy="2381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258300"/>
            <a:ext cx="4152900" cy="1028700"/>
          </a:xfrm>
          <a:custGeom>
            <a:avLst/>
            <a:gdLst/>
            <a:ahLst/>
            <a:cxnLst/>
            <a:rect r="r" b="b" t="t" l="l"/>
            <a:pathLst>
              <a:path h="1028700" w="4152900">
                <a:moveTo>
                  <a:pt x="0" y="0"/>
                </a:moveTo>
                <a:lnTo>
                  <a:pt x="4152900" y="0"/>
                </a:lnTo>
                <a:lnTo>
                  <a:pt x="41529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58044" y="2160855"/>
            <a:ext cx="6662838" cy="6662838"/>
            <a:chOff x="0" y="0"/>
            <a:chExt cx="1754821" cy="17548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54821" cy="1754821"/>
            </a:xfrm>
            <a:custGeom>
              <a:avLst/>
              <a:gdLst/>
              <a:ahLst/>
              <a:cxnLst/>
              <a:rect r="r" b="b" t="t" l="l"/>
              <a:pathLst>
                <a:path h="1754821" w="1754821">
                  <a:moveTo>
                    <a:pt x="59260" y="0"/>
                  </a:moveTo>
                  <a:lnTo>
                    <a:pt x="1695562" y="0"/>
                  </a:lnTo>
                  <a:cubicBezTo>
                    <a:pt x="1728290" y="0"/>
                    <a:pt x="1754821" y="26531"/>
                    <a:pt x="1754821" y="59260"/>
                  </a:cubicBezTo>
                  <a:lnTo>
                    <a:pt x="1754821" y="1695562"/>
                  </a:lnTo>
                  <a:cubicBezTo>
                    <a:pt x="1754821" y="1728290"/>
                    <a:pt x="1728290" y="1754821"/>
                    <a:pt x="1695562" y="1754821"/>
                  </a:cubicBezTo>
                  <a:lnTo>
                    <a:pt x="59260" y="1754821"/>
                  </a:lnTo>
                  <a:cubicBezTo>
                    <a:pt x="26531" y="1754821"/>
                    <a:pt x="0" y="1728290"/>
                    <a:pt x="0" y="1695562"/>
                  </a:cubicBezTo>
                  <a:lnTo>
                    <a:pt x="0" y="59260"/>
                  </a:lnTo>
                  <a:cubicBezTo>
                    <a:pt x="0" y="26531"/>
                    <a:pt x="26531" y="0"/>
                    <a:pt x="59260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754821" cy="1792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67118" y="2160855"/>
            <a:ext cx="6662838" cy="6662838"/>
            <a:chOff x="0" y="0"/>
            <a:chExt cx="1754821" cy="17548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54821" cy="1754821"/>
            </a:xfrm>
            <a:custGeom>
              <a:avLst/>
              <a:gdLst/>
              <a:ahLst/>
              <a:cxnLst/>
              <a:rect r="r" b="b" t="t" l="l"/>
              <a:pathLst>
                <a:path h="1754821" w="1754821">
                  <a:moveTo>
                    <a:pt x="59260" y="0"/>
                  </a:moveTo>
                  <a:lnTo>
                    <a:pt x="1695562" y="0"/>
                  </a:lnTo>
                  <a:cubicBezTo>
                    <a:pt x="1728290" y="0"/>
                    <a:pt x="1754821" y="26531"/>
                    <a:pt x="1754821" y="59260"/>
                  </a:cubicBezTo>
                  <a:lnTo>
                    <a:pt x="1754821" y="1695562"/>
                  </a:lnTo>
                  <a:cubicBezTo>
                    <a:pt x="1754821" y="1728290"/>
                    <a:pt x="1728290" y="1754821"/>
                    <a:pt x="1695562" y="1754821"/>
                  </a:cubicBezTo>
                  <a:lnTo>
                    <a:pt x="59260" y="1754821"/>
                  </a:lnTo>
                  <a:cubicBezTo>
                    <a:pt x="26531" y="1754821"/>
                    <a:pt x="0" y="1728290"/>
                    <a:pt x="0" y="1695562"/>
                  </a:cubicBezTo>
                  <a:lnTo>
                    <a:pt x="0" y="59260"/>
                  </a:lnTo>
                  <a:cubicBezTo>
                    <a:pt x="0" y="26531"/>
                    <a:pt x="26531" y="0"/>
                    <a:pt x="59260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54821" cy="1792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118463" y="3418187"/>
            <a:ext cx="1742000" cy="1742000"/>
          </a:xfrm>
          <a:custGeom>
            <a:avLst/>
            <a:gdLst/>
            <a:ahLst/>
            <a:cxnLst/>
            <a:rect r="r" b="b" t="t" l="l"/>
            <a:pathLst>
              <a:path h="1742000" w="1742000">
                <a:moveTo>
                  <a:pt x="0" y="0"/>
                </a:moveTo>
                <a:lnTo>
                  <a:pt x="1742000" y="0"/>
                </a:lnTo>
                <a:lnTo>
                  <a:pt x="1742000" y="1742000"/>
                </a:lnTo>
                <a:lnTo>
                  <a:pt x="0" y="1742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444224" y="3434874"/>
            <a:ext cx="1708626" cy="1708626"/>
          </a:xfrm>
          <a:custGeom>
            <a:avLst/>
            <a:gdLst/>
            <a:ahLst/>
            <a:cxnLst/>
            <a:rect r="r" b="b" t="t" l="l"/>
            <a:pathLst>
              <a:path h="1708626" w="1708626">
                <a:moveTo>
                  <a:pt x="0" y="0"/>
                </a:moveTo>
                <a:lnTo>
                  <a:pt x="1708626" y="0"/>
                </a:lnTo>
                <a:lnTo>
                  <a:pt x="1708626" y="1708626"/>
                </a:lnTo>
                <a:lnTo>
                  <a:pt x="0" y="1708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58044" y="2185475"/>
            <a:ext cx="6662838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Awareness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67118" y="2185475"/>
            <a:ext cx="6662838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Desire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58044" y="5239544"/>
            <a:ext cx="6662838" cy="140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141124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Faire comprendre les raisons et bénéfices du changement pour réduire les réticences.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67118" y="5468144"/>
            <a:ext cx="6662838" cy="94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Obtenir l’adhésion et l’implication des parties prenantes.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58044" y="7046854"/>
            <a:ext cx="6662838" cy="140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Ateliers de sensibilisation, diffusion d’informations, publicité sur les objectifs et bénéfices du projet.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67118" y="7046854"/>
            <a:ext cx="6662838" cy="140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Témoignages de collaborateurs engagés, messages ciblés, reconnaissance des personnes favorables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7583742" y="9582742"/>
            <a:ext cx="704258" cy="704258"/>
            <a:chOff x="0" y="0"/>
            <a:chExt cx="185483" cy="18548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5483" cy="185483"/>
            </a:xfrm>
            <a:custGeom>
              <a:avLst/>
              <a:gdLst/>
              <a:ahLst/>
              <a:cxnLst/>
              <a:rect r="r" b="b" t="t" l="l"/>
              <a:pathLst>
                <a:path h="185483" w="185483">
                  <a:moveTo>
                    <a:pt x="0" y="0"/>
                  </a:moveTo>
                  <a:lnTo>
                    <a:pt x="185483" y="0"/>
                  </a:lnTo>
                  <a:lnTo>
                    <a:pt x="185483" y="185483"/>
                  </a:lnTo>
                  <a:lnTo>
                    <a:pt x="0" y="185483"/>
                  </a:ln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85483" cy="223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989260" y="150178"/>
            <a:ext cx="8309480" cy="1576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988E8A"/>
                </a:solidFill>
                <a:latin typeface="Archivo Black"/>
                <a:ea typeface="Archivo Black"/>
                <a:cs typeface="Archivo Black"/>
                <a:sym typeface="Archivo Black"/>
              </a:rPr>
              <a:t>Plan d’action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855876" y="9661821"/>
            <a:ext cx="152400" cy="2381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258300"/>
            <a:ext cx="4152900" cy="1028700"/>
          </a:xfrm>
          <a:custGeom>
            <a:avLst/>
            <a:gdLst/>
            <a:ahLst/>
            <a:cxnLst/>
            <a:rect r="r" b="b" t="t" l="l"/>
            <a:pathLst>
              <a:path h="1028700" w="4152900">
                <a:moveTo>
                  <a:pt x="0" y="0"/>
                </a:moveTo>
                <a:lnTo>
                  <a:pt x="4152900" y="0"/>
                </a:lnTo>
                <a:lnTo>
                  <a:pt x="41529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58044" y="2160855"/>
            <a:ext cx="6662838" cy="6662838"/>
            <a:chOff x="0" y="0"/>
            <a:chExt cx="1754821" cy="17548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54821" cy="1754821"/>
            </a:xfrm>
            <a:custGeom>
              <a:avLst/>
              <a:gdLst/>
              <a:ahLst/>
              <a:cxnLst/>
              <a:rect r="r" b="b" t="t" l="l"/>
              <a:pathLst>
                <a:path h="1754821" w="1754821">
                  <a:moveTo>
                    <a:pt x="59260" y="0"/>
                  </a:moveTo>
                  <a:lnTo>
                    <a:pt x="1695562" y="0"/>
                  </a:lnTo>
                  <a:cubicBezTo>
                    <a:pt x="1728290" y="0"/>
                    <a:pt x="1754821" y="26531"/>
                    <a:pt x="1754821" y="59260"/>
                  </a:cubicBezTo>
                  <a:lnTo>
                    <a:pt x="1754821" y="1695562"/>
                  </a:lnTo>
                  <a:cubicBezTo>
                    <a:pt x="1754821" y="1728290"/>
                    <a:pt x="1728290" y="1754821"/>
                    <a:pt x="1695562" y="1754821"/>
                  </a:cubicBezTo>
                  <a:lnTo>
                    <a:pt x="59260" y="1754821"/>
                  </a:lnTo>
                  <a:cubicBezTo>
                    <a:pt x="26531" y="1754821"/>
                    <a:pt x="0" y="1728290"/>
                    <a:pt x="0" y="1695562"/>
                  </a:cubicBezTo>
                  <a:lnTo>
                    <a:pt x="0" y="59260"/>
                  </a:lnTo>
                  <a:cubicBezTo>
                    <a:pt x="0" y="26531"/>
                    <a:pt x="26531" y="0"/>
                    <a:pt x="59260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754821" cy="1792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67118" y="2160855"/>
            <a:ext cx="6662838" cy="6662838"/>
            <a:chOff x="0" y="0"/>
            <a:chExt cx="1754821" cy="17548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54821" cy="1754821"/>
            </a:xfrm>
            <a:custGeom>
              <a:avLst/>
              <a:gdLst/>
              <a:ahLst/>
              <a:cxnLst/>
              <a:rect r="r" b="b" t="t" l="l"/>
              <a:pathLst>
                <a:path h="1754821" w="1754821">
                  <a:moveTo>
                    <a:pt x="59260" y="0"/>
                  </a:moveTo>
                  <a:lnTo>
                    <a:pt x="1695562" y="0"/>
                  </a:lnTo>
                  <a:cubicBezTo>
                    <a:pt x="1728290" y="0"/>
                    <a:pt x="1754821" y="26531"/>
                    <a:pt x="1754821" y="59260"/>
                  </a:cubicBezTo>
                  <a:lnTo>
                    <a:pt x="1754821" y="1695562"/>
                  </a:lnTo>
                  <a:cubicBezTo>
                    <a:pt x="1754821" y="1728290"/>
                    <a:pt x="1728290" y="1754821"/>
                    <a:pt x="1695562" y="1754821"/>
                  </a:cubicBezTo>
                  <a:lnTo>
                    <a:pt x="59260" y="1754821"/>
                  </a:lnTo>
                  <a:cubicBezTo>
                    <a:pt x="26531" y="1754821"/>
                    <a:pt x="0" y="1728290"/>
                    <a:pt x="0" y="1695562"/>
                  </a:cubicBezTo>
                  <a:lnTo>
                    <a:pt x="0" y="59260"/>
                  </a:lnTo>
                  <a:cubicBezTo>
                    <a:pt x="0" y="26531"/>
                    <a:pt x="26531" y="0"/>
                    <a:pt x="59260" y="0"/>
                  </a:cubicBez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54821" cy="1792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146722" y="3401500"/>
            <a:ext cx="1685483" cy="1685483"/>
          </a:xfrm>
          <a:custGeom>
            <a:avLst/>
            <a:gdLst/>
            <a:ahLst/>
            <a:cxnLst/>
            <a:rect r="r" b="b" t="t" l="l"/>
            <a:pathLst>
              <a:path h="1685483" w="1685483">
                <a:moveTo>
                  <a:pt x="0" y="0"/>
                </a:moveTo>
                <a:lnTo>
                  <a:pt x="1685482" y="0"/>
                </a:lnTo>
                <a:lnTo>
                  <a:pt x="1685482" y="1685483"/>
                </a:lnTo>
                <a:lnTo>
                  <a:pt x="0" y="16854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503282" y="3401500"/>
            <a:ext cx="1590509" cy="1590509"/>
          </a:xfrm>
          <a:custGeom>
            <a:avLst/>
            <a:gdLst/>
            <a:ahLst/>
            <a:cxnLst/>
            <a:rect r="r" b="b" t="t" l="l"/>
            <a:pathLst>
              <a:path h="1590509" w="1590509">
                <a:moveTo>
                  <a:pt x="0" y="0"/>
                </a:moveTo>
                <a:lnTo>
                  <a:pt x="1590510" y="0"/>
                </a:lnTo>
                <a:lnTo>
                  <a:pt x="1590510" y="1590510"/>
                </a:lnTo>
                <a:lnTo>
                  <a:pt x="0" y="15905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989260" y="150178"/>
            <a:ext cx="8309480" cy="1576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988E8A"/>
                </a:solidFill>
                <a:latin typeface="Archivo Black"/>
                <a:ea typeface="Archivo Black"/>
                <a:cs typeface="Archivo Black"/>
                <a:sym typeface="Archivo Black"/>
              </a:rPr>
              <a:t>Plan d’action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58044" y="2185475"/>
            <a:ext cx="6662838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Knowledge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67118" y="2185475"/>
            <a:ext cx="6662838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Ability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58044" y="5397024"/>
            <a:ext cx="6662838" cy="94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Assurer que les utilisateurs disposent des compétences requises.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58044" y="6931183"/>
            <a:ext cx="6662838" cy="94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Sessions de formation, documentation, ateliers.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67118" y="5325958"/>
            <a:ext cx="6662838" cy="94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Assister les utilisateurs dans la mise en oeuvre des nouvelles pratiques.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967118" y="6931183"/>
            <a:ext cx="6662838" cy="94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Création d’une ligne de support, assistance technique.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7583742" y="9582742"/>
            <a:ext cx="704258" cy="704258"/>
            <a:chOff x="0" y="0"/>
            <a:chExt cx="185483" cy="18548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5483" cy="185483"/>
            </a:xfrm>
            <a:custGeom>
              <a:avLst/>
              <a:gdLst/>
              <a:ahLst/>
              <a:cxnLst/>
              <a:rect r="r" b="b" t="t" l="l"/>
              <a:pathLst>
                <a:path h="185483" w="185483">
                  <a:moveTo>
                    <a:pt x="0" y="0"/>
                  </a:moveTo>
                  <a:lnTo>
                    <a:pt x="185483" y="0"/>
                  </a:lnTo>
                  <a:lnTo>
                    <a:pt x="185483" y="185483"/>
                  </a:lnTo>
                  <a:lnTo>
                    <a:pt x="0" y="185483"/>
                  </a:lnTo>
                  <a:close/>
                </a:path>
              </a:pathLst>
            </a:custGeom>
            <a:solidFill>
              <a:srgbClr val="B8D257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85483" cy="223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7848658" y="9661821"/>
            <a:ext cx="152400" cy="2381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DAGW7fIFmCE</dc:identifier>
  <dcterms:modified xsi:type="dcterms:W3CDTF">2011-08-01T06:04:30Z</dcterms:modified>
  <cp:revision>1</cp:revision>
  <dc:title>Keynote - T-DIT</dc:title>
</cp:coreProperties>
</file>