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2667" r:id="rId5"/>
    <p:sldId id="3458" r:id="rId6"/>
    <p:sldId id="3459" r:id="rId7"/>
    <p:sldId id="3460" r:id="rId8"/>
    <p:sldId id="3461" r:id="rId9"/>
    <p:sldId id="3462" r:id="rId10"/>
    <p:sldId id="3463" r:id="rId11"/>
    <p:sldId id="3464" r:id="rId12"/>
    <p:sldId id="3465" r:id="rId13"/>
    <p:sldId id="3466" r:id="rId14"/>
    <p:sldId id="3467" r:id="rId15"/>
    <p:sldId id="3468" r:id="rId16"/>
    <p:sldId id="3365" r:id="rId17"/>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F800"/>
    <a:srgbClr val="078513"/>
    <a:srgbClr val="FF7F00"/>
    <a:srgbClr val="F9F9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5"/>
    <p:restoredTop sz="94719"/>
  </p:normalViewPr>
  <p:slideViewPr>
    <p:cSldViewPr snapToGrid="0">
      <p:cViewPr varScale="1">
        <p:scale>
          <a:sx n="144" d="100"/>
          <a:sy n="144" d="100"/>
        </p:scale>
        <p:origin x="10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18E4F-C81A-DF41-A6F1-9CEE97DA4448}" type="datetimeFigureOut">
              <a:rPr lang="en-FR" smtClean="0"/>
              <a:t>10/5/23</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7D5A5-55C6-AA47-A69E-E6EAB00C1885}" type="slidenum">
              <a:rPr lang="en-FR" smtClean="0"/>
              <a:t>‹N°›</a:t>
            </a:fld>
            <a:endParaRPr lang="en-FR"/>
          </a:p>
        </p:txBody>
      </p:sp>
    </p:spTree>
    <p:extLst>
      <p:ext uri="{BB962C8B-B14F-4D97-AF65-F5344CB8AC3E}">
        <p14:creationId xmlns:p14="http://schemas.microsoft.com/office/powerpoint/2010/main" val="353889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BEB4A-852A-9A49-8241-112B25B1591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FR"/>
          </a:p>
        </p:txBody>
      </p:sp>
      <p:sp>
        <p:nvSpPr>
          <p:cNvPr id="3" name="Subtitle 2">
            <a:extLst>
              <a:ext uri="{FF2B5EF4-FFF2-40B4-BE49-F238E27FC236}">
                <a16:creationId xmlns:a16="http://schemas.microsoft.com/office/drawing/2014/main" id="{F2D384B3-1F63-604C-9554-85F288F6B2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85BD92CA-CE61-1C44-A924-BBCC7E0A9CEE}"/>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5" name="Footer Placeholder 4">
            <a:extLst>
              <a:ext uri="{FF2B5EF4-FFF2-40B4-BE49-F238E27FC236}">
                <a16:creationId xmlns:a16="http://schemas.microsoft.com/office/drawing/2014/main" id="{BCC5E0CB-99DE-364A-BC66-630C6F0DE301}"/>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72BD6EB8-4749-0E4D-8DC4-D9F487037473}"/>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307617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4120-18D1-5C4C-AAA0-E8E3FEA8FE46}"/>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DC2607DD-EE80-7842-8F55-3FFE0AA1B2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E9E5F9AC-9608-F047-AF94-547385724404}"/>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5" name="Footer Placeholder 4">
            <a:extLst>
              <a:ext uri="{FF2B5EF4-FFF2-40B4-BE49-F238E27FC236}">
                <a16:creationId xmlns:a16="http://schemas.microsoft.com/office/drawing/2014/main" id="{AE7E7824-2E6A-0B4A-B7CD-AE09280D046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1F805D2-F3B3-7C41-813D-B593C36A7C60}"/>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3013516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3C3652-8222-B74D-B2B4-611A19E7922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0291FD41-9269-5D4A-A35B-01C5DFDAE55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4006AF10-C052-EA40-815A-BA92E42E2AFF}"/>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5" name="Footer Placeholder 4">
            <a:extLst>
              <a:ext uri="{FF2B5EF4-FFF2-40B4-BE49-F238E27FC236}">
                <a16:creationId xmlns:a16="http://schemas.microsoft.com/office/drawing/2014/main" id="{A3E665A3-8F4B-814C-9DAA-554A2EA69F64}"/>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FC94A0BB-0D87-B447-BACC-69F3BF2B9F8E}"/>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1566639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01 - 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769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5D31B-88F1-0C44-B2C1-9CB0C840B45C}"/>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E102B05E-7ADE-DE47-A8EC-F85E950062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64BE302-D5F5-9049-B8B5-2AB88C19B99C}"/>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5" name="Footer Placeholder 4">
            <a:extLst>
              <a:ext uri="{FF2B5EF4-FFF2-40B4-BE49-F238E27FC236}">
                <a16:creationId xmlns:a16="http://schemas.microsoft.com/office/drawing/2014/main" id="{C3700B09-4D2C-6C49-9D7C-A259072BB81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96D676A8-F1EC-254D-8001-E090B345144F}"/>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378861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23B97-8118-074E-B0B6-B3EA15A1BE3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22E7C4C7-2B24-7045-9C47-B296166D94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81808F4-0867-DB46-9B04-0DC93C131821}"/>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5" name="Footer Placeholder 4">
            <a:extLst>
              <a:ext uri="{FF2B5EF4-FFF2-40B4-BE49-F238E27FC236}">
                <a16:creationId xmlns:a16="http://schemas.microsoft.com/office/drawing/2014/main" id="{2729D46C-5F7E-4244-9E07-045BBB5C0C7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88C0C88-2966-3D40-946B-35A15F717D02}"/>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2410787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B85B9-031E-6E4D-B6CE-53208762167B}"/>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EE24D1C9-C6A1-5344-B9D1-59821801BE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81B27541-0A29-034D-BB06-A2E69A9E4F9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E165AD71-0C6B-604A-871B-4A5AA97A5776}"/>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6" name="Footer Placeholder 5">
            <a:extLst>
              <a:ext uri="{FF2B5EF4-FFF2-40B4-BE49-F238E27FC236}">
                <a16:creationId xmlns:a16="http://schemas.microsoft.com/office/drawing/2014/main" id="{BFCA228F-9A60-DA40-B755-BB7DF5841C1F}"/>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34B84F61-5117-1640-9A44-1B783B5B2CFD}"/>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527298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8AE9-568F-E34E-8F24-9DC47FABC6BA}"/>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4565A631-241E-A646-9749-9BFC848943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1AF584-9445-084B-994B-D1AF15F14D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B63D787A-9F60-5C44-85C4-512AAA47E9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3B91699-3473-174F-8B36-B8EECE0DAB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4BD73C29-6DF0-9B49-B281-3363EC081650}"/>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8" name="Footer Placeholder 7">
            <a:extLst>
              <a:ext uri="{FF2B5EF4-FFF2-40B4-BE49-F238E27FC236}">
                <a16:creationId xmlns:a16="http://schemas.microsoft.com/office/drawing/2014/main" id="{F9103674-6F87-0A47-95C8-35C4A5AA4A50}"/>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C89320DA-B5BC-C341-A4F3-FD5BB314FAF4}"/>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1139738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D0141-7C62-7C46-9002-F799C65EC2FC}"/>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3F995A43-9BCC-B74D-9EBD-3F09B57E0BD8}"/>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4" name="Footer Placeholder 3">
            <a:extLst>
              <a:ext uri="{FF2B5EF4-FFF2-40B4-BE49-F238E27FC236}">
                <a16:creationId xmlns:a16="http://schemas.microsoft.com/office/drawing/2014/main" id="{9D0A935C-AB25-0749-8247-5D18B80A2787}"/>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CC980AEB-68C5-1C4B-AE41-A8DBF6089EB2}"/>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259152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4B8035-C4EE-0549-A932-1E76B6C9A601}"/>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3" name="Footer Placeholder 2">
            <a:extLst>
              <a:ext uri="{FF2B5EF4-FFF2-40B4-BE49-F238E27FC236}">
                <a16:creationId xmlns:a16="http://schemas.microsoft.com/office/drawing/2014/main" id="{1D73051E-53CB-FE44-8FAD-F9EA48B01C23}"/>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F04C95BA-BD38-904B-A309-9F94BBE0E298}"/>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1728488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9272A-687B-5448-BD0E-22F61B0489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865248A6-CECB-B648-BEA5-5CA7A44305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89A86E45-C283-1747-A4A3-6ED94C1E3B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4673BC-EFAD-7844-AF66-D9408FAC6521}"/>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6" name="Footer Placeholder 5">
            <a:extLst>
              <a:ext uri="{FF2B5EF4-FFF2-40B4-BE49-F238E27FC236}">
                <a16:creationId xmlns:a16="http://schemas.microsoft.com/office/drawing/2014/main" id="{1E5065CD-07A9-0048-B129-8633FEA6F61D}"/>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1C96FD09-3A88-B04F-9726-79BDACFC7873}"/>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360181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88E8-A375-364E-A8C7-EC81D79B77A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80034CA0-17E6-A546-AB5F-6BF068FC3E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B1CADDEA-D5AC-DC46-A58F-65D7919C8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C8345D-F7B4-E14E-ADC5-470090E87F17}"/>
              </a:ext>
            </a:extLst>
          </p:cNvPr>
          <p:cNvSpPr>
            <a:spLocks noGrp="1"/>
          </p:cNvSpPr>
          <p:nvPr>
            <p:ph type="dt" sz="half" idx="10"/>
          </p:nvPr>
        </p:nvSpPr>
        <p:spPr/>
        <p:txBody>
          <a:bodyPr/>
          <a:lstStyle/>
          <a:p>
            <a:fld id="{D2A4CCEB-3917-7347-AA84-A1B688F58FB1}" type="datetimeFigureOut">
              <a:rPr lang="en-FR" smtClean="0"/>
              <a:t>10/5/23</a:t>
            </a:fld>
            <a:endParaRPr lang="en-FR"/>
          </a:p>
        </p:txBody>
      </p:sp>
      <p:sp>
        <p:nvSpPr>
          <p:cNvPr id="6" name="Footer Placeholder 5">
            <a:extLst>
              <a:ext uri="{FF2B5EF4-FFF2-40B4-BE49-F238E27FC236}">
                <a16:creationId xmlns:a16="http://schemas.microsoft.com/office/drawing/2014/main" id="{61CE6957-2100-6543-9250-AAF2EEDF6A47}"/>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9C68CAF9-89B6-994D-ABE4-A5539FB36B33}"/>
              </a:ext>
            </a:extLst>
          </p:cNvPr>
          <p:cNvSpPr>
            <a:spLocks noGrp="1"/>
          </p:cNvSpPr>
          <p:nvPr>
            <p:ph type="sldNum" sz="quarter" idx="12"/>
          </p:nvPr>
        </p:nvSpPr>
        <p:spPr/>
        <p:txBody>
          <a:bodyPr/>
          <a:lstStyle/>
          <a:p>
            <a:fld id="{AEA29822-DE66-8C44-9903-5DF968EAF810}" type="slidenum">
              <a:rPr lang="en-FR" smtClean="0"/>
              <a:t>‹N°›</a:t>
            </a:fld>
            <a:endParaRPr lang="en-FR"/>
          </a:p>
        </p:txBody>
      </p:sp>
    </p:spTree>
    <p:extLst>
      <p:ext uri="{BB962C8B-B14F-4D97-AF65-F5344CB8AC3E}">
        <p14:creationId xmlns:p14="http://schemas.microsoft.com/office/powerpoint/2010/main" val="356459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C43EB7-E531-F746-90CB-0718ED8AB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FR"/>
          </a:p>
        </p:txBody>
      </p:sp>
      <p:sp>
        <p:nvSpPr>
          <p:cNvPr id="3" name="Text Placeholder 2">
            <a:extLst>
              <a:ext uri="{FF2B5EF4-FFF2-40B4-BE49-F238E27FC236}">
                <a16:creationId xmlns:a16="http://schemas.microsoft.com/office/drawing/2014/main" id="{9A968AAE-3CA5-3448-9072-BB5AFB9033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17B80153-443C-F746-B563-F7DDB1361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A4CCEB-3917-7347-AA84-A1B688F58FB1}" type="datetimeFigureOut">
              <a:rPr lang="en-FR" smtClean="0"/>
              <a:t>10/5/23</a:t>
            </a:fld>
            <a:endParaRPr lang="en-FR"/>
          </a:p>
        </p:txBody>
      </p:sp>
      <p:sp>
        <p:nvSpPr>
          <p:cNvPr id="5" name="Footer Placeholder 4">
            <a:extLst>
              <a:ext uri="{FF2B5EF4-FFF2-40B4-BE49-F238E27FC236}">
                <a16:creationId xmlns:a16="http://schemas.microsoft.com/office/drawing/2014/main" id="{58F97AF7-84EB-B747-9083-AA3CF7B38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47F6F545-0E95-D049-B1C4-5EB600F386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A29822-DE66-8C44-9903-5DF968EAF810}" type="slidenum">
              <a:rPr lang="en-FR" smtClean="0"/>
              <a:t>‹N°›</a:t>
            </a:fld>
            <a:endParaRPr lang="en-FR"/>
          </a:p>
        </p:txBody>
      </p:sp>
    </p:spTree>
    <p:extLst>
      <p:ext uri="{BB962C8B-B14F-4D97-AF65-F5344CB8AC3E}">
        <p14:creationId xmlns:p14="http://schemas.microsoft.com/office/powerpoint/2010/main" val="3088654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FDE150D-9CC4-4040-B1F7-9D1C6806ABB8}"/>
              </a:ext>
            </a:extLst>
          </p:cNvPr>
          <p:cNvSpPr/>
          <p:nvPr/>
        </p:nvSpPr>
        <p:spPr>
          <a:xfrm>
            <a:off x="914400" y="914401"/>
            <a:ext cx="10363200" cy="5029200"/>
          </a:xfrm>
          <a:prstGeom prst="roundRect">
            <a:avLst>
              <a:gd name="adj" fmla="val 2526"/>
            </a:avLst>
          </a:prstGeom>
          <a:gradFill>
            <a:gsLst>
              <a:gs pos="51000">
                <a:srgbClr val="0067A7"/>
              </a:gs>
              <a:gs pos="100000">
                <a:srgbClr val="00B0F0"/>
              </a:gs>
              <a:gs pos="0">
                <a:srgbClr val="002060"/>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TextBox 3">
            <a:extLst>
              <a:ext uri="{FF2B5EF4-FFF2-40B4-BE49-F238E27FC236}">
                <a16:creationId xmlns:a16="http://schemas.microsoft.com/office/drawing/2014/main" id="{225A63F5-1DC5-1943-BC7A-8477881752AA}"/>
              </a:ext>
            </a:extLst>
          </p:cNvPr>
          <p:cNvSpPr txBox="1"/>
          <p:nvPr/>
        </p:nvSpPr>
        <p:spPr>
          <a:xfrm>
            <a:off x="2352680" y="3639974"/>
            <a:ext cx="7310593" cy="2385268"/>
          </a:xfrm>
          <a:prstGeom prst="rect">
            <a:avLst/>
          </a:prstGeom>
          <a:noFill/>
        </p:spPr>
        <p:txBody>
          <a:bodyPr wrap="square" lIns="91440" tIns="45720" rIns="91440" bIns="45720" rtlCol="0" anchor="t">
            <a:spAutoFit/>
          </a:bodyPr>
          <a:lstStyle/>
          <a:p>
            <a:pPr algn="ctr"/>
            <a:r>
              <a:rPr lang="en-GB" sz="5300" b="1" dirty="0">
                <a:solidFill>
                  <a:schemeClr val="bg1"/>
                </a:solidFill>
                <a:latin typeface="Montserrat"/>
                <a:ea typeface="Source Sans Pro Black"/>
              </a:rPr>
              <a:t>T-ESP-700</a:t>
            </a:r>
          </a:p>
          <a:p>
            <a:pPr algn="ctr"/>
            <a:r>
              <a:rPr lang="en-US" sz="4800" b="1" dirty="0">
                <a:solidFill>
                  <a:schemeClr val="bg1"/>
                </a:solidFill>
                <a:latin typeface="Montserrat"/>
                <a:ea typeface="Source Sans Pro Black" panose="020B0803030403020204" pitchFamily="34" charset="0"/>
              </a:rPr>
              <a:t>Project Management?</a:t>
            </a:r>
          </a:p>
          <a:p>
            <a:pPr algn="ctr"/>
            <a:r>
              <a:rPr lang="en-US" sz="4800" b="1" dirty="0">
                <a:solidFill>
                  <a:schemeClr val="bg1"/>
                </a:solidFill>
                <a:latin typeface="Montserrat"/>
                <a:ea typeface="Source Sans Pro Black" panose="020B0803030403020204" pitchFamily="34" charset="0"/>
              </a:rPr>
              <a:t>What for?</a:t>
            </a:r>
            <a:endParaRPr lang="uk-UA" sz="5334" b="1" dirty="0">
              <a:solidFill>
                <a:schemeClr val="bg1"/>
              </a:solidFill>
              <a:latin typeface="Montserrat" pitchFamily="2" charset="77"/>
              <a:ea typeface="Source Sans Pro Black" panose="020B0803030403020204" pitchFamily="34" charset="0"/>
            </a:endParaRPr>
          </a:p>
        </p:txBody>
      </p:sp>
      <p:pic>
        <p:nvPicPr>
          <p:cNvPr id="3" name="Image 2" descr="Une image contenant texte, Police, Graphique, logo&#10;&#10;Description générée automatiquement">
            <a:extLst>
              <a:ext uri="{FF2B5EF4-FFF2-40B4-BE49-F238E27FC236}">
                <a16:creationId xmlns:a16="http://schemas.microsoft.com/office/drawing/2014/main" id="{19874F5A-FB46-A70B-86DC-2A06574499EC}"/>
              </a:ext>
            </a:extLst>
          </p:cNvPr>
          <p:cNvPicPr>
            <a:picLocks noChangeAspect="1"/>
          </p:cNvPicPr>
          <p:nvPr/>
        </p:nvPicPr>
        <p:blipFill>
          <a:blip r:embed="rId2"/>
          <a:stretch>
            <a:fillRect/>
          </a:stretch>
        </p:blipFill>
        <p:spPr>
          <a:xfrm>
            <a:off x="2763127" y="2032514"/>
            <a:ext cx="6489700" cy="1689100"/>
          </a:xfrm>
          <a:prstGeom prst="rect">
            <a:avLst/>
          </a:prstGeom>
        </p:spPr>
      </p:pic>
    </p:spTree>
    <p:extLst>
      <p:ext uri="{BB962C8B-B14F-4D97-AF65-F5344CB8AC3E}">
        <p14:creationId xmlns:p14="http://schemas.microsoft.com/office/powerpoint/2010/main" val="2589079612"/>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73333">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73333">
                                          <p:cBhvr additive="base">
                                            <p:cTn id="7" dur="1500" fill="hold"/>
                                            <p:tgtEl>
                                              <p:spTgt spid="5"/>
                                            </p:tgtEl>
                                            <p:attrNameLst>
                                              <p:attrName>ppt_x</p:attrName>
                                            </p:attrNameLst>
                                          </p:cBhvr>
                                          <p:tavLst>
                                            <p:tav tm="0">
                                              <p:val>
                                                <p:strVal val="#ppt_x"/>
                                              </p:val>
                                            </p:tav>
                                            <p:tav tm="100000">
                                              <p:val>
                                                <p:strVal val="#ppt_x"/>
                                              </p:val>
                                            </p:tav>
                                          </p:tavLst>
                                        </p:anim>
                                        <p:anim calcmode="lin" valueType="num" p14:bounceEnd="73333">
                                          <p:cBhvr additive="base">
                                            <p:cTn id="8" dur="1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73333">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14:bounceEnd="73333">
                                          <p:cBhvr additive="base">
                                            <p:cTn id="11" dur="1500" fill="hold"/>
                                            <p:tgtEl>
                                              <p:spTgt spid="6"/>
                                            </p:tgtEl>
                                            <p:attrNameLst>
                                              <p:attrName>ppt_x</p:attrName>
                                            </p:attrNameLst>
                                          </p:cBhvr>
                                          <p:tavLst>
                                            <p:tav tm="0">
                                              <p:val>
                                                <p:strVal val="#ppt_x"/>
                                              </p:val>
                                            </p:tav>
                                            <p:tav tm="100000">
                                              <p:val>
                                                <p:strVal val="#ppt_x"/>
                                              </p:val>
                                            </p:tav>
                                          </p:tavLst>
                                        </p:anim>
                                        <p:anim calcmode="lin" valueType="num" p14:bounceEnd="73333">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500" fill="hold"/>
                                            <p:tgtEl>
                                              <p:spTgt spid="5"/>
                                            </p:tgtEl>
                                            <p:attrNameLst>
                                              <p:attrName>ppt_x</p:attrName>
                                            </p:attrNameLst>
                                          </p:cBhvr>
                                          <p:tavLst>
                                            <p:tav tm="0">
                                              <p:val>
                                                <p:strVal val="#ppt_x"/>
                                              </p:val>
                                            </p:tav>
                                            <p:tav tm="100000">
                                              <p:val>
                                                <p:strVal val="#ppt_x"/>
                                              </p:val>
                                            </p:tav>
                                          </p:tavLst>
                                        </p:anim>
                                        <p:anim calcmode="lin" valueType="num">
                                          <p:cBhvr additive="base">
                                            <p:cTn id="8" dur="1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500" fill="hold"/>
                                            <p:tgtEl>
                                              <p:spTgt spid="6"/>
                                            </p:tgtEl>
                                            <p:attrNameLst>
                                              <p:attrName>ppt_x</p:attrName>
                                            </p:attrNameLst>
                                          </p:cBhvr>
                                          <p:tavLst>
                                            <p:tav tm="0">
                                              <p:val>
                                                <p:strVal val="#ppt_x"/>
                                              </p:val>
                                            </p:tav>
                                            <p:tav tm="100000">
                                              <p:val>
                                                <p:strVal val="#ppt_x"/>
                                              </p:val>
                                            </p:tav>
                                          </p:tavLst>
                                        </p:anim>
                                        <p:anim calcmode="lin" valueType="num">
                                          <p:cBhvr additive="base">
                                            <p:cTn id="12" dur="1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436739" y="1972118"/>
            <a:ext cx="11409631" cy="4372925"/>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sz="2400" b="1" dirty="0">
                <a:solidFill>
                  <a:srgbClr val="4472C4"/>
                </a:solidFill>
                <a:latin typeface="Verdana" panose="020B0604030504040204" pitchFamily="34" charset="0"/>
                <a:ea typeface="Verdana" panose="020B0604030504040204" pitchFamily="34" charset="0"/>
                <a:cs typeface="Verdana" panose="020B0604030504040204" pitchFamily="34" charset="0"/>
              </a:rPr>
              <a:t>09. Subject Matter Expertise</a:t>
            </a:r>
          </a:p>
          <a:p>
            <a:pPr marL="0" indent="0" algn="l">
              <a:buNone/>
            </a:pPr>
            <a:r>
              <a:rPr lang="en-GB" sz="2400" dirty="0">
                <a:solidFill>
                  <a:srgbClr val="4472C4"/>
                </a:solidFill>
                <a:latin typeface="Verdana" panose="020B0604030504040204" pitchFamily="34" charset="0"/>
                <a:ea typeface="Verdana" panose="020B0604030504040204" pitchFamily="34" charset="0"/>
                <a:cs typeface="Verdana" panose="020B0604030504040204" pitchFamily="34" charset="0"/>
              </a:rPr>
              <a:t>Project manager have the necessary skills to be the hub of communication on a project, ensuring that as the project flows between different teams and phases of work, nothing gets forgotten about or overlooked. </a:t>
            </a:r>
          </a:p>
          <a:p>
            <a:pPr marL="0" indent="0" algn="l">
              <a:buNone/>
            </a:pPr>
            <a:endParaRPr lang="en-GB" sz="2400"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sz="2400" dirty="0">
                <a:solidFill>
                  <a:srgbClr val="4472C4"/>
                </a:solidFill>
                <a:latin typeface="Verdana" panose="020B0604030504040204" pitchFamily="34" charset="0"/>
                <a:ea typeface="Verdana" panose="020B0604030504040204" pitchFamily="34" charset="0"/>
                <a:cs typeface="Verdana" panose="020B0604030504040204" pitchFamily="34" charset="0"/>
              </a:rPr>
              <a:t>Good Project management prevents the creatives ignore the limitations of technology or the developers forget the creative vision of the project. It brings everyone together forcing the right compromises to make the project a success.</a:t>
            </a:r>
          </a:p>
        </p:txBody>
      </p:sp>
    </p:spTree>
    <p:extLst>
      <p:ext uri="{BB962C8B-B14F-4D97-AF65-F5344CB8AC3E}">
        <p14:creationId xmlns:p14="http://schemas.microsoft.com/office/powerpoint/2010/main" val="2904593226"/>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436739" y="2148396"/>
            <a:ext cx="11409631" cy="4196647"/>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10. Managing and Learning from Success and Failure</a:t>
            </a:r>
          </a:p>
          <a:p>
            <a:pPr marL="0" indent="0" algn="l">
              <a:buNone/>
            </a:pPr>
            <a:endParaRPr lang="en-GB"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It’s important to not make the same mistakes twice. </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Project managers use retrospectives, lessons learned, or post-project reviews to consider what went well, what didn’t go so well, and what should be done differently for the next project.</a:t>
            </a:r>
          </a:p>
        </p:txBody>
      </p:sp>
    </p:spTree>
    <p:extLst>
      <p:ext uri="{BB962C8B-B14F-4D97-AF65-F5344CB8AC3E}">
        <p14:creationId xmlns:p14="http://schemas.microsoft.com/office/powerpoint/2010/main" val="2489533289"/>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769441"/>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Conclusion</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436739" y="1972118"/>
            <a:ext cx="11409631" cy="4372925"/>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Without project management, teams and clients are exposed to chaotic management, unclear objectives, a lack of resources, unrealistic planning, high-risk, poor-quality project deliverables, projects going over budget and delivered late</a:t>
            </a:r>
            <a:r>
              <a:rPr lang="en-GB" u="none" strike="noStrike"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a:t>
            </a:r>
          </a:p>
          <a:p>
            <a:pPr marL="0" indent="0" algn="l">
              <a:buNone/>
            </a:pPr>
            <a:endParaRPr lang="en-GB"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Project management enabled team ensures the right stuff is delivered; stuff that delivers real return on investment, and that makes happy clients.</a:t>
            </a:r>
          </a:p>
        </p:txBody>
      </p:sp>
    </p:spTree>
    <p:extLst>
      <p:ext uri="{BB962C8B-B14F-4D97-AF65-F5344CB8AC3E}">
        <p14:creationId xmlns:p14="http://schemas.microsoft.com/office/powerpoint/2010/main" val="1491675058"/>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descr="Une image contenant main, personne&#10;&#10;Description générée automatiquement">
            <a:extLst>
              <a:ext uri="{FF2B5EF4-FFF2-40B4-BE49-F238E27FC236}">
                <a16:creationId xmlns:a16="http://schemas.microsoft.com/office/drawing/2014/main" id="{9F83C00E-80E1-E1A1-AEF3-0E5FA6BD1991}"/>
              </a:ext>
            </a:extLst>
          </p:cNvPr>
          <p:cNvPicPr>
            <a:picLocks noChangeAspect="1"/>
          </p:cNvPicPr>
          <p:nvPr/>
        </p:nvPicPr>
        <p:blipFill>
          <a:blip r:embed="rId2"/>
          <a:stretch>
            <a:fillRect/>
          </a:stretch>
        </p:blipFill>
        <p:spPr>
          <a:xfrm>
            <a:off x="0" y="0"/>
            <a:ext cx="12192000" cy="7315200"/>
          </a:xfrm>
          <a:prstGeom prst="rect">
            <a:avLst/>
          </a:prstGeom>
        </p:spPr>
      </p:pic>
    </p:spTree>
    <p:extLst>
      <p:ext uri="{BB962C8B-B14F-4D97-AF65-F5344CB8AC3E}">
        <p14:creationId xmlns:p14="http://schemas.microsoft.com/office/powerpoint/2010/main" val="1895678737"/>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345630" y="1886924"/>
            <a:ext cx="11480398" cy="4526676"/>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Why is project management important?</a:t>
            </a:r>
          </a:p>
          <a:p>
            <a:pPr marL="0" indent="0" algn="l">
              <a:buNone/>
            </a:pPr>
            <a:r>
              <a:rPr lang="en-GB" sz="2400" i="1" dirty="0">
                <a:solidFill>
                  <a:srgbClr val="4472C4"/>
                </a:solidFill>
                <a:latin typeface="Verdana" panose="020B0604030504040204" pitchFamily="34" charset="0"/>
                <a:ea typeface="Verdana" panose="020B0604030504040204" pitchFamily="34" charset="0"/>
                <a:cs typeface="Verdana" panose="020B0604030504040204" pitchFamily="34" charset="0"/>
              </a:rPr>
              <a:t>“Can’t we just brief the team doing the work and manage them ourselves? It’ll be loads cheaper.”</a:t>
            </a:r>
          </a:p>
          <a:p>
            <a:pPr marL="0" indent="0" algn="l">
              <a:buNone/>
            </a:pPr>
            <a:endParaRPr lang="en-GB" sz="1200"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On paper, project management looks like an unnecessary tax and overhead as project managers don’t really deliver anything and often get in the way of what they want the team to do!</a:t>
            </a:r>
          </a:p>
          <a:p>
            <a:pPr marL="0" indent="0" algn="l">
              <a:buNone/>
            </a:pPr>
            <a:endParaRPr lang="en-GB" sz="1200"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ctr">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If all that’s true, </a:t>
            </a: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why does project management matter?</a:t>
            </a:r>
          </a:p>
          <a:p>
            <a:pPr marL="0" indent="0" algn="l">
              <a:buNone/>
            </a:pPr>
            <a:endParaRPr lang="en-GB" sz="2800"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88624025"/>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355801" y="2030896"/>
            <a:ext cx="11480398" cy="4526676"/>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Running projects without good project management is a false economy.</a:t>
            </a:r>
          </a:p>
          <a:p>
            <a:pPr marL="0" indent="0" algn="l">
              <a:buNone/>
            </a:pPr>
            <a:endParaRPr lang="en-GB"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It’s often thought to be an unnecessary burden on the budget, and there’s no doubt it can be expensive – as much as 20% of the overall project budget.</a:t>
            </a:r>
          </a:p>
          <a:p>
            <a:pPr marL="0" indent="0" algn="l">
              <a:buNone/>
            </a:pPr>
            <a:endParaRPr lang="en-GB"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But can you afford to not have project management? </a:t>
            </a:r>
          </a:p>
          <a:p>
            <a:pPr marL="314325" lvl="3" indent="0">
              <a:buNone/>
            </a:pPr>
            <a:r>
              <a:rPr lang="en-GB" sz="2800" dirty="0">
                <a:solidFill>
                  <a:srgbClr val="4472C4"/>
                </a:solidFill>
                <a:latin typeface="Verdana" panose="020B0604030504040204" pitchFamily="34" charset="0"/>
                <a:ea typeface="Verdana" panose="020B0604030504040204" pitchFamily="34" charset="0"/>
                <a:cs typeface="Verdana" panose="020B0604030504040204" pitchFamily="34" charset="0"/>
              </a:rPr>
              <a:t> </a:t>
            </a:r>
          </a:p>
        </p:txBody>
      </p:sp>
    </p:spTree>
    <p:extLst>
      <p:ext uri="{BB962C8B-B14F-4D97-AF65-F5344CB8AC3E}">
        <p14:creationId xmlns:p14="http://schemas.microsoft.com/office/powerpoint/2010/main" val="496231182"/>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345630" y="1855080"/>
            <a:ext cx="11500740" cy="4526676"/>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01. Strategic Alignment</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Project management is important because it ensures the right product is delivered and deliver real value against the business opportunity.</a:t>
            </a:r>
          </a:p>
          <a:p>
            <a:pPr marL="0" indent="0" algn="l">
              <a:buNone/>
            </a:pPr>
            <a:endParaRPr lang="en-GB" sz="1400"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02 Leadership</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Leadership allows and enables team members to do their best work. Project management provides leadership and vision, motivation, removing roadblocks, coaching, and inspiring the team to do their best work.</a:t>
            </a:r>
          </a:p>
        </p:txBody>
      </p:sp>
    </p:spTree>
    <p:extLst>
      <p:ext uri="{BB962C8B-B14F-4D97-AF65-F5344CB8AC3E}">
        <p14:creationId xmlns:p14="http://schemas.microsoft.com/office/powerpoint/2010/main" val="3651355086"/>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345630" y="2196790"/>
            <a:ext cx="11500740" cy="4184966"/>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03. Clear Focus &amp; Objectives</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It ensures there’s a proper plan for executing on strategic goals.</a:t>
            </a:r>
          </a:p>
          <a:p>
            <a:pPr marL="0" indent="0" algn="l">
              <a:buNone/>
            </a:pPr>
            <a:endParaRPr lang="en-GB" sz="1400"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04. Realistic Project Planning</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Project management is important because it ensures proper expectations are set around </a:t>
            </a: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what can be delivered, by when, and for how much</a:t>
            </a: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44641797"/>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436739" y="1902467"/>
            <a:ext cx="11409631" cy="4184966"/>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05. Quality Control</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Projects are also usually under enormous pressure to be completed. Without a dedicated project manager, tasks are underestimated, schedules tightened, and processes rushed. </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The result is bad quality output because there’s no quality management in place.</a:t>
            </a:r>
          </a:p>
          <a:p>
            <a:pPr marL="0" indent="0" algn="l">
              <a:buNone/>
            </a:pPr>
            <a:endParaRPr lang="en-GB" sz="900"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Dedicated project management ensures that not only does a </a:t>
            </a: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project have the time and resources to deliver </a:t>
            </a: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but also that </a:t>
            </a: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the output is quality tested at every stage</a:t>
            </a: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a:t>
            </a:r>
          </a:p>
        </p:txBody>
      </p:sp>
    </p:spTree>
    <p:extLst>
      <p:ext uri="{BB962C8B-B14F-4D97-AF65-F5344CB8AC3E}">
        <p14:creationId xmlns:p14="http://schemas.microsoft.com/office/powerpoint/2010/main" val="2651282644"/>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436739" y="1902467"/>
            <a:ext cx="11409631" cy="4184966"/>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06. Risk Management</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Risk management is critical to project success. </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The temptation is just to sweep them under the carpet, never talk about them to the client, and hope for the best.</a:t>
            </a:r>
          </a:p>
          <a:p>
            <a:pPr marL="0" indent="0" algn="l">
              <a:buNone/>
            </a:pPr>
            <a:endParaRPr lang="en-GB"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Projects never go to plan, and how we deal with change and adapt our project management plan is a key to delivering projects successfully.</a:t>
            </a:r>
          </a:p>
        </p:txBody>
      </p:sp>
    </p:spTree>
    <p:extLst>
      <p:ext uri="{BB962C8B-B14F-4D97-AF65-F5344CB8AC3E}">
        <p14:creationId xmlns:p14="http://schemas.microsoft.com/office/powerpoint/2010/main" val="896758363"/>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462722" y="1902467"/>
            <a:ext cx="11409631" cy="4184966"/>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sz="2400" b="1" dirty="0">
                <a:solidFill>
                  <a:srgbClr val="4472C4"/>
                </a:solidFill>
                <a:latin typeface="Verdana" panose="020B0604030504040204" pitchFamily="34" charset="0"/>
                <a:ea typeface="Verdana" panose="020B0604030504040204" pitchFamily="34" charset="0"/>
                <a:cs typeface="Verdana" panose="020B0604030504040204" pitchFamily="34" charset="0"/>
              </a:rPr>
              <a:t>07. Orderly Process</a:t>
            </a:r>
          </a:p>
          <a:p>
            <a:pPr marL="0" indent="0" algn="l">
              <a:buNone/>
            </a:pPr>
            <a:r>
              <a:rPr lang="en-GB" sz="2400" dirty="0">
                <a:solidFill>
                  <a:srgbClr val="4472C4"/>
                </a:solidFill>
                <a:latin typeface="Verdana" panose="020B0604030504040204" pitchFamily="34" charset="0"/>
                <a:ea typeface="Verdana" panose="020B0604030504040204" pitchFamily="34" charset="0"/>
                <a:cs typeface="Verdana" panose="020B0604030504040204" pitchFamily="34" charset="0"/>
              </a:rPr>
              <a:t>Reactivity – as opposed to proactivity – can often cause projects to go into survival mode. This is when teams fracture, tasks duplicate, and planning becomes reactive creating inefficiency and frustration in the team.</a:t>
            </a:r>
          </a:p>
          <a:p>
            <a:pPr marL="0" indent="0" algn="l">
              <a:buNone/>
            </a:pPr>
            <a:r>
              <a:rPr lang="en-GB" sz="2400" dirty="0">
                <a:solidFill>
                  <a:srgbClr val="4472C4"/>
                </a:solidFill>
                <a:latin typeface="Verdana" panose="020B0604030504040204" pitchFamily="34" charset="0"/>
                <a:ea typeface="Verdana" panose="020B0604030504040204" pitchFamily="34" charset="0"/>
                <a:cs typeface="Verdana" panose="020B0604030504040204" pitchFamily="34" charset="0"/>
              </a:rPr>
              <a:t>Proper planning and process can make a massive difference as the team knows who’s doing what, when, and how.</a:t>
            </a:r>
          </a:p>
          <a:p>
            <a:pPr marL="0" indent="0" algn="l">
              <a:buNone/>
            </a:pPr>
            <a:endParaRPr lang="en-GB" sz="1600"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sz="2400" b="1" dirty="0">
                <a:solidFill>
                  <a:srgbClr val="4472C4"/>
                </a:solidFill>
                <a:latin typeface="Verdana" panose="020B0604030504040204" pitchFamily="34" charset="0"/>
                <a:ea typeface="Verdana" panose="020B0604030504040204" pitchFamily="34" charset="0"/>
                <a:cs typeface="Verdana" panose="020B0604030504040204" pitchFamily="34" charset="0"/>
              </a:rPr>
              <a:t>Project management ensures the right people do the right things, at the right time </a:t>
            </a:r>
            <a:r>
              <a:rPr lang="en-GB" sz="2400" dirty="0">
                <a:solidFill>
                  <a:srgbClr val="4472C4"/>
                </a:solidFill>
                <a:latin typeface="Verdana" panose="020B0604030504040204" pitchFamily="34" charset="0"/>
                <a:ea typeface="Verdana" panose="020B0604030504040204" pitchFamily="34" charset="0"/>
                <a:cs typeface="Verdana" panose="020B0604030504040204" pitchFamily="34" charset="0"/>
              </a:rPr>
              <a:t>– it ensures proper project management process is followed throughout the project life cycle.</a:t>
            </a:r>
          </a:p>
        </p:txBody>
      </p:sp>
    </p:spTree>
    <p:extLst>
      <p:ext uri="{BB962C8B-B14F-4D97-AF65-F5344CB8AC3E}">
        <p14:creationId xmlns:p14="http://schemas.microsoft.com/office/powerpoint/2010/main" val="3232653949"/>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0A05B2-4323-D2BA-8E0F-4A4E747F1D30}"/>
              </a:ext>
            </a:extLst>
          </p:cNvPr>
          <p:cNvSpPr/>
          <p:nvPr/>
        </p:nvSpPr>
        <p:spPr>
          <a:xfrm>
            <a:off x="345630" y="6070600"/>
            <a:ext cx="1778000" cy="7874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sp>
        <p:nvSpPr>
          <p:cNvPr id="5" name="Rectangle 4">
            <a:extLst>
              <a:ext uri="{FF2B5EF4-FFF2-40B4-BE49-F238E27FC236}">
                <a16:creationId xmlns:a16="http://schemas.microsoft.com/office/drawing/2014/main" id="{1D68FA8A-E9F5-1172-21A6-C39DDBD5CF52}"/>
              </a:ext>
            </a:extLst>
          </p:cNvPr>
          <p:cNvSpPr/>
          <p:nvPr/>
        </p:nvSpPr>
        <p:spPr>
          <a:xfrm>
            <a:off x="345630" y="0"/>
            <a:ext cx="1778000" cy="1778000"/>
          </a:xfrm>
          <a:prstGeom prst="rect">
            <a:avLst/>
          </a:prstGeom>
          <a:gradFill>
            <a:gsLst>
              <a:gs pos="100000">
                <a:srgbClr val="002060"/>
              </a:gs>
              <a:gs pos="0">
                <a:schemeClr val="accent5"/>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46"/>
            <a:endParaRPr lang="uk-UA">
              <a:solidFill>
                <a:srgbClr val="FFFFFF"/>
              </a:solidFill>
              <a:latin typeface="Source Sans Pro"/>
            </a:endParaRPr>
          </a:p>
        </p:txBody>
      </p:sp>
      <p:pic>
        <p:nvPicPr>
          <p:cNvPr id="4" name="Image 3" descr="Une image contenant texte, Police, Graphique, logo&#10;&#10;Description générée automatiquement">
            <a:extLst>
              <a:ext uri="{FF2B5EF4-FFF2-40B4-BE49-F238E27FC236}">
                <a16:creationId xmlns:a16="http://schemas.microsoft.com/office/drawing/2014/main" id="{880D17EA-234B-0258-90C7-A0EA1ABFA248}"/>
              </a:ext>
            </a:extLst>
          </p:cNvPr>
          <p:cNvPicPr>
            <a:picLocks noChangeAspect="1"/>
          </p:cNvPicPr>
          <p:nvPr/>
        </p:nvPicPr>
        <p:blipFill>
          <a:blip r:embed="rId2"/>
          <a:stretch>
            <a:fillRect/>
          </a:stretch>
        </p:blipFill>
        <p:spPr>
          <a:xfrm>
            <a:off x="462722" y="6264718"/>
            <a:ext cx="1543816" cy="401815"/>
          </a:xfrm>
          <a:prstGeom prst="rect">
            <a:avLst/>
          </a:prstGeom>
        </p:spPr>
      </p:pic>
      <p:sp>
        <p:nvSpPr>
          <p:cNvPr id="6" name="TextBox 12">
            <a:extLst>
              <a:ext uri="{FF2B5EF4-FFF2-40B4-BE49-F238E27FC236}">
                <a16:creationId xmlns:a16="http://schemas.microsoft.com/office/drawing/2014/main" id="{F7E3994F-7793-FC81-DA7E-87E2B4480DC6}"/>
              </a:ext>
            </a:extLst>
          </p:cNvPr>
          <p:cNvSpPr txBox="1"/>
          <p:nvPr/>
        </p:nvSpPr>
        <p:spPr>
          <a:xfrm>
            <a:off x="2123630" y="184373"/>
            <a:ext cx="10068370" cy="1446550"/>
          </a:xfrm>
          <a:prstGeom prst="rect">
            <a:avLst/>
          </a:prstGeom>
          <a:noFill/>
        </p:spPr>
        <p:txBody>
          <a:bodyPr wrap="square" rtlCol="0">
            <a:spAutoFit/>
          </a:bodyPr>
          <a:lstStyle/>
          <a:p>
            <a:pPr defTabSz="914446"/>
            <a:r>
              <a:rPr lang="en-GB" sz="4400" b="1" dirty="0">
                <a:solidFill>
                  <a:srgbClr val="4472C4"/>
                </a:solidFill>
                <a:latin typeface="Verdana" panose="020B0604030504040204" pitchFamily="34" charset="0"/>
                <a:ea typeface="Verdana" panose="020B0604030504040204" pitchFamily="34" charset="0"/>
                <a:cs typeface="Verdana" panose="020B0604030504040204" pitchFamily="34" charset="0"/>
              </a:rPr>
              <a:t>10 reasons why Project management is so important?</a:t>
            </a:r>
            <a:endParaRPr lang="fr-FR" sz="4400" b="1" dirty="0">
              <a:solidFill>
                <a:srgbClr val="4472C4"/>
              </a:solidFill>
              <a:latin typeface="Verdana" panose="020B0604030504040204" pitchFamily="34" charset="0"/>
              <a:ea typeface="Verdana" panose="020B0604030504040204" pitchFamily="34" charset="0"/>
              <a:cs typeface="Verdana" panose="020B0604030504040204" pitchFamily="34" charset="0"/>
            </a:endParaRPr>
          </a:p>
        </p:txBody>
      </p:sp>
      <p:sp>
        <p:nvSpPr>
          <p:cNvPr id="7" name="Espace réservé du contenu 2">
            <a:extLst>
              <a:ext uri="{FF2B5EF4-FFF2-40B4-BE49-F238E27FC236}">
                <a16:creationId xmlns:a16="http://schemas.microsoft.com/office/drawing/2014/main" id="{C3795AD6-6702-D6A9-1284-2D6812889314}"/>
              </a:ext>
            </a:extLst>
          </p:cNvPr>
          <p:cNvSpPr txBox="1">
            <a:spLocks/>
          </p:cNvSpPr>
          <p:nvPr/>
        </p:nvSpPr>
        <p:spPr>
          <a:xfrm>
            <a:off x="436739" y="1902467"/>
            <a:ext cx="11640032" cy="4184966"/>
          </a:xfrm>
          <a:prstGeom prst="rect">
            <a:avLst/>
          </a:prstGeom>
        </p:spPr>
        <p:txBody>
          <a:bodyPr>
            <a:noAutofit/>
          </a:bodyPr>
          <a:lst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08. Continuous Oversight</a:t>
            </a: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Good project managers will regularly generate easily digestible progress or status reports as part of their stakeholder management. </a:t>
            </a:r>
          </a:p>
          <a:p>
            <a:pPr marL="0" indent="0" algn="l">
              <a:buNone/>
            </a:pPr>
            <a:endParaRPr lang="en-GB" dirty="0">
              <a:solidFill>
                <a:srgbClr val="4472C4"/>
              </a:solidFill>
              <a:latin typeface="Verdana" panose="020B0604030504040204" pitchFamily="34" charset="0"/>
              <a:ea typeface="Verdana" panose="020B0604030504040204" pitchFamily="34" charset="0"/>
              <a:cs typeface="Verdana" panose="020B0604030504040204" pitchFamily="34" charset="0"/>
            </a:endParaRPr>
          </a:p>
          <a:p>
            <a:pPr marL="0" indent="0" algn="l">
              <a:buNone/>
            </a:pP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Those data are invaluable not only for tracking progress but helps clients </a:t>
            </a:r>
            <a:r>
              <a:rPr lang="en-GB" b="1" dirty="0">
                <a:solidFill>
                  <a:srgbClr val="4472C4"/>
                </a:solidFill>
                <a:latin typeface="Verdana" panose="020B0604030504040204" pitchFamily="34" charset="0"/>
                <a:ea typeface="Verdana" panose="020B0604030504040204" pitchFamily="34" charset="0"/>
                <a:cs typeface="Verdana" panose="020B0604030504040204" pitchFamily="34" charset="0"/>
              </a:rPr>
              <a:t>gain the trust </a:t>
            </a:r>
            <a:r>
              <a:rPr lang="en-GB" dirty="0">
                <a:solidFill>
                  <a:srgbClr val="4472C4"/>
                </a:solidFill>
                <a:latin typeface="Verdana" panose="020B0604030504040204" pitchFamily="34" charset="0"/>
                <a:ea typeface="Verdana" panose="020B0604030504040204" pitchFamily="34" charset="0"/>
                <a:cs typeface="Verdana" panose="020B0604030504040204" pitchFamily="34" charset="0"/>
              </a:rPr>
              <a:t>of other stakeholders in their organization, giving them easy oversight of a project’s progress.</a:t>
            </a:r>
          </a:p>
        </p:txBody>
      </p:sp>
    </p:spTree>
    <p:extLst>
      <p:ext uri="{BB962C8B-B14F-4D97-AF65-F5344CB8AC3E}">
        <p14:creationId xmlns:p14="http://schemas.microsoft.com/office/powerpoint/2010/main" val="3091804238"/>
      </p:ext>
    </p:extLst>
  </p:cSld>
  <p:clrMapOvr>
    <a:masterClrMapping/>
  </p:clrMapOvr>
  <mc:AlternateContent xmlns:mc="http://schemas.openxmlformats.org/markup-compatibility/2006" xmlns:p14="http://schemas.microsoft.com/office/powerpoint/2010/main">
    <mc:Choice Requires="p14">
      <p:transition spd="slow" p14:dur="1500">
        <p14:prism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88d25a4-eada-4f94-8c70-003966c6df80" xsi:nil="true"/>
    <lcf76f155ced4ddcb4097134ff3c332f xmlns="a040e3e9-2bda-4a72-8623-a977d030bd17">
      <Terms xmlns="http://schemas.microsoft.com/office/infopath/2007/PartnerControls"/>
    </lcf76f155ced4ddcb4097134ff3c332f>
    <MediaLengthInSeconds xmlns="a040e3e9-2bda-4a72-8623-a977d030bd1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3F364C3AA02634992E6281A42C6C665" ma:contentTypeVersion="14" ma:contentTypeDescription="Crée un document." ma:contentTypeScope="" ma:versionID="30e75ba9f4ef370d38f3bfa6748f815e">
  <xsd:schema xmlns:xsd="http://www.w3.org/2001/XMLSchema" xmlns:xs="http://www.w3.org/2001/XMLSchema" xmlns:p="http://schemas.microsoft.com/office/2006/metadata/properties" xmlns:ns2="a040e3e9-2bda-4a72-8623-a977d030bd17" xmlns:ns3="588d25a4-eada-4f94-8c70-003966c6df80" targetNamespace="http://schemas.microsoft.com/office/2006/metadata/properties" ma:root="true" ma:fieldsID="0e5daec79804b8a5244748263cd3ea8f" ns2:_="" ns3:_="">
    <xsd:import namespace="a040e3e9-2bda-4a72-8623-a977d030bd17"/>
    <xsd:import namespace="588d25a4-eada-4f94-8c70-003966c6df8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40e3e9-2bda-4a72-8623-a977d030bd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ea5cba62-7a90-4cbb-8c0d-a8cd742f6bec"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0" nillable="true" ma:displayName="Location" ma:description="" ma:indexed="true"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88d25a4-eada-4f94-8c70-003966c6df80" elementFormDefault="qualified">
    <xsd:import namespace="http://schemas.microsoft.com/office/2006/documentManagement/types"/>
    <xsd:import namespace="http://schemas.microsoft.com/office/infopath/2007/PartnerControls"/>
    <xsd:element name="TaxCatchAll" ma:index="14" nillable="true" ma:displayName="Colonne Attraper tout de Taxonomie" ma:hidden="true" ma:list="{29100ccc-3d9d-4386-876a-8d248a850a80}" ma:internalName="TaxCatchAll" ma:showField="CatchAllData" ma:web="588d25a4-eada-4f94-8c70-003966c6df80">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EF264F-CEC4-45C9-B268-5979AE6AF978}">
  <ds:schemaRefs>
    <ds:schemaRef ds:uri="a040e3e9-2bda-4a72-8623-a977d030bd17"/>
    <ds:schemaRef ds:uri="http://schemas.openxmlformats.org/package/2006/metadata/core-properties"/>
    <ds:schemaRef ds:uri="http://purl.org/dc/terms/"/>
    <ds:schemaRef ds:uri="http://schemas.microsoft.com/office/infopath/2007/PartnerControls"/>
    <ds:schemaRef ds:uri="http://purl.org/dc/elements/1.1/"/>
    <ds:schemaRef ds:uri="http://schemas.microsoft.com/office/2006/documentManagement/types"/>
    <ds:schemaRef ds:uri="http://www.w3.org/XML/1998/namespace"/>
    <ds:schemaRef ds:uri="588d25a4-eada-4f94-8c70-003966c6df80"/>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818E409B-A2A4-4907-9807-FA0BC6EDBA64}">
  <ds:schemaRefs>
    <ds:schemaRef ds:uri="http://schemas.microsoft.com/sharepoint/v3/contenttype/forms"/>
  </ds:schemaRefs>
</ds:datastoreItem>
</file>

<file path=customXml/itemProps3.xml><?xml version="1.0" encoding="utf-8"?>
<ds:datastoreItem xmlns:ds="http://schemas.openxmlformats.org/officeDocument/2006/customXml" ds:itemID="{849A0CDC-FE37-47FC-A45E-1BE48B82F470}">
  <ds:schemaRefs>
    <ds:schemaRef ds:uri="588d25a4-eada-4f94-8c70-003966c6df80"/>
    <ds:schemaRef ds:uri="a040e3e9-2bda-4a72-8623-a977d030bd1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176</TotalTime>
  <Words>815</Words>
  <Application>Microsoft Macintosh PowerPoint</Application>
  <PresentationFormat>Grand écran</PresentationFormat>
  <Paragraphs>66</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Calibri</vt:lpstr>
      <vt:lpstr>Calibri Light</vt:lpstr>
      <vt:lpstr>Montserrat</vt:lpstr>
      <vt:lpstr>Source Sans Pro</vt:lpstr>
      <vt:lpstr>Verdana</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Enes Koc</dc:creator>
  <cp:lastModifiedBy>denis merveilleau</cp:lastModifiedBy>
  <cp:revision>20</cp:revision>
  <dcterms:created xsi:type="dcterms:W3CDTF">2021-09-01T08:39:25Z</dcterms:created>
  <dcterms:modified xsi:type="dcterms:W3CDTF">2023-10-05T15:21:23Z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0x01010073F364C3AA02634992E6281A42C6C665</vt:lpwstr>
  </property>
  <property fmtid="{D5CDD505-2E9C-101B-9397-08002B2CF9AE}" pid="3" name="MediaServiceImageTags">
    <vt:lpwstr/>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lpwstr/>
  </property>
</Properties>
</file>