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Comfortaa Regular"/>
      <p:regular r:id="rId35"/>
      <p:bold r:id="rId36"/>
    </p:embeddedFont>
    <p:embeddedFont>
      <p:font typeface="Montserrat ExtraLight"/>
      <p:regular r:id="rId37"/>
      <p:bold r:id="rId38"/>
      <p:italic r:id="rId39"/>
      <p:boldItalic r:id="rId40"/>
    </p:embeddedFont>
    <p:embeddedFont>
      <p:font typeface="Quicksand"/>
      <p:regular r:id="rId41"/>
      <p:bold r:id="rId42"/>
    </p:embeddedFont>
    <p:embeddedFont>
      <p:font typeface="Quicksand Light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bold.fntdata"/><Relationship Id="rId41" Type="http://schemas.openxmlformats.org/officeDocument/2006/relationships/font" Target="fonts/Quicksand-regular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bold.fntdata"/><Relationship Id="rId21" Type="http://schemas.openxmlformats.org/officeDocument/2006/relationships/slide" Target="slides/slide16.xml"/><Relationship Id="rId43" Type="http://schemas.openxmlformats.org/officeDocument/2006/relationships/font" Target="fonts/QuicksandLight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mfortaaRegular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ExtraLight-regular.fntdata"/><Relationship Id="rId14" Type="http://schemas.openxmlformats.org/officeDocument/2006/relationships/slide" Target="slides/slide9.xml"/><Relationship Id="rId36" Type="http://schemas.openxmlformats.org/officeDocument/2006/relationships/font" Target="fonts/ComfortaaRegular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ExtraLigh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Extra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ff6bc19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ff6bc19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ff6bc19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ff6bc19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ff6bc19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ff6bc19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f6bc19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f6bc19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ff6bc190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ff6bc190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ff6bc19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ff6bc19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ff6bc19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ff6bc19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ff6bc190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ff6bc190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ff6bc19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3ff6bc19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ff6bc190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ff6bc190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3ff6bc190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3ff6bc190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ff6bc190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ff6bc190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ff6bc190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ff6bc190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3ff6bc190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3ff6bc190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ff6bc190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ff6bc190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ff6bc190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ff6bc190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3ff6bc19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3ff6bc19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3ff6bc19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3ff6bc19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ff6bc190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3ff6bc190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ff6bc190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ff6bc190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ff6bc1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ff6bc1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3ff6bc190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3ff6bc190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ff6bc1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ff6bc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ff6bc190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ff6bc190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ff6bc190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ff6bc190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ff6bc190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3ff6bc190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ff6bc190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ff6bc190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ff6bc1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ff6bc1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owardsdatascience.com/how-data-science-makes-money-for-businesses-203daba010c1" TargetMode="External"/><Relationship Id="rId4" Type="http://schemas.openxmlformats.org/officeDocument/2006/relationships/hyperlink" Target="https://www.bondcap.com/report/" TargetMode="External"/><Relationship Id="rId9" Type="http://schemas.openxmlformats.org/officeDocument/2006/relationships/hyperlink" Target="https://dataconomy.com/2014/11/5-ways-a-data-scientist-can-add-value-to-your-business/" TargetMode="External"/><Relationship Id="rId5" Type="http://schemas.openxmlformats.org/officeDocument/2006/relationships/hyperlink" Target="https://dataconomy.com/2014/11/5-ways-a-data-scientist-can-add-value-to-your-business/" TargetMode="External"/><Relationship Id="rId6" Type="http://schemas.openxmlformats.org/officeDocument/2006/relationships/hyperlink" Target="https://conceptainc.com/blog/how-data-science-can-help-your-enterprise-generate-more-revenue/" TargetMode="External"/><Relationship Id="rId7" Type="http://schemas.openxmlformats.org/officeDocument/2006/relationships/hyperlink" Target="https://neilpatel.com/blog/how-airbnb-uses-data-science/" TargetMode="External"/><Relationship Id="rId8" Type="http://schemas.openxmlformats.org/officeDocument/2006/relationships/hyperlink" Target="https://www.cio.com/article/3052934/how-data-science-is-changing-the-energy-industry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9708" y="119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Economic Impact of a Data Product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377150" y="4436950"/>
            <a:ext cx="26481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Ivana Trajanovska</a:t>
            </a:r>
            <a:endParaRPr sz="1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8150" y="4436950"/>
            <a:ext cx="26481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21.10.2019</a:t>
            </a:r>
            <a:endParaRPr sz="1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69200" y="8265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Data is now fundamental to how people work &amp;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the most successful companies have intelligently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integrated it into everyone’s daily workflow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Data is the new application</a:t>
            </a: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Quicksand Light"/>
                <a:ea typeface="Quicksand Light"/>
                <a:cs typeface="Quicksand Light"/>
                <a:sym typeface="Quicksand Light"/>
              </a:rPr>
              <a:t>Frank Bien - CEO and president, Looker 6/19</a:t>
            </a:r>
            <a:endParaRPr sz="12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rise of Big Data</a:t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5" y="980200"/>
            <a:ext cx="5397151" cy="35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318225" y="4781250"/>
            <a:ext cx="3753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https://htpartners.com/2016/03/01/the-rise-of-big-data-and-its-business-applications/</a:t>
            </a:r>
            <a:endParaRPr sz="10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269200" y="8265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AI is the New Electricity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Quicksand Light"/>
                <a:ea typeface="Quicksand Light"/>
                <a:cs typeface="Quicksand Light"/>
                <a:sym typeface="Quicksand Light"/>
              </a:rPr>
              <a:t>Andrew Ng</a:t>
            </a:r>
            <a:endParaRPr sz="12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Vast usage of Data Science</a:t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Retail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Social Media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Streaming services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Accomodation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Energy Industry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Airlines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Medical domain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49708" y="11928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Increasing revenue with Data Science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7377150" y="4436950"/>
            <a:ext cx="26481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Ivana Trajanovska</a:t>
            </a:r>
            <a:endParaRPr sz="1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38150" y="4436950"/>
            <a:ext cx="26481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21.10.2019</a:t>
            </a:r>
            <a:endParaRPr sz="1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Increasing revenue with Data Science</a:t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Laser-focused marketing campaigns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Track how campaigns are doing by market and by demographic within that market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Refine ads based on what works not what </a:t>
            </a: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should</a:t>
            </a: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 work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70% of retargeted customers will convert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6% increase in profitability compared to companies reluctant to adopt data science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Increasing revenue with Data Science</a:t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Better email follow-through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80% from retail leaders think of newsletters as an most effective tool to retain customers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Customers that made purchase through newsletter link spend 38% more than other customers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Personalizing email subject lines increases the open rate by 5%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Only 23% use data science tools to track email activity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Increasing revenue with Data Science</a:t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Intelligent customer profiling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Knowing who the customer is and what they want is key to both marketing and customer service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Data science removes the potential of human bias to customers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Analyzing data on customers which brings revenue in different ways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G</a:t>
            </a: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ood at identifying customers with the highest potential lifetime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Increasing revenue with Data Science</a:t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Improving customer experience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86% of customers value a good buying experience over cost and will pay more for better service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Positive experience increases the likelihood of a new purchase by 15 times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Data science provides insights that allow for a personalized service on a large scale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Reminders around holidays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Retargeting customers at appropriate intervals (e.g. reminders for pet food)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Increasing revenue with Data Science</a:t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Price optimization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Goal -</a:t>
            </a: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 to find a profitable price that the customer is happy to pay so as to ensure repeat business.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Prices changed from static to customer specific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E.g. Airbnb tracks local events, hotel trends and location to recommend a price to the hosts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Some hotels customize their price based on a number of factors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E.g. Business or pleasure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How valuable is the customer as a client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What rates did the customer receive in the past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49700" y="516625"/>
            <a:ext cx="85206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History pre 1995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History Digital era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Increasing revenue with data science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The future of Data Science and AI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377150" y="4436950"/>
            <a:ext cx="26481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Ivana Trajanovska</a:t>
            </a:r>
            <a:endParaRPr sz="1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38150" y="4436950"/>
            <a:ext cx="26481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21.10.2019</a:t>
            </a:r>
            <a:endParaRPr sz="1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Increasing revenue with Data Science - Ford</a:t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2006 ended with $12.6 billion loss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Brought a data scientist that made a three-year overhaul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By 2009 they sold 2.3 million cars and made a profit by the end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Increasing revenue with Data Science - Airbnb</a:t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A group from Asia used their neighbourhood link to search neighbourhoods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A data scientist noticed it and proposed changing it with top traveling destinations in China, Korea, Japan and Singapore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It resulted with 10% more customers from that same group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Algorithm to optimize gaps between checkout and checkin based on host preferences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4% lift in booking conversion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Increasing revenue with Data Science - Energy industry</a:t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Adopting survival analysis concepts from the medical field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Used to </a:t>
            </a: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predict the maintenance requirements for field equipment such as compressors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Proactive actions reduce downtime from 3 days to 1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Results in $60,000 revenue (at current prices)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Increasing revenue with Data Science - Airlines</a:t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Analyzing customers’ willingness to pay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Proactive reacting for parts </a:t>
            </a: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maintenance reducing the 30% of flight delays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Fuel efficiency optimization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In flight sales and food supplies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future of Data Science and AI</a:t>
            </a:r>
            <a:endParaRPr sz="5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future of Data Science and AI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5037125" y="4778600"/>
            <a:ext cx="40191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https://seekingalpha.com/article/4063499-investing-artificial-intelligence-economic-growth-stock-picking</a:t>
            </a:r>
            <a:endParaRPr sz="10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50" y="995363"/>
            <a:ext cx="72771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future of Data Science and AI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31" name="Google Shape;231;p38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983788"/>
            <a:ext cx="666750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 txBox="1"/>
          <p:nvPr/>
        </p:nvSpPr>
        <p:spPr>
          <a:xfrm>
            <a:off x="5037125" y="4778600"/>
            <a:ext cx="40191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http://www.northbridgeconsultants.com/blog/2017/09/19/the-artificial-intelligence-revolution-new-challenges-opportunities/</a:t>
            </a:r>
            <a:endParaRPr sz="10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Resources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Quicksand Light"/>
              <a:buChar char="-"/>
            </a:pPr>
            <a:r>
              <a:rPr lang="en" sz="1200" u="sng">
                <a:solidFill>
                  <a:schemeClr val="hlink"/>
                </a:solidFill>
                <a:latin typeface="Quicksand Light"/>
                <a:ea typeface="Quicksand Light"/>
                <a:cs typeface="Quicksand Light"/>
                <a:sym typeface="Quicksand Light"/>
                <a:hlinkClick r:id="rId3"/>
              </a:rPr>
              <a:t>https://towardsdatascience.com/how-data-science-makes-money-for-businesses-203daba010c1</a:t>
            </a:r>
            <a:br>
              <a:rPr lang="en" sz="1200">
                <a:latin typeface="Quicksand Light"/>
                <a:ea typeface="Quicksand Light"/>
                <a:cs typeface="Quicksand Light"/>
                <a:sym typeface="Quicksand Light"/>
              </a:rPr>
            </a:br>
            <a:endParaRPr sz="12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Quicksand Light"/>
              <a:buChar char="-"/>
            </a:pPr>
            <a:r>
              <a:rPr lang="en" sz="1200" u="sng">
                <a:solidFill>
                  <a:schemeClr val="hlink"/>
                </a:solidFill>
                <a:latin typeface="Quicksand Light"/>
                <a:ea typeface="Quicksand Light"/>
                <a:cs typeface="Quicksand Light"/>
                <a:sym typeface="Quicksand Light"/>
                <a:hlinkClick r:id="rId4"/>
              </a:rPr>
              <a:t>https://www.bondcap.com/report/</a:t>
            </a:r>
            <a:br>
              <a:rPr lang="en" sz="1200">
                <a:latin typeface="Quicksand Light"/>
                <a:ea typeface="Quicksand Light"/>
                <a:cs typeface="Quicksand Light"/>
                <a:sym typeface="Quicksand Light"/>
              </a:rPr>
            </a:br>
            <a:endParaRPr sz="12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Quicksand Light"/>
              <a:buChar char="-"/>
            </a:pPr>
            <a:r>
              <a:rPr lang="en" sz="1200" u="sng">
                <a:solidFill>
                  <a:schemeClr val="hlink"/>
                </a:solidFill>
                <a:latin typeface="Quicksand Light"/>
                <a:ea typeface="Quicksand Light"/>
                <a:cs typeface="Quicksand Light"/>
                <a:sym typeface="Quicksand Light"/>
                <a:hlinkClick r:id="rId5"/>
              </a:rPr>
              <a:t>https://dataconomy.com/2014/11/5-ways-a-data-scientist-can-add-value-to-your-business/</a:t>
            </a:r>
            <a:br>
              <a:rPr lang="en" sz="1200">
                <a:latin typeface="Quicksand Light"/>
                <a:ea typeface="Quicksand Light"/>
                <a:cs typeface="Quicksand Light"/>
                <a:sym typeface="Quicksand Light"/>
              </a:rPr>
            </a:br>
            <a:endParaRPr sz="12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Quicksand Light"/>
              <a:buChar char="-"/>
            </a:pPr>
            <a:r>
              <a:rPr lang="en" sz="1200" u="sng">
                <a:solidFill>
                  <a:schemeClr val="hlink"/>
                </a:solidFill>
                <a:latin typeface="Quicksand Light"/>
                <a:ea typeface="Quicksand Light"/>
                <a:cs typeface="Quicksand Light"/>
                <a:sym typeface="Quicksand Light"/>
                <a:hlinkClick r:id="rId6"/>
              </a:rPr>
              <a:t>https://conceptainc.com/blog/how-data-science-can-help-your-enterprise-generate-more-revenue/</a:t>
            </a:r>
            <a:br>
              <a:rPr lang="en" sz="1200">
                <a:latin typeface="Quicksand Light"/>
                <a:ea typeface="Quicksand Light"/>
                <a:cs typeface="Quicksand Light"/>
                <a:sym typeface="Quicksand Light"/>
              </a:rPr>
            </a:br>
            <a:endParaRPr sz="12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Quicksand Light"/>
              <a:buChar char="-"/>
            </a:pPr>
            <a:r>
              <a:rPr lang="en" sz="1200" u="sng">
                <a:solidFill>
                  <a:schemeClr val="hlink"/>
                </a:solidFill>
                <a:latin typeface="Quicksand Light"/>
                <a:ea typeface="Quicksand Light"/>
                <a:cs typeface="Quicksand Light"/>
                <a:sym typeface="Quicksand Light"/>
                <a:hlinkClick r:id="rId7"/>
              </a:rPr>
              <a:t>https://neilpatel.com/blog/how-airbnb-uses-data-science/</a:t>
            </a:r>
            <a:br>
              <a:rPr lang="en" sz="1200">
                <a:latin typeface="Quicksand Light"/>
                <a:ea typeface="Quicksand Light"/>
                <a:cs typeface="Quicksand Light"/>
                <a:sym typeface="Quicksand Light"/>
              </a:rPr>
            </a:br>
            <a:endParaRPr sz="12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Quicksand Light"/>
              <a:buChar char="-"/>
            </a:pPr>
            <a:r>
              <a:rPr lang="en" sz="1200" u="sng">
                <a:solidFill>
                  <a:schemeClr val="hlink"/>
                </a:solidFill>
                <a:latin typeface="Quicksand Light"/>
                <a:ea typeface="Quicksand Light"/>
                <a:cs typeface="Quicksand Light"/>
                <a:sym typeface="Quicksand Light"/>
                <a:hlinkClick r:id="rId8"/>
              </a:rPr>
              <a:t>https://www.cio.com/article/3052934/how-data-science-is-changing-the-energy-industry.html</a:t>
            </a:r>
            <a:br>
              <a:rPr lang="en" sz="1200">
                <a:latin typeface="Quicksand Light"/>
                <a:ea typeface="Quicksand Light"/>
                <a:cs typeface="Quicksand Light"/>
                <a:sym typeface="Quicksand Light"/>
              </a:rPr>
            </a:br>
            <a:endParaRPr sz="12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Quicksand Light"/>
              <a:buChar char="-"/>
            </a:pPr>
            <a:r>
              <a:rPr lang="en" sz="1200" u="sng">
                <a:solidFill>
                  <a:schemeClr val="hlink"/>
                </a:solidFill>
                <a:latin typeface="Quicksand Light"/>
                <a:ea typeface="Quicksand Light"/>
                <a:cs typeface="Quicksand Light"/>
                <a:sym typeface="Quicksand Light"/>
                <a:hlinkClick r:id="rId9"/>
              </a:rPr>
              <a:t>https://dataconomy.com/2014/11/5-ways-a-data-scientist-can-add-value-to-your-business/</a:t>
            </a:r>
            <a:endParaRPr sz="12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281300" y="255100"/>
            <a:ext cx="8520600" cy="44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Thank you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49708" y="11928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History pre 1995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377150" y="4436950"/>
            <a:ext cx="26481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Ivana Trajanovska</a:t>
            </a:r>
            <a:endParaRPr sz="1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38150" y="4436950"/>
            <a:ext cx="26481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21.10.2019</a:t>
            </a:r>
            <a:endParaRPr sz="1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History pre 1995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Winning Businesses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Companies use insights to improve customer experience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1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Quicksand Light"/>
              <a:buChar char="○"/>
            </a:pPr>
            <a:r>
              <a:rPr lang="en" sz="1800">
                <a:latin typeface="Quicksand Light"/>
                <a:ea typeface="Quicksand Light"/>
                <a:cs typeface="Quicksand Light"/>
                <a:sym typeface="Quicksand Light"/>
              </a:rPr>
              <a:t>IBM</a:t>
            </a:r>
            <a:endParaRPr sz="18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○"/>
            </a:pPr>
            <a:r>
              <a:rPr lang="en" sz="1800">
                <a:latin typeface="Quicksand Light"/>
                <a:ea typeface="Quicksand Light"/>
                <a:cs typeface="Quicksand Light"/>
                <a:sym typeface="Quicksand Light"/>
              </a:rPr>
              <a:t>Nike</a:t>
            </a:r>
            <a:endParaRPr sz="18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 Light"/>
              <a:buChar char="○"/>
            </a:pPr>
            <a:r>
              <a:rPr lang="en" sz="1800">
                <a:latin typeface="Quicksand Light"/>
                <a:ea typeface="Quicksand Light"/>
                <a:cs typeface="Quicksand Light"/>
                <a:sym typeface="Quicksand Light"/>
              </a:rPr>
              <a:t>Chrysler</a:t>
            </a:r>
            <a:endParaRPr sz="18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It’s all about product innovations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History pre 1995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75" y="1381075"/>
            <a:ext cx="2045725" cy="28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050" y="1272525"/>
            <a:ext cx="2310428" cy="30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700" y="1316873"/>
            <a:ext cx="2310425" cy="293601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80975" y="850700"/>
            <a:ext cx="8154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IBM					   Nike					       Chrysler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87" name="Google Shape;87;p17"/>
          <p:cNvSpPr txBox="1"/>
          <p:nvPr/>
        </p:nvSpPr>
        <p:spPr>
          <a:xfrm rot="-5400000">
            <a:off x="-173025" y="2477825"/>
            <a:ext cx="1121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Revenue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758400" y="4816775"/>
            <a:ext cx="2385600" cy="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https://www.bondcap.com/report/</a:t>
            </a:r>
            <a:endParaRPr sz="10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49708" y="11928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History digital era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7377150" y="4436950"/>
            <a:ext cx="26481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Ivana Trajanovska</a:t>
            </a:r>
            <a:endParaRPr sz="1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38150" y="4436950"/>
            <a:ext cx="26481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21.10.2019</a:t>
            </a:r>
            <a:endParaRPr sz="1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History - Digital era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Winning Businesses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Capital One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Track customer shopping habits for marketing optimization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Amazon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Quicksand Light"/>
              <a:buChar char="-"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Customer data to improve user experience and sales optimization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History - Digital era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New, important methods for building better products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Collect Data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Manage Connections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Optimize Data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81300" y="2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Light"/>
                <a:ea typeface="Montserrat ExtraLight"/>
                <a:cs typeface="Montserrat ExtraLight"/>
                <a:sym typeface="Montserrat ExtraLight"/>
              </a:rPr>
              <a:t>History - Digital era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Collect data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 Light"/>
              <a:buChar char="-"/>
            </a:pPr>
            <a:r>
              <a:rPr lang="en" sz="1400">
                <a:latin typeface="Quicksand Light"/>
                <a:ea typeface="Quicksand Light"/>
                <a:cs typeface="Quicksand Light"/>
                <a:sym typeface="Quicksand Light"/>
              </a:rPr>
              <a:t>Adidas - customer co-creation</a:t>
            </a:r>
            <a:endParaRPr sz="14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Manage Connections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Quicksand Light"/>
              <a:buChar char="-"/>
            </a:pPr>
            <a:r>
              <a:rPr lang="en" sz="1400">
                <a:latin typeface="Quicksand Light"/>
                <a:ea typeface="Quicksand Light"/>
                <a:cs typeface="Quicksand Light"/>
                <a:sym typeface="Quicksand Light"/>
              </a:rPr>
              <a:t>HelloFresh - feedback monitoring</a:t>
            </a:r>
            <a:endParaRPr sz="14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Optimize Data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Quicksand Light"/>
              <a:buChar char="-"/>
            </a:pPr>
            <a:r>
              <a:rPr lang="en" sz="1400">
                <a:latin typeface="Quicksand Light"/>
                <a:ea typeface="Quicksand Light"/>
                <a:cs typeface="Quicksand Light"/>
                <a:sym typeface="Quicksand Light"/>
              </a:rPr>
              <a:t>FarFetch - optimize order fulfillment </a:t>
            </a:r>
            <a:endParaRPr sz="14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-29550" y="4730700"/>
            <a:ext cx="9203100" cy="48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