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0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C394B1-6127-43B8-BEDD-416CDBD89EC8}" v="1039" dt="2019-10-26T14:07:20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66" autoAdjust="0"/>
  </p:normalViewPr>
  <p:slideViewPr>
    <p:cSldViewPr>
      <p:cViewPr varScale="1">
        <p:scale>
          <a:sx n="64" d="100"/>
          <a:sy n="64" d="100"/>
        </p:scale>
        <p:origin x="-102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0C4C62-45DC-4FE7-9073-579493849C01}" type="datetimeFigureOut">
              <a:rPr lang="de-DE" smtClean="0"/>
              <a:t>26.10.2019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4050563-C552-4A79-BDFB-0B120D1A6BE3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4C62-45DC-4FE7-9073-579493849C01}" type="datetimeFigureOut">
              <a:rPr lang="de-DE" smtClean="0"/>
              <a:t>26.10.2019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0563-C552-4A79-BDFB-0B120D1A6BE3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4C62-45DC-4FE7-9073-579493849C01}" type="datetimeFigureOut">
              <a:rPr lang="de-DE" smtClean="0"/>
              <a:t>26.10.2019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0563-C552-4A79-BDFB-0B120D1A6BE3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4C62-45DC-4FE7-9073-579493849C01}" type="datetimeFigureOut">
              <a:rPr lang="de-DE" smtClean="0"/>
              <a:t>26.10.2019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0563-C552-4A79-BDFB-0B120D1A6BE3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4C62-45DC-4FE7-9073-579493849C01}" type="datetimeFigureOut">
              <a:rPr lang="de-DE" smtClean="0"/>
              <a:t>26.10.2019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0563-C552-4A79-BDFB-0B120D1A6BE3}" type="slidenum">
              <a:rPr lang="de-DE" smtClean="0"/>
              <a:t>‹#›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4C62-45DC-4FE7-9073-579493849C01}" type="datetimeFigureOut">
              <a:rPr lang="de-DE" smtClean="0"/>
              <a:t>26.10.2019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0563-C552-4A79-BDFB-0B120D1A6BE3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4C62-45DC-4FE7-9073-579493849C01}" type="datetimeFigureOut">
              <a:rPr lang="de-DE" smtClean="0"/>
              <a:t>26.10.2019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0563-C552-4A79-BDFB-0B120D1A6BE3}" type="slidenum">
              <a:rPr lang="de-DE" smtClean="0"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4C62-45DC-4FE7-9073-579493849C01}" type="datetimeFigureOut">
              <a:rPr lang="de-DE" smtClean="0"/>
              <a:t>26.10.2019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0563-C552-4A79-BDFB-0B120D1A6BE3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4C62-45DC-4FE7-9073-579493849C01}" type="datetimeFigureOut">
              <a:rPr lang="de-DE" smtClean="0"/>
              <a:t>26.10.2019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0563-C552-4A79-BDFB-0B120D1A6BE3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E0C4C62-45DC-4FE7-9073-579493849C01}" type="datetimeFigureOut">
              <a:rPr lang="de-DE" smtClean="0"/>
              <a:t>26.10.2019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0563-C552-4A79-BDFB-0B120D1A6BE3}" type="slidenum">
              <a:rPr lang="de-DE" smtClean="0"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0C4C62-45DC-4FE7-9073-579493849C01}" type="datetimeFigureOut">
              <a:rPr lang="de-DE" smtClean="0"/>
              <a:t>26.10.2019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050563-C552-4A79-BDFB-0B120D1A6BE3}" type="slidenum">
              <a:rPr lang="de-DE" smtClean="0"/>
              <a:t>‹#›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E0C4C62-45DC-4FE7-9073-579493849C01}" type="datetimeFigureOut">
              <a:rPr lang="de-DE" smtClean="0"/>
              <a:t>26.10.2019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4050563-C552-4A79-BDFB-0B120D1A6BE3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upwork-datascience/managing-data-science-with-v2mom-scrum-and-cross-functional-squads-655b08cf828b" TargetMode="External"/><Relationship Id="rId2" Type="http://schemas.openxmlformats.org/officeDocument/2006/relationships/hyperlink" Target="https://towardsdatascience.com/designing-data-products-b6b93edf3d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data-science-agile-cycles-my-method-for-managing-data-science-projects-in-the-hi-tech-industry-b289e8a7281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829761"/>
          </a:xfrm>
        </p:spPr>
        <p:txBody>
          <a:bodyPr>
            <a:normAutofit/>
          </a:bodyPr>
          <a:lstStyle/>
          <a:p>
            <a:r>
              <a:rPr lang="en-US" b="0" dirty="0">
                <a:effectLst/>
              </a:rPr>
              <a:t>Technical Task Definition of a Data Science Product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Berthold </a:t>
            </a:r>
            <a:r>
              <a:rPr lang="de-DE" dirty="0" err="1"/>
              <a:t>Aghokeng</a:t>
            </a:r>
            <a:endParaRPr lang="de-DE" dirty="0"/>
          </a:p>
          <a:p>
            <a:r>
              <a:rPr lang="de-DE" dirty="0" err="1"/>
              <a:t>Shawaiz</a:t>
            </a:r>
            <a:r>
              <a:rPr lang="de-DE" dirty="0"/>
              <a:t> Shah</a:t>
            </a:r>
          </a:p>
          <a:p>
            <a:r>
              <a:rPr lang="de-DE" dirty="0"/>
              <a:t>Teodor </a:t>
            </a:r>
            <a:r>
              <a:rPr lang="de-DE" dirty="0" err="1"/>
              <a:t>Chiaburu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71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an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insights</a:t>
            </a:r>
            <a:endParaRPr lang="de-DE" dirty="0"/>
          </a:p>
          <a:p>
            <a:pPr marL="109728" indent="0">
              <a:buNone/>
            </a:pPr>
            <a:endParaRPr lang="de-DE" dirty="0"/>
          </a:p>
          <a:p>
            <a:r>
              <a:rPr lang="de-DE" u="sng" dirty="0" err="1"/>
              <a:t>example</a:t>
            </a:r>
            <a:r>
              <a:rPr lang="de-DE" dirty="0"/>
              <a:t>: </a:t>
            </a:r>
            <a:r>
              <a:rPr lang="de-DE" dirty="0" err="1"/>
              <a:t>Google‘s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engine</a:t>
            </a:r>
            <a:endParaRPr lang="de-DE" u="sng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1. Data Products</a:t>
            </a:r>
            <a:br>
              <a:rPr lang="de-DE" dirty="0"/>
            </a:br>
            <a:r>
              <a:rPr lang="de-DE" dirty="0"/>
              <a:t>	3. </a:t>
            </a:r>
            <a:r>
              <a:rPr lang="de-DE" dirty="0" err="1"/>
              <a:t>Types</a:t>
            </a:r>
            <a:r>
              <a:rPr lang="de-DE" dirty="0"/>
              <a:t> (</a:t>
            </a:r>
            <a:r>
              <a:rPr lang="de-DE" dirty="0" err="1"/>
              <a:t>Algorithms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1483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decision-making</a:t>
            </a:r>
            <a:r>
              <a:rPr lang="de-DE" dirty="0"/>
              <a:t>; </a:t>
            </a:r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endParaRPr lang="de-DE" dirty="0"/>
          </a:p>
          <a:p>
            <a:pPr marL="109728" indent="0">
              <a:buNone/>
            </a:pPr>
            <a:endParaRPr lang="de-DE" dirty="0"/>
          </a:p>
          <a:p>
            <a:r>
              <a:rPr lang="de-DE" u="sng" dirty="0" err="1"/>
              <a:t>example</a:t>
            </a:r>
            <a:r>
              <a:rPr lang="de-DE" dirty="0"/>
              <a:t>: Google Analytics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1. Data Products</a:t>
            </a:r>
            <a:br>
              <a:rPr lang="de-DE" dirty="0"/>
            </a:br>
            <a:r>
              <a:rPr lang="de-DE" dirty="0"/>
              <a:t>	3. </a:t>
            </a:r>
            <a:r>
              <a:rPr lang="de-DE" dirty="0" err="1"/>
              <a:t>Types</a:t>
            </a:r>
            <a:r>
              <a:rPr lang="de-DE" dirty="0"/>
              <a:t> (</a:t>
            </a:r>
            <a:r>
              <a:rPr lang="de-DE" dirty="0" err="1"/>
              <a:t>Decision</a:t>
            </a:r>
            <a:r>
              <a:rPr lang="de-DE" dirty="0"/>
              <a:t> Support)</a:t>
            </a:r>
          </a:p>
        </p:txBody>
      </p:sp>
    </p:spTree>
    <p:extLst>
      <p:ext uri="{BB962C8B-B14F-4D97-AF65-F5344CB8AC3E}">
        <p14:creationId xmlns:p14="http://schemas.microsoft.com/office/powerpoint/2010/main" val="427199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presents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final </a:t>
            </a:r>
            <a:r>
              <a:rPr lang="de-DE" dirty="0" err="1"/>
              <a:t>output</a:t>
            </a:r>
            <a:endParaRPr lang="de-DE" dirty="0"/>
          </a:p>
          <a:p>
            <a:pPr marL="109728" indent="0">
              <a:buNone/>
            </a:pPr>
            <a:endParaRPr lang="de-DE" dirty="0"/>
          </a:p>
          <a:p>
            <a:r>
              <a:rPr lang="de-DE" u="sng" dirty="0" err="1"/>
              <a:t>example</a:t>
            </a:r>
            <a:r>
              <a:rPr lang="de-DE" dirty="0"/>
              <a:t>: </a:t>
            </a:r>
            <a:r>
              <a:rPr lang="de-DE" dirty="0" err="1"/>
              <a:t>self-driving</a:t>
            </a:r>
            <a:r>
              <a:rPr lang="de-DE" dirty="0"/>
              <a:t> </a:t>
            </a:r>
            <a:r>
              <a:rPr lang="de-DE" dirty="0" err="1"/>
              <a:t>cars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1. Data Products</a:t>
            </a:r>
            <a:br>
              <a:rPr lang="de-DE" dirty="0"/>
            </a:br>
            <a:r>
              <a:rPr lang="de-DE" dirty="0"/>
              <a:t>	3.Types (ADM)</a:t>
            </a:r>
          </a:p>
        </p:txBody>
      </p:sp>
    </p:spTree>
    <p:extLst>
      <p:ext uri="{BB962C8B-B14F-4D97-AF65-F5344CB8AC3E}">
        <p14:creationId xmlns:p14="http://schemas.microsoft.com/office/powerpoint/2010/main" val="16933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D9C359-C1E6-42D0-8401-4A3306DB0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indent="-255905"/>
            <a:r>
              <a:rPr lang="en-US" dirty="0">
                <a:cs typeface="Lucida Sans Unicode"/>
              </a:rPr>
              <a:t>Why does a company need a data scientist?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9AC81A-672B-4385-A760-F53C6C8A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Lucida Sans Unicode"/>
              </a:rPr>
              <a:t>2. Role of a Data Scientist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B78326-F638-4EF4-897D-88A297A20561}"/>
              </a:ext>
            </a:extLst>
          </p:cNvPr>
          <p:cNvSpPr/>
          <p:nvPr/>
        </p:nvSpPr>
        <p:spPr>
          <a:xfrm>
            <a:off x="676030" y="2190260"/>
            <a:ext cx="1865922" cy="918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Lucida Sans Unicode"/>
              </a:rPr>
              <a:t>Develop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959DD8-5CFF-4271-A41B-68B72738D4A4}"/>
              </a:ext>
            </a:extLst>
          </p:cNvPr>
          <p:cNvSpPr/>
          <p:nvPr/>
        </p:nvSpPr>
        <p:spPr>
          <a:xfrm>
            <a:off x="3479799" y="2190260"/>
            <a:ext cx="1865922" cy="918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Lucida Sans Unicode"/>
              </a:rPr>
              <a:t>Train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A4234B7-7E00-40C7-B598-C2004A36A692}"/>
              </a:ext>
            </a:extLst>
          </p:cNvPr>
          <p:cNvSpPr/>
          <p:nvPr/>
        </p:nvSpPr>
        <p:spPr>
          <a:xfrm>
            <a:off x="6273798" y="2190259"/>
            <a:ext cx="1865922" cy="918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Lucida Sans Unicode"/>
              </a:rPr>
              <a:t>Deploy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8AE164-D946-4602-951B-0041DAA94724}"/>
              </a:ext>
            </a:extLst>
          </p:cNvPr>
          <p:cNvSpPr/>
          <p:nvPr/>
        </p:nvSpPr>
        <p:spPr>
          <a:xfrm>
            <a:off x="2704367" y="4130674"/>
            <a:ext cx="3409460" cy="91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Lucida Sans Unicode"/>
              </a:rPr>
              <a:t>ML model for sustainable solving of a problem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7EAC2B-7A3B-48BE-8109-AA29E099ED0D}"/>
              </a:ext>
            </a:extLst>
          </p:cNvPr>
          <p:cNvCxnSpPr/>
          <p:nvPr/>
        </p:nvCxnSpPr>
        <p:spPr>
          <a:xfrm>
            <a:off x="1753088" y="3140319"/>
            <a:ext cx="91440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3FE6F4-2BB3-4822-A848-898558FD51E5}"/>
              </a:ext>
            </a:extLst>
          </p:cNvPr>
          <p:cNvCxnSpPr/>
          <p:nvPr/>
        </p:nvCxnSpPr>
        <p:spPr>
          <a:xfrm>
            <a:off x="4455502" y="3175733"/>
            <a:ext cx="15631" cy="9437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AB331E-EC74-43D6-ABD4-AB8A8C6B2BA7}"/>
              </a:ext>
            </a:extLst>
          </p:cNvPr>
          <p:cNvCxnSpPr/>
          <p:nvPr/>
        </p:nvCxnSpPr>
        <p:spPr>
          <a:xfrm flipH="1">
            <a:off x="6206392" y="3142762"/>
            <a:ext cx="1039446" cy="9241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603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B5E30A-8853-4834-A114-AAC48A1F9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indent="-255905"/>
            <a:r>
              <a:rPr lang="en-US" dirty="0">
                <a:cs typeface="Lucida Sans Unicode"/>
              </a:rPr>
              <a:t>Team organization:</a:t>
            </a:r>
          </a:p>
          <a:p>
            <a:pPr marL="621665" lvl="1"/>
            <a:r>
              <a:rPr lang="en-US" dirty="0">
                <a:cs typeface="Lucida Sans Unicode"/>
              </a:rPr>
              <a:t>Data scientist team -&gt;thinks</a:t>
            </a:r>
          </a:p>
          <a:p>
            <a:pPr marL="621665" lvl="1"/>
            <a:r>
              <a:rPr lang="en-US" dirty="0">
                <a:cs typeface="Lucida Sans Unicode"/>
              </a:rPr>
              <a:t>Data engineering team -&gt; builds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044CA7-28B7-4BA3-94E6-36B407D4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Lucida Sans Unicode"/>
              </a:rPr>
              <a:t>3. Technical Tasks</a:t>
            </a:r>
            <a:br>
              <a:rPr lang="en-US" dirty="0">
                <a:cs typeface="Lucida Sans Unicode"/>
              </a:rPr>
            </a:br>
            <a:r>
              <a:rPr lang="en-US" dirty="0">
                <a:cs typeface="Lucida Sans Unicode"/>
              </a:rPr>
              <a:t>       1. Tactical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98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C6BE8C-28FF-4808-B14E-703A893F5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indent="-255905"/>
            <a:r>
              <a:rPr lang="en-US" dirty="0">
                <a:cs typeface="Lucida Sans Unicode"/>
              </a:rPr>
              <a:t>Choice of a business model (4 possibilities from last week's class):</a:t>
            </a:r>
          </a:p>
          <a:p>
            <a:pPr marL="621665" lvl="1"/>
            <a:r>
              <a:rPr lang="en-US" dirty="0">
                <a:cs typeface="Lucida Sans Unicode"/>
              </a:rPr>
              <a:t>Data scientist decides to build their own ML model</a:t>
            </a:r>
          </a:p>
          <a:p>
            <a:pPr marL="621665" lvl="1"/>
            <a:r>
              <a:rPr lang="en-US" dirty="0">
                <a:cs typeface="Lucida Sans Unicode"/>
              </a:rPr>
              <a:t>Pay for an existing solution</a:t>
            </a:r>
          </a:p>
          <a:p>
            <a:pPr marL="621665" lvl="1"/>
            <a:r>
              <a:rPr lang="en-US" dirty="0">
                <a:cs typeface="Lucida Sans Unicode"/>
              </a:rPr>
              <a:t>Rent instead of paying</a:t>
            </a:r>
          </a:p>
          <a:p>
            <a:pPr marL="621665" lvl="1"/>
            <a:r>
              <a:rPr lang="en-US" dirty="0">
                <a:cs typeface="Lucida Sans Unicode"/>
              </a:rPr>
              <a:t>Sign a partnership with a supplier when needed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50BB8D-AED1-4DFE-BCB2-F6DA7FCD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3. Technical Tasks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       1. Tactical Approaches</a:t>
            </a:r>
            <a:endParaRPr lang="en-US" b="0" dirty="0">
              <a:ea typeface="+mj-lt"/>
              <a:cs typeface="+mj-lt"/>
            </a:endParaRPr>
          </a:p>
          <a:p>
            <a:endParaRPr lang="en-US" dirty="0"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604890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B06017-EF58-4FBB-B277-F6E0E5562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indent="-255905"/>
            <a:r>
              <a:rPr lang="en-US" dirty="0">
                <a:cs typeface="Lucida Sans Unicode"/>
              </a:rPr>
              <a:t>Choice of tools for execution:</a:t>
            </a:r>
            <a:endParaRPr lang="en-US" dirty="0"/>
          </a:p>
          <a:p>
            <a:pPr marL="621665" lvl="1"/>
            <a:r>
              <a:rPr lang="en-US" dirty="0">
                <a:cs typeface="Lucida Sans Unicode"/>
              </a:rPr>
              <a:t>Scrum</a:t>
            </a:r>
          </a:p>
          <a:p>
            <a:pPr marL="621665" lvl="1"/>
            <a:r>
              <a:rPr lang="en-US" dirty="0">
                <a:cs typeface="Lucida Sans Unicode"/>
              </a:rPr>
              <a:t>Jira</a:t>
            </a:r>
          </a:p>
          <a:p>
            <a:pPr marL="621665" lvl="1"/>
            <a:r>
              <a:rPr lang="en-US" dirty="0">
                <a:cs typeface="Lucida Sans Unicode"/>
              </a:rPr>
              <a:t>V2MOM</a:t>
            </a:r>
          </a:p>
          <a:p>
            <a:pPr marL="621665" lvl="1"/>
            <a:r>
              <a:rPr lang="en-US" dirty="0">
                <a:cs typeface="Lucida Sans Unicode"/>
              </a:rPr>
              <a:t>...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B119ED-60DA-4F1F-A223-D33DADEF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dirty="0">
                <a:ea typeface="+mj-lt"/>
                <a:cs typeface="+mj-lt"/>
              </a:rPr>
            </a:br>
            <a:r>
              <a:rPr lang="en-US" dirty="0">
                <a:cs typeface="Lucida Sans Unicode"/>
              </a:rPr>
              <a:t>3. Technical Tasks</a:t>
            </a:r>
            <a:br>
              <a:rPr lang="en-US" dirty="0">
                <a:cs typeface="Lucida Sans Unicode"/>
              </a:rPr>
            </a:br>
            <a:r>
              <a:rPr lang="en-US" dirty="0">
                <a:cs typeface="Lucida Sans Unicode"/>
              </a:rPr>
              <a:t>       1. Tactical Approaches</a:t>
            </a:r>
            <a:endParaRPr lang="en-US" b="0" dirty="0">
              <a:ea typeface="+mj-lt"/>
              <a:cs typeface="+mj-lt"/>
            </a:endParaRPr>
          </a:p>
          <a:p>
            <a:endParaRPr lang="en-US" b="0" dirty="0"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14038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D3C881-2A95-4658-9338-74EB25B54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0944"/>
            <a:ext cx="8229600" cy="408634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B40D0D-A4FA-461C-B271-6528EB65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51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cs typeface="Lucida Sans Unicode"/>
              </a:rPr>
              <a:t>3. Technical Tasks</a:t>
            </a:r>
            <a:br>
              <a:rPr lang="en-US" sz="3600" dirty="0">
                <a:cs typeface="Lucida Sans Unicode"/>
              </a:rPr>
            </a:br>
            <a:r>
              <a:rPr lang="en-US" sz="3600" dirty="0">
                <a:cs typeface="Lucida Sans Unicode"/>
              </a:rPr>
              <a:t>     2. Align tactical execution plans with strategical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48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2BB36E-6A16-4D2A-9EFC-7D9DD23DE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A6D1C0-3723-4CF0-86DA-91D07AAB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Lucida Sans Unicode"/>
              </a:rPr>
              <a:t>3. Technical Tasks</a:t>
            </a:r>
            <a:br>
              <a:rPr lang="en-US" dirty="0">
                <a:cs typeface="Lucida Sans Unicode"/>
              </a:rPr>
            </a:br>
            <a:r>
              <a:rPr lang="en-US" dirty="0">
                <a:cs typeface="Lucida Sans Unicode"/>
              </a:rPr>
              <a:t>     3. Optimization of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136DD5-EEC2-4324-8C76-8D58B298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242154-7452-45B4-B46A-E0312F34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Lucida Sans Unicode"/>
              </a:rPr>
              <a:t>4.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5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indent="-255905">
              <a:buFont typeface="+mj-lt"/>
              <a:buAutoNum type="arabicPeriod"/>
            </a:pPr>
            <a:r>
              <a:rPr lang="de-DE" dirty="0"/>
              <a:t>Data Products</a:t>
            </a:r>
            <a:endParaRPr lang="en-US" dirty="0">
              <a:cs typeface="Lucida Sans Unicode"/>
            </a:endParaRPr>
          </a:p>
          <a:p>
            <a:pPr indent="-255905">
              <a:buAutoNum type="arabicPeriod"/>
            </a:pPr>
            <a:r>
              <a:rPr lang="de-DE" dirty="0" err="1">
                <a:cs typeface="Lucida Sans Unicode"/>
              </a:rPr>
              <a:t>Role</a:t>
            </a:r>
            <a:r>
              <a:rPr lang="de-DE" dirty="0">
                <a:cs typeface="Lucida Sans Unicode"/>
              </a:rPr>
              <a:t> </a:t>
            </a:r>
            <a:r>
              <a:rPr lang="de-DE" dirty="0" err="1">
                <a:cs typeface="Lucida Sans Unicode"/>
              </a:rPr>
              <a:t>of</a:t>
            </a:r>
            <a:r>
              <a:rPr lang="de-DE" dirty="0">
                <a:cs typeface="Lucida Sans Unicode"/>
              </a:rPr>
              <a:t> a Data Scientist</a:t>
            </a:r>
          </a:p>
          <a:p>
            <a:pPr indent="-255905">
              <a:buAutoNum type="arabicPeriod"/>
            </a:pPr>
            <a:r>
              <a:rPr lang="de-DE" dirty="0">
                <a:cs typeface="Lucida Sans Unicode"/>
              </a:rPr>
              <a:t>Technical Tasks</a:t>
            </a:r>
          </a:p>
          <a:p>
            <a:pPr indent="-255905">
              <a:buAutoNum type="arabicPeriod"/>
            </a:pPr>
            <a:r>
              <a:rPr lang="de-DE" dirty="0" err="1">
                <a:cs typeface="Lucida Sans Unicode"/>
              </a:rPr>
              <a:t>Conclusion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67408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/>
          <a:lstStyle/>
          <a:p>
            <a:r>
              <a:rPr lang="de-DE" i="1" dirty="0" err="1"/>
              <a:t>Machine</a:t>
            </a:r>
            <a:r>
              <a:rPr lang="de-DE" i="1" dirty="0"/>
              <a:t> Learning </a:t>
            </a:r>
            <a:r>
              <a:rPr lang="de-DE" i="1" dirty="0" err="1"/>
              <a:t>Yearning</a:t>
            </a:r>
            <a:r>
              <a:rPr lang="de-DE" i="1" dirty="0"/>
              <a:t> – Technical </a:t>
            </a:r>
            <a:r>
              <a:rPr lang="de-DE" i="1" dirty="0" err="1"/>
              <a:t>Strategy</a:t>
            </a:r>
            <a:r>
              <a:rPr lang="de-DE" i="1" dirty="0"/>
              <a:t> </a:t>
            </a:r>
            <a:r>
              <a:rPr lang="de-DE" i="1" dirty="0" err="1"/>
              <a:t>for</a:t>
            </a:r>
            <a:r>
              <a:rPr lang="de-DE" i="1" dirty="0"/>
              <a:t> AI Engineers In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Era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Deep</a:t>
            </a:r>
            <a:r>
              <a:rPr lang="de-DE" i="1" dirty="0"/>
              <a:t> Learning, Andrew </a:t>
            </a:r>
            <a:r>
              <a:rPr lang="de-DE" i="1" dirty="0" err="1"/>
              <a:t>Ng</a:t>
            </a:r>
            <a:endParaRPr lang="de-DE" i="1" dirty="0"/>
          </a:p>
          <a:p>
            <a:r>
              <a:rPr lang="de-DE" dirty="0">
                <a:hlinkClick r:id="rId2"/>
              </a:rPr>
              <a:t>https://towardsdatascience.com/designing-data-products-b6b93edf3d23</a:t>
            </a:r>
            <a:endParaRPr lang="de-DE" dirty="0"/>
          </a:p>
          <a:p>
            <a:r>
              <a:rPr lang="de-DE" dirty="0">
                <a:hlinkClick r:id="rId3"/>
              </a:rPr>
              <a:t>https://medium.com/upwork-datascience/managing-data-science-with-v2mom-scrum-and-cross-functional-squads-655b08cf828b</a:t>
            </a:r>
            <a:endParaRPr lang="de-DE" dirty="0"/>
          </a:p>
          <a:p>
            <a:r>
              <a:rPr lang="de-DE" dirty="0">
                <a:hlinkClick r:id="rId4"/>
              </a:rPr>
              <a:t>https://towardsdatascience.com/data-science-agile-cycles-my-method-for-managing-data-science-projects-in-the-hi-tech-industry-b289e8a72818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40389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“… a product that facilitates an end goal through the use of data” </a:t>
            </a:r>
          </a:p>
          <a:p>
            <a:pPr marL="109728" indent="0" algn="r">
              <a:buNone/>
            </a:pPr>
            <a:r>
              <a:rPr lang="de-DE" sz="2000" b="1" dirty="0" err="1"/>
              <a:t>Dhanurjay</a:t>
            </a:r>
            <a:r>
              <a:rPr lang="de-DE" sz="2000" dirty="0"/>
              <a:t>  </a:t>
            </a:r>
            <a:r>
              <a:rPr lang="de-DE" sz="2000" b="1" dirty="0" err="1"/>
              <a:t>Patil</a:t>
            </a:r>
            <a:r>
              <a:rPr lang="de-DE" sz="2000" b="1" dirty="0"/>
              <a:t>, </a:t>
            </a:r>
            <a:r>
              <a:rPr lang="en-US" sz="2000" dirty="0"/>
              <a:t>Chief Data Scientist                                        of the US Office of Science and Technology Policy</a:t>
            </a:r>
          </a:p>
          <a:p>
            <a:pPr marL="109728" indent="0">
              <a:buNone/>
            </a:pPr>
            <a:endParaRPr lang="de-DE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“… a product whose </a:t>
            </a:r>
            <a:r>
              <a:rPr lang="en-US" dirty="0">
                <a:solidFill>
                  <a:srgbClr val="FF0000"/>
                </a:solidFill>
              </a:rPr>
              <a:t>primary objective</a:t>
            </a:r>
            <a:r>
              <a:rPr lang="en-US" dirty="0"/>
              <a:t> is to facilitate an end goal through the use of data” </a:t>
            </a:r>
          </a:p>
          <a:p>
            <a:pPr marL="109728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1. Data Products</a:t>
            </a:r>
            <a:br>
              <a:rPr lang="de-DE" dirty="0"/>
            </a:br>
            <a:r>
              <a:rPr lang="de-DE" dirty="0"/>
              <a:t>	1. Definition</a:t>
            </a:r>
          </a:p>
        </p:txBody>
      </p:sp>
      <p:sp>
        <p:nvSpPr>
          <p:cNvPr id="6" name="Textfeld 5"/>
          <p:cNvSpPr txBox="1"/>
          <p:nvPr/>
        </p:nvSpPr>
        <p:spPr>
          <a:xfrm rot="19641782">
            <a:off x="1730510" y="2233761"/>
            <a:ext cx="5153917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/>
              <a:t>Too</a:t>
            </a:r>
            <a:r>
              <a:rPr lang="de-DE" sz="3200" b="1" dirty="0"/>
              <a:t> </a:t>
            </a:r>
            <a:r>
              <a:rPr lang="de-DE" sz="3200" b="1" dirty="0" err="1"/>
              <a:t>broad</a:t>
            </a:r>
            <a:r>
              <a:rPr lang="de-DE" sz="32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4552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1. Data Products</a:t>
            </a:r>
            <a:br>
              <a:rPr lang="de-DE" dirty="0"/>
            </a:br>
            <a:r>
              <a:rPr lang="de-DE" dirty="0"/>
              <a:t>	2. </a:t>
            </a:r>
            <a:r>
              <a:rPr lang="de-DE" dirty="0" err="1"/>
              <a:t>Examples</a:t>
            </a:r>
            <a:r>
              <a:rPr lang="de-DE" dirty="0"/>
              <a:t> (Yahoo Mail)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230569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043608" y="4869160"/>
            <a:ext cx="122413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149080"/>
            <a:ext cx="2699467" cy="720080"/>
          </a:xfrm>
          <a:prstGeom prst="rect">
            <a:avLst/>
          </a:prstGeom>
          <a:noFill/>
          <a:ln w="6350" cmpd="sng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287" y="2420888"/>
            <a:ext cx="1819418" cy="485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36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/>
              <a:t>1. Data Products</a:t>
            </a:r>
            <a:br>
              <a:rPr lang="de-DE" dirty="0"/>
            </a:br>
            <a:r>
              <a:rPr lang="de-DE" dirty="0"/>
              <a:t>	2. </a:t>
            </a:r>
            <a:r>
              <a:rPr lang="de-DE" dirty="0" err="1"/>
              <a:t>Examples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	   (Instagram)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8640"/>
            <a:ext cx="4248472" cy="64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5652120" y="602128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993631"/>
            <a:ext cx="560387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021288"/>
            <a:ext cx="560387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9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1. Data Products</a:t>
            </a:r>
            <a:br>
              <a:rPr lang="de-DE" dirty="0"/>
            </a:br>
            <a:r>
              <a:rPr lang="de-DE" dirty="0"/>
              <a:t>	2. </a:t>
            </a:r>
            <a:r>
              <a:rPr lang="de-DE" dirty="0" err="1"/>
              <a:t>Examples</a:t>
            </a:r>
            <a:r>
              <a:rPr lang="de-DE" dirty="0"/>
              <a:t> (Google Analytics)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5"/>
            <a:ext cx="8280920" cy="5184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00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162467"/>
          </a:xfrm>
        </p:spPr>
        <p:txBody>
          <a:bodyPr/>
          <a:lstStyle/>
          <a:p>
            <a:pPr marL="109728" indent="0">
              <a:lnSpc>
                <a:spcPct val="150000"/>
              </a:lnSpc>
              <a:buNone/>
            </a:pP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Making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de-DE" dirty="0" err="1"/>
              <a:t>Decision</a:t>
            </a:r>
            <a:r>
              <a:rPr lang="de-DE" dirty="0"/>
              <a:t> Support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de-DE" dirty="0" err="1"/>
              <a:t>Algorithms</a:t>
            </a:r>
            <a:endParaRPr lang="de-DE" dirty="0"/>
          </a:p>
          <a:p>
            <a:pPr marL="109728" indent="0">
              <a:lnSpc>
                <a:spcPct val="150000"/>
              </a:lnSpc>
              <a:buNone/>
            </a:pPr>
            <a:r>
              <a:rPr lang="de-DE" dirty="0" err="1"/>
              <a:t>Derived</a:t>
            </a:r>
            <a:r>
              <a:rPr lang="de-DE" dirty="0"/>
              <a:t> Data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de-DE" dirty="0" err="1"/>
              <a:t>Raw</a:t>
            </a:r>
            <a:r>
              <a:rPr lang="de-DE" dirty="0"/>
              <a:t> Data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1. Data Products</a:t>
            </a:r>
            <a:br>
              <a:rPr lang="de-DE" dirty="0"/>
            </a:br>
            <a:r>
              <a:rPr lang="de-DE" dirty="0"/>
              <a:t>	3.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6" name="Pfeil nach rechts 5"/>
          <p:cNvSpPr/>
          <p:nvPr/>
        </p:nvSpPr>
        <p:spPr>
          <a:xfrm rot="5400000" flipH="1">
            <a:off x="4608004" y="2600908"/>
            <a:ext cx="4464496" cy="165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/>
              <a:t>Complexity</a:t>
            </a:r>
            <a:endParaRPr lang="de-DE" sz="3200" dirty="0"/>
          </a:p>
        </p:txBody>
      </p:sp>
      <p:sp>
        <p:nvSpPr>
          <p:cNvPr id="7" name="Pfeil nach rechts 6"/>
          <p:cNvSpPr/>
          <p:nvPr/>
        </p:nvSpPr>
        <p:spPr>
          <a:xfrm rot="5400000" flipV="1">
            <a:off x="4616004" y="2600908"/>
            <a:ext cx="4464496" cy="165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User </a:t>
            </a:r>
            <a:r>
              <a:rPr lang="de-DE" sz="3200" dirty="0" err="1"/>
              <a:t>Workload</a:t>
            </a:r>
            <a:endParaRPr lang="de-DE" sz="3200" dirty="0"/>
          </a:p>
        </p:txBody>
      </p:sp>
      <p:sp>
        <p:nvSpPr>
          <p:cNvPr id="8" name="Pfeil nach rechts 7"/>
          <p:cNvSpPr/>
          <p:nvPr/>
        </p:nvSpPr>
        <p:spPr>
          <a:xfrm rot="16200000">
            <a:off x="4608004" y="2600908"/>
            <a:ext cx="4464496" cy="165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/>
              <a:t>Program</a:t>
            </a:r>
            <a:r>
              <a:rPr lang="de-DE" sz="3200" dirty="0"/>
              <a:t> </a:t>
            </a:r>
            <a:r>
              <a:rPr lang="de-DE" sz="3200" dirty="0" err="1"/>
              <a:t>Workload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7394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  <a:p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* (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preprocessing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cleansing</a:t>
            </a:r>
            <a:r>
              <a:rPr lang="de-DE" dirty="0"/>
              <a:t>)</a:t>
            </a:r>
          </a:p>
          <a:p>
            <a:pPr marL="109728" indent="0">
              <a:buNone/>
            </a:pPr>
            <a:endParaRPr lang="de-DE" dirty="0"/>
          </a:p>
          <a:p>
            <a:r>
              <a:rPr lang="de-DE" u="sng" dirty="0" err="1"/>
              <a:t>example</a:t>
            </a:r>
            <a:r>
              <a:rPr lang="de-DE" dirty="0"/>
              <a:t>: </a:t>
            </a:r>
            <a:r>
              <a:rPr lang="de-DE" dirty="0" err="1"/>
              <a:t>website</a:t>
            </a:r>
            <a:r>
              <a:rPr lang="de-DE" dirty="0"/>
              <a:t> </a:t>
            </a:r>
            <a:r>
              <a:rPr lang="de-DE" dirty="0" err="1"/>
              <a:t>carrying</a:t>
            </a:r>
            <a:r>
              <a:rPr lang="de-DE" dirty="0"/>
              <a:t> out an online </a:t>
            </a:r>
            <a:r>
              <a:rPr lang="de-DE" dirty="0" err="1"/>
              <a:t>survey</a:t>
            </a:r>
            <a:endParaRPr lang="de-DE" dirty="0"/>
          </a:p>
          <a:p>
            <a:endParaRPr lang="de-DE" dirty="0"/>
          </a:p>
          <a:p>
            <a:pPr marL="109728" indent="0">
              <a:buNone/>
            </a:pPr>
            <a:r>
              <a:rPr lang="de-DE" dirty="0"/>
              <a:t>*</a:t>
            </a:r>
            <a:r>
              <a:rPr lang="de-DE" sz="2400" i="1" dirty="0"/>
              <a:t>Note: </a:t>
            </a:r>
            <a:r>
              <a:rPr lang="de-DE" sz="2400" i="1" dirty="0" err="1"/>
              <a:t>the</a:t>
            </a:r>
            <a:r>
              <a:rPr lang="de-DE" sz="2400" i="1" dirty="0"/>
              <a:t> </a:t>
            </a:r>
            <a:r>
              <a:rPr lang="de-DE" sz="2400" i="1" dirty="0" err="1"/>
              <a:t>term</a:t>
            </a:r>
            <a:r>
              <a:rPr lang="de-DE" sz="2400" i="1" dirty="0"/>
              <a:t> ‚</a:t>
            </a:r>
            <a:r>
              <a:rPr lang="de-DE" sz="2400" i="1" dirty="0" err="1"/>
              <a:t>user</a:t>
            </a:r>
            <a:r>
              <a:rPr lang="de-DE" sz="2400" i="1" dirty="0"/>
              <a:t>‘ </a:t>
            </a:r>
            <a:r>
              <a:rPr lang="de-DE" sz="2400" i="1" dirty="0" err="1"/>
              <a:t>denotes</a:t>
            </a:r>
            <a:r>
              <a:rPr lang="de-DE" sz="2400" i="1" dirty="0"/>
              <a:t> </a:t>
            </a:r>
            <a:r>
              <a:rPr lang="de-DE" sz="2400" i="1" dirty="0" err="1"/>
              <a:t>here</a:t>
            </a:r>
            <a:r>
              <a:rPr lang="de-DE" sz="2400" i="1" dirty="0"/>
              <a:t> </a:t>
            </a:r>
            <a:r>
              <a:rPr lang="de-DE" sz="2400" i="1" dirty="0" err="1"/>
              <a:t>the</a:t>
            </a:r>
            <a:r>
              <a:rPr lang="de-DE" sz="2400" i="1" dirty="0"/>
              <a:t> </a:t>
            </a:r>
            <a:r>
              <a:rPr lang="de-DE" sz="2400" i="1" dirty="0" err="1"/>
              <a:t>developer</a:t>
            </a:r>
            <a:r>
              <a:rPr lang="de-DE" sz="2400" i="1" dirty="0"/>
              <a:t> </a:t>
            </a:r>
            <a:r>
              <a:rPr lang="de-DE" sz="2400" i="1" dirty="0" err="1"/>
              <a:t>making</a:t>
            </a:r>
            <a:r>
              <a:rPr lang="de-DE" sz="2400" i="1" dirty="0"/>
              <a:t> </a:t>
            </a:r>
            <a:r>
              <a:rPr lang="de-DE" sz="2400" i="1" dirty="0" err="1"/>
              <a:t>use</a:t>
            </a:r>
            <a:r>
              <a:rPr lang="de-DE" sz="2400" i="1" dirty="0"/>
              <a:t> </a:t>
            </a:r>
            <a:r>
              <a:rPr lang="de-DE" sz="2400" i="1" dirty="0" err="1"/>
              <a:t>of</a:t>
            </a:r>
            <a:r>
              <a:rPr lang="de-DE" sz="2400" i="1" dirty="0"/>
              <a:t> </a:t>
            </a:r>
            <a:r>
              <a:rPr lang="de-DE" sz="2400" i="1" dirty="0" err="1"/>
              <a:t>the</a:t>
            </a:r>
            <a:r>
              <a:rPr lang="de-DE" sz="2400" i="1" dirty="0"/>
              <a:t> </a:t>
            </a:r>
            <a:r>
              <a:rPr lang="de-DE" sz="2400" i="1" dirty="0" err="1"/>
              <a:t>data</a:t>
            </a:r>
            <a:r>
              <a:rPr lang="de-DE" sz="2400" i="1" dirty="0"/>
              <a:t> </a:t>
            </a:r>
            <a:r>
              <a:rPr lang="de-DE" sz="2400" i="1" dirty="0" err="1"/>
              <a:t>collected</a:t>
            </a:r>
            <a:r>
              <a:rPr lang="de-DE" sz="2400" i="1" dirty="0"/>
              <a:t> </a:t>
            </a:r>
            <a:r>
              <a:rPr lang="de-DE" sz="2400" i="1" dirty="0" err="1"/>
              <a:t>from</a:t>
            </a:r>
            <a:r>
              <a:rPr lang="de-DE" sz="2400" i="1" dirty="0"/>
              <a:t> </a:t>
            </a:r>
            <a:r>
              <a:rPr lang="de-DE" sz="2400" i="1" dirty="0" err="1"/>
              <a:t>the</a:t>
            </a:r>
            <a:r>
              <a:rPr lang="de-DE" sz="2400" i="1" dirty="0"/>
              <a:t> </a:t>
            </a:r>
            <a:r>
              <a:rPr lang="de-DE" sz="2400" i="1" dirty="0" err="1"/>
              <a:t>survey</a:t>
            </a:r>
            <a:endParaRPr lang="de-DE" sz="2400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1. Data Products</a:t>
            </a:r>
            <a:br>
              <a:rPr lang="de-DE" dirty="0"/>
            </a:br>
            <a:r>
              <a:rPr lang="de-DE" dirty="0"/>
              <a:t>	3. </a:t>
            </a:r>
            <a:r>
              <a:rPr lang="de-DE" dirty="0" err="1"/>
              <a:t>Types</a:t>
            </a:r>
            <a:r>
              <a:rPr lang="de-DE" dirty="0"/>
              <a:t> (</a:t>
            </a:r>
            <a:r>
              <a:rPr lang="de-DE" dirty="0" err="1"/>
              <a:t>Raw</a:t>
            </a:r>
            <a:r>
              <a:rPr lang="de-DE" dirty="0"/>
              <a:t> Data)</a:t>
            </a:r>
          </a:p>
        </p:txBody>
      </p:sp>
    </p:spTree>
    <p:extLst>
      <p:ext uri="{BB962C8B-B14F-4D97-AF65-F5344CB8AC3E}">
        <p14:creationId xmlns:p14="http://schemas.microsoft.com/office/powerpoint/2010/main" val="87816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(</a:t>
            </a:r>
            <a:r>
              <a:rPr lang="de-DE" dirty="0" err="1"/>
              <a:t>partially</a:t>
            </a:r>
            <a:r>
              <a:rPr lang="de-DE" dirty="0"/>
              <a:t>) </a:t>
            </a:r>
            <a:r>
              <a:rPr lang="de-DE" dirty="0" err="1"/>
              <a:t>preprocessed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109728" indent="0">
              <a:buNone/>
            </a:pPr>
            <a:endParaRPr lang="de-DE" dirty="0"/>
          </a:p>
          <a:p>
            <a:r>
              <a:rPr lang="de-DE" u="sng" dirty="0" err="1"/>
              <a:t>example</a:t>
            </a:r>
            <a:r>
              <a:rPr lang="de-DE" dirty="0"/>
              <a:t>: a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carries</a:t>
            </a:r>
            <a:r>
              <a:rPr lang="de-DE" dirty="0"/>
              <a:t> out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adds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likelihood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buying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(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feature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1. Data Products</a:t>
            </a:r>
            <a:br>
              <a:rPr lang="de-DE" dirty="0"/>
            </a:br>
            <a:r>
              <a:rPr lang="de-DE" dirty="0"/>
              <a:t>	3. </a:t>
            </a:r>
            <a:r>
              <a:rPr lang="de-DE" dirty="0" err="1"/>
              <a:t>Types</a:t>
            </a:r>
            <a:r>
              <a:rPr lang="de-DE" dirty="0"/>
              <a:t> (</a:t>
            </a:r>
            <a:r>
              <a:rPr lang="de-DE" dirty="0" err="1"/>
              <a:t>Derived</a:t>
            </a:r>
            <a:r>
              <a:rPr lang="de-DE" dirty="0"/>
              <a:t> Data)</a:t>
            </a:r>
          </a:p>
        </p:txBody>
      </p:sp>
    </p:spTree>
    <p:extLst>
      <p:ext uri="{BB962C8B-B14F-4D97-AF65-F5344CB8AC3E}">
        <p14:creationId xmlns:p14="http://schemas.microsoft.com/office/powerpoint/2010/main" val="1323486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321</Words>
  <Application>Microsoft Office PowerPoint</Application>
  <PresentationFormat>On-screen Show (4:3)</PresentationFormat>
  <Paragraphs>62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Deimos</vt:lpstr>
      <vt:lpstr>Technical Task Definition of a Data Science Product</vt:lpstr>
      <vt:lpstr>Table of contents:</vt:lpstr>
      <vt:lpstr>1. Data Products  1. Definition</vt:lpstr>
      <vt:lpstr>1. Data Products  2. Examples (Yahoo Mail)</vt:lpstr>
      <vt:lpstr>1. Data Products  2. Examples      (Instagram)</vt:lpstr>
      <vt:lpstr>1. Data Products  2. Examples (Google Analytics)</vt:lpstr>
      <vt:lpstr>1. Data Products  3. Types</vt:lpstr>
      <vt:lpstr>1. Data Products  3. Types (Raw Data)</vt:lpstr>
      <vt:lpstr>1. Data Products  3. Types (Derived Data)</vt:lpstr>
      <vt:lpstr>1. Data Products  3. Types (Algorithms)</vt:lpstr>
      <vt:lpstr>1. Data Products  3. Types (Decision Support)</vt:lpstr>
      <vt:lpstr>1. Data Products  3.Types (ADM)</vt:lpstr>
      <vt:lpstr>2. Role of a Data Scientist</vt:lpstr>
      <vt:lpstr>3. Technical Tasks        1. Tactical Approaches</vt:lpstr>
      <vt:lpstr> 3. Technical Tasks        1. Tactical Approaches </vt:lpstr>
      <vt:lpstr> 3. Technical Tasks        1. Tactical Approaches </vt:lpstr>
      <vt:lpstr>3. Technical Tasks      2. Align tactical execution plans with strategical goals</vt:lpstr>
      <vt:lpstr>3. Technical Tasks      3. Optimization of execution</vt:lpstr>
      <vt:lpstr>4. Conclusion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Task Definition of a Data Science Product</dc:title>
  <dc:creator>Teodor Chiaburu</dc:creator>
  <cp:lastModifiedBy>Teodor Chiaburu</cp:lastModifiedBy>
  <cp:revision>214</cp:revision>
  <dcterms:created xsi:type="dcterms:W3CDTF">2019-10-22T10:47:59Z</dcterms:created>
  <dcterms:modified xsi:type="dcterms:W3CDTF">2019-10-26T14:07:23Z</dcterms:modified>
</cp:coreProperties>
</file>