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Economica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D504EA-6781-46D2-9044-3EE31E21DC90}">
  <a:tblStyle styleId="{C0D504EA-6781-46D2-9044-3EE31E21DC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Economica-bold.fntdata"/><Relationship Id="rId41" Type="http://schemas.openxmlformats.org/officeDocument/2006/relationships/font" Target="fonts/Economica-regular.fntdata"/><Relationship Id="rId22" Type="http://schemas.openxmlformats.org/officeDocument/2006/relationships/slide" Target="slides/slide17.xml"/><Relationship Id="rId44" Type="http://schemas.openxmlformats.org/officeDocument/2006/relationships/font" Target="fonts/Economica-boldItalic.fntdata"/><Relationship Id="rId21" Type="http://schemas.openxmlformats.org/officeDocument/2006/relationships/slide" Target="slides/slide16.xml"/><Relationship Id="rId43" Type="http://schemas.openxmlformats.org/officeDocument/2006/relationships/font" Target="fonts/Economica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0" Type="http://schemas.openxmlformats.org/officeDocument/2006/relationships/image" Target="../media/image30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93350" y="20628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 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304852" y="1974033"/>
            <a:ext cx="2973702" cy="2254654"/>
            <a:chOff x="2322650" y="1907350"/>
            <a:chExt cx="4657325" cy="2881716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5" name="Shape 145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3588325" y="2053350"/>
            <a:ext cx="53793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380125" y="2575100"/>
            <a:ext cx="552000" cy="831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50" idx="2"/>
          </p:cNvCxnSpPr>
          <p:nvPr/>
        </p:nvCxnSpPr>
        <p:spPr>
          <a:xfrm rot="10800000">
            <a:off x="1696425" y="3016025"/>
            <a:ext cx="4847400" cy="45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6590950" y="3043025"/>
            <a:ext cx="23361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é essa região?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 positivo |  tenho câncer)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304852" y="1974033"/>
            <a:ext cx="2973702" cy="2254654"/>
            <a:chOff x="2322650" y="1907350"/>
            <a:chExt cx="4657325" cy="2881716"/>
          </a:xfrm>
        </p:grpSpPr>
        <p:pic>
          <p:nvPicPr>
            <p:cNvPr id="159" name="Shape 1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0" name="Shape 160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 txBox="1"/>
          <p:nvPr/>
        </p:nvSpPr>
        <p:spPr>
          <a:xfrm>
            <a:off x="3588325" y="2053350"/>
            <a:ext cx="53793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 rot="10800000">
            <a:off x="1655900" y="2928600"/>
            <a:ext cx="4322400" cy="8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6018700" y="3130550"/>
            <a:ext cx="3070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é essa região?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304852" y="1974033"/>
            <a:ext cx="2973702" cy="2254654"/>
            <a:chOff x="2322650" y="1907350"/>
            <a:chExt cx="4657325" cy="2881716"/>
          </a:xfrm>
        </p:grpSpPr>
        <p:pic>
          <p:nvPicPr>
            <p:cNvPr id="172" name="Shape 1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3" name="Shape 173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3588325" y="2053350"/>
            <a:ext cx="53793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 rot="10800000">
            <a:off x="1655900" y="2928600"/>
            <a:ext cx="4322400" cy="8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6018700" y="3130550"/>
            <a:ext cx="3070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é essa região?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união de:</a:t>
            </a:r>
            <a:br>
              <a:rPr lang="pt-BR"/>
            </a:br>
            <a:br>
              <a:rPr lang="pt-BR"/>
            </a:br>
            <a:r>
              <a:rPr lang="pt-BR"/>
              <a:t>P( positivo | tenho câncer)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 positivo | não tenho câncer)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84" name="Shape 184"/>
          <p:cNvGrpSpPr/>
          <p:nvPr/>
        </p:nvGrpSpPr>
        <p:grpSpPr>
          <a:xfrm>
            <a:off x="304852" y="1974033"/>
            <a:ext cx="2973702" cy="2254654"/>
            <a:chOff x="2322650" y="1907350"/>
            <a:chExt cx="4657325" cy="2881716"/>
          </a:xfrm>
        </p:grpSpPr>
        <p:pic>
          <p:nvPicPr>
            <p:cNvPr id="185" name="Shape 1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6" name="Shape 186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3588325" y="2053350"/>
            <a:ext cx="53793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050" y="3452725"/>
            <a:ext cx="5048250" cy="4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11700" y="2053350"/>
            <a:ext cx="86559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5" y="3176700"/>
            <a:ext cx="5048250" cy="4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448525" y="3696050"/>
            <a:ext cx="8383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P(exame positivo | ter câncer) = pop. com câncer * sensibilidade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P(exame positivo | não ter câncer) = pop. sem câncer * (1 - especificidade)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11700" y="2053350"/>
            <a:ext cx="86559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5" y="3176700"/>
            <a:ext cx="5048250" cy="4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48525" y="3696050"/>
            <a:ext cx="8383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P(exame positivo | ter câncer) = ( 10^6 * 5% ) * 90% / 10^6 =  45.000 / 10^6 = 0.045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P(exame positivo | não ter câncer) = (10^6 * 95%) * (100% - 95%) / 10^6 =  0.0475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11700" y="2053350"/>
            <a:ext cx="86559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48525" y="3696050"/>
            <a:ext cx="8383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25" y="3696050"/>
            <a:ext cx="6035350" cy="4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Resumo da História:</a:t>
            </a:r>
            <a:r>
              <a:rPr lang="pt-BR"/>
              <a:t>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Tome cuidado com as intuições sobre números, faça as contas.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Cuidado com “quantidades”, elas podem lhe </a:t>
            </a:r>
            <a:r>
              <a:rPr lang="pt-BR"/>
              <a:t>induzir</a:t>
            </a:r>
            <a:r>
              <a:rPr lang="pt-BR"/>
              <a:t> ao erro. Sempre verifique probabilidades com quantidades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448525" y="3696050"/>
            <a:ext cx="8383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de Bayes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48525" y="3696050"/>
            <a:ext cx="8383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Shape 231"/>
          <p:cNvCxnSpPr/>
          <p:nvPr/>
        </p:nvCxnSpPr>
        <p:spPr>
          <a:xfrm flipH="1" rot="10800000">
            <a:off x="1104100" y="2302350"/>
            <a:ext cx="2544900" cy="43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Shape 232"/>
          <p:cNvSpPr txBox="1"/>
          <p:nvPr/>
        </p:nvSpPr>
        <p:spPr>
          <a:xfrm>
            <a:off x="3696050" y="1703275"/>
            <a:ext cx="54480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( A | B) = P(A and B) / P(B)   =&gt; P (A and B) = P(A|B) * P(B)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( B | A ) = P(B and A) / P(A) =&gt; P(B and A) = P(B|A) * P(A)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Igualando as duas fórmulas:</a:t>
            </a:r>
            <a:br>
              <a:rPr lang="pt-BR"/>
            </a:br>
            <a:br>
              <a:rPr lang="pt-BR"/>
            </a:br>
            <a:r>
              <a:rPr lang="pt-BR"/>
              <a:t>P(A|B) * P(B) = P(B|A) * P(A)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P(A|B) = </a:t>
            </a:r>
            <a:r>
              <a:rPr lang="pt-BR" u="sng"/>
              <a:t>P(B|A) * P (A)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P(B)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68300" y="2033175"/>
            <a:ext cx="1137900" cy="179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05425" y="2033175"/>
            <a:ext cx="1137900" cy="1790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98200" y="1656150"/>
            <a:ext cx="36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192575" y="1656150"/>
            <a:ext cx="36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433475" y="3305550"/>
            <a:ext cx="2962200" cy="7743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2133909">
            <a:off x="6238153" y="3965341"/>
            <a:ext cx="363634" cy="23568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617875" y="4207700"/>
            <a:ext cx="2262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DE BAYES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de Bayes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( ter câncer | positivo) = </a:t>
            </a:r>
            <a:r>
              <a:rPr lang="pt-BR" u="sng"/>
              <a:t>P (positivo| ter câncer) * P(positivo)</a:t>
            </a:r>
            <a:endParaRPr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P(ter câncer)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Probabilidade Condicional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Teorema de Bayes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 dos Grandes Números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Teorema Central do Limite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de Hipótese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de Bayes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( sucesso | campanha tv) = </a:t>
            </a:r>
            <a:r>
              <a:rPr lang="pt-BR" u="sng"/>
              <a:t>P (campanha </a:t>
            </a:r>
            <a:r>
              <a:rPr lang="pt-BR" u="sng"/>
              <a:t>tv</a:t>
            </a:r>
            <a:r>
              <a:rPr lang="pt-BR" u="sng"/>
              <a:t>|sucesso) * P(</a:t>
            </a:r>
            <a:r>
              <a:rPr lang="pt-BR" u="sng"/>
              <a:t>campanha tv</a:t>
            </a:r>
            <a:r>
              <a:rPr lang="pt-BR" u="sng"/>
              <a:t>)</a:t>
            </a:r>
            <a:endParaRPr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        P(</a:t>
            </a:r>
            <a:r>
              <a:rPr lang="pt-BR"/>
              <a:t>sucesso</a:t>
            </a:r>
            <a:r>
              <a:rPr lang="pt-BR"/>
              <a:t>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dos Grandes Números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LEI DOS GRANDES NÚMEROS (LGN) é um teorema fundamental da teoria da probabilidade, que descreve o resultado da realização da mesma experiência repetidas vezes.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 acordo com a LGN, </a:t>
            </a:r>
            <a:r>
              <a:rPr b="1" lang="pt-BR"/>
              <a:t>a média aritmética</a:t>
            </a:r>
            <a:r>
              <a:rPr lang="pt-BR"/>
              <a:t> dos resultados da realização da mesma </a:t>
            </a:r>
            <a:r>
              <a:rPr b="1" lang="pt-BR"/>
              <a:t>experiência repetidas vezes tende a se aproximar</a:t>
            </a:r>
            <a:r>
              <a:rPr lang="pt-BR"/>
              <a:t> </a:t>
            </a:r>
            <a:r>
              <a:rPr b="1" lang="pt-BR"/>
              <a:t>do valor esperado</a:t>
            </a:r>
            <a:r>
              <a:rPr lang="pt-BR"/>
              <a:t> à medida que mais tentativas se sucederem.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Em outras palavras, </a:t>
            </a:r>
            <a:r>
              <a:rPr b="1" lang="pt-BR"/>
              <a:t>quanto mais tentativas são realizadas</a:t>
            </a:r>
            <a:r>
              <a:rPr lang="pt-BR"/>
              <a:t>, mais a probabilidade da média aritmética dos </a:t>
            </a:r>
            <a:r>
              <a:rPr b="1" lang="pt-BR"/>
              <a:t>resultados observados</a:t>
            </a:r>
            <a:r>
              <a:rPr lang="pt-BR"/>
              <a:t> irá se </a:t>
            </a:r>
            <a:r>
              <a:rPr b="1" lang="pt-BR"/>
              <a:t>aproximar da probabilidade real.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dos Grandes Números</a:t>
            </a:r>
            <a:endParaRPr/>
          </a:p>
        </p:txBody>
      </p:sp>
      <p:graphicFrame>
        <p:nvGraphicFramePr>
          <p:cNvPr id="263" name="Shape 263"/>
          <p:cNvGraphicFramePr/>
          <p:nvPr/>
        </p:nvGraphicFramePr>
        <p:xfrm>
          <a:off x="1731100" y="1943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{C0D504EA-6781-46D2-9044-3EE31E21DC90}</a:tableStyleId>
              </a:tblPr>
              <a:tblGrid>
                <a:gridCol w="1126150"/>
                <a:gridCol w="1563500"/>
                <a:gridCol w="1935250"/>
              </a:tblGrid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Lançamentos</a:t>
                      </a:r>
                      <a:endParaRPr b="1"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Face do dado igual a 4</a:t>
                      </a:r>
                      <a:endParaRPr b="1"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Proporção de face igual a 4 </a:t>
                      </a:r>
                      <a:endParaRPr b="1"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0,11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1000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159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0,159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10000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1660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0,166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sse teorema afirma que </a:t>
            </a:r>
            <a:r>
              <a:rPr b="1" lang="pt-BR"/>
              <a:t>quando o tamanho da amostra aumenta</a:t>
            </a:r>
            <a:r>
              <a:rPr lang="pt-BR"/>
              <a:t>, a </a:t>
            </a:r>
            <a:r>
              <a:rPr b="1" lang="pt-BR"/>
              <a:t>distribuição amostral</a:t>
            </a:r>
            <a:r>
              <a:rPr lang="pt-BR"/>
              <a:t> da sua </a:t>
            </a:r>
            <a:r>
              <a:rPr b="1" lang="pt-BR"/>
              <a:t>média</a:t>
            </a:r>
            <a:r>
              <a:rPr lang="pt-BR"/>
              <a:t> </a:t>
            </a:r>
            <a:r>
              <a:rPr b="1" lang="pt-BR"/>
              <a:t>aproxima-se</a:t>
            </a:r>
            <a:r>
              <a:rPr lang="pt-BR"/>
              <a:t> cada vez mais de uma </a:t>
            </a:r>
            <a:r>
              <a:rPr b="1" lang="pt-BR"/>
              <a:t>distribuição normal.</a:t>
            </a:r>
            <a:r>
              <a:rPr lang="pt-BR"/>
              <a:t> </a:t>
            </a:r>
            <a:r>
              <a:rPr lang="pt-BR"/>
              <a:t>Este resultado é fundamental na teoria da </a:t>
            </a:r>
            <a:r>
              <a:rPr b="1" lang="pt-BR"/>
              <a:t>inferência estatística</a:t>
            </a:r>
            <a:r>
              <a:rPr lang="pt-BR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Inferência estatística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ramo da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Estatística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cujo objetivo é fazer afirmações a partir de um conjunto de valores representativo (amostra) sobre um universo (população), assume-se que a população é muito maior do que o conjunto de dados observados, a amostra.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temos um problema que os dados seguem uma distribuição exponencial com taxa 2.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50" y="2054987"/>
            <a:ext cx="2547275" cy="16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175" y="2085933"/>
            <a:ext cx="2547275" cy="166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400" y="2085943"/>
            <a:ext cx="2547275" cy="16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834800" y="3749450"/>
            <a:ext cx="1703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tam. amostra = 2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3422100" y="3780675"/>
            <a:ext cx="1703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tam. amostra = 10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104338" y="3780675"/>
            <a:ext cx="1703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tam. amostra = 30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temos um problema que os dados seguem uma distribuição exponencial com taxa 2.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5406078" y="3780675"/>
            <a:ext cx="2166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tam. amostra = 1000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75" y="2117150"/>
            <a:ext cx="2634825" cy="17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375" y="2117150"/>
            <a:ext cx="2634825" cy="170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054553" y="3837850"/>
            <a:ext cx="2166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tam. amostra = 50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temos um problema que os dados seguem uma distribuição exponencial com taxa 2.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079650"/>
            <a:ext cx="36195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1373400" y="4537600"/>
            <a:ext cx="6786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maior a amostra, menor o desvio padrão no gráfico de amostras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importa a distribuição que deu origem aos dados. Amostras desses dados tendem a se aglomerar próximo da média segundo uma normal.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50" y="222185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75" y="2906925"/>
            <a:ext cx="1213676" cy="4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79" y="3421650"/>
            <a:ext cx="1786372" cy="4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75" y="2003325"/>
            <a:ext cx="1213676" cy="4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75" y="2479275"/>
            <a:ext cx="2278918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64" y="3189387"/>
            <a:ext cx="2662760" cy="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181" y="3830000"/>
            <a:ext cx="2734768" cy="5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2307625" y="3759863"/>
            <a:ext cx="938100" cy="64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75" y="2003325"/>
            <a:ext cx="1213676" cy="4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75" y="2479275"/>
            <a:ext cx="2278918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64" y="3189387"/>
            <a:ext cx="2662760" cy="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181" y="3830000"/>
            <a:ext cx="2734768" cy="5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2307625" y="3759863"/>
            <a:ext cx="938100" cy="64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 rot="-1655518">
            <a:off x="3225154" y="3739503"/>
            <a:ext cx="389273" cy="2434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3648700" y="3413000"/>
            <a:ext cx="148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μ</a:t>
            </a:r>
            <a:endParaRPr sz="3000"/>
          </a:p>
        </p:txBody>
      </p:sp>
      <p:pic>
        <p:nvPicPr>
          <p:cNvPr id="333" name="Shape 3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4425" y="1346559"/>
            <a:ext cx="2278924" cy="53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4425" y="2003325"/>
            <a:ext cx="215107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16875" y="2702795"/>
            <a:ext cx="1632376" cy="48970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5484075" y="2682950"/>
            <a:ext cx="2439600" cy="57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340050" y="2251950"/>
            <a:ext cx="2463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P(A | B)</a:t>
            </a:r>
            <a:endParaRPr b="1"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44" y="2027662"/>
            <a:ext cx="2497506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56" y="2588601"/>
            <a:ext cx="3656894" cy="4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450" y="3204725"/>
            <a:ext cx="4491926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169" y="3826400"/>
            <a:ext cx="4308656" cy="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69" y="1984475"/>
            <a:ext cx="4308656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321125" y="2573200"/>
            <a:ext cx="1779300" cy="78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 rot="3848449">
            <a:off x="2898461" y="3404410"/>
            <a:ext cx="326714" cy="3267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2675575" y="3786025"/>
            <a:ext cx="1070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i=j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496625" y="2512313"/>
            <a:ext cx="3392400" cy="78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 rot="3848449">
            <a:off x="6085011" y="3355910"/>
            <a:ext cx="326714" cy="3267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5824200" y="3765325"/>
            <a:ext cx="154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i != j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3" y="2618925"/>
            <a:ext cx="7546558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69" y="1984475"/>
            <a:ext cx="4308656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425" y="3601075"/>
            <a:ext cx="2534226" cy="643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Shape 369"/>
          <p:cNvSpPr/>
          <p:nvPr/>
        </p:nvSpPr>
        <p:spPr>
          <a:xfrm rot="5403137">
            <a:off x="2384473" y="3231551"/>
            <a:ext cx="3288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 rot="5403137">
            <a:off x="5900998" y="3148151"/>
            <a:ext cx="3288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8399" y="3601075"/>
            <a:ext cx="574002" cy="391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" name="Shape 3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3" y="2618925"/>
            <a:ext cx="7546558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69" y="1984475"/>
            <a:ext cx="4308656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18" y="2618925"/>
            <a:ext cx="7546558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75" y="3349525"/>
            <a:ext cx="5366974" cy="1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325200"/>
            <a:ext cx="1632386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81" y="1900626"/>
            <a:ext cx="3656894" cy="4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75" y="2452925"/>
            <a:ext cx="5366974" cy="1073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Shape 3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75" y="3676900"/>
            <a:ext cx="7620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41" y="4327575"/>
            <a:ext cx="2027960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Central do Limite</a:t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41" y="1345725"/>
            <a:ext cx="2027960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2" y="2119650"/>
            <a:ext cx="1656150" cy="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 rot="1515270">
            <a:off x="2233134" y="2405350"/>
            <a:ext cx="874039" cy="732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3329375" y="2543950"/>
            <a:ext cx="34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consegue estimar o desvio padrão da população com o desvio padrão amostral (erro padrão)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84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40550" y="2251950"/>
            <a:ext cx="8004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P(passar mal | comi no vermelinho)</a:t>
            </a:r>
            <a:endParaRPr b="1" sz="3600"/>
          </a:p>
        </p:txBody>
      </p:sp>
      <p:sp>
        <p:nvSpPr>
          <p:cNvPr id="83" name="Shape 83"/>
          <p:cNvSpPr/>
          <p:nvPr/>
        </p:nvSpPr>
        <p:spPr>
          <a:xfrm rot="-4168385">
            <a:off x="5951938" y="3126624"/>
            <a:ext cx="1450175" cy="9674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513775" y="4328900"/>
            <a:ext cx="25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ISSO JÁ ACONTECEU</a:t>
            </a:r>
            <a:endParaRPr b="1"/>
          </a:p>
        </p:txBody>
      </p:sp>
      <p:sp>
        <p:nvSpPr>
          <p:cNvPr id="85" name="Shape 85"/>
          <p:cNvSpPr/>
          <p:nvPr/>
        </p:nvSpPr>
        <p:spPr>
          <a:xfrm rot="-4168385">
            <a:off x="1553288" y="3077049"/>
            <a:ext cx="1450175" cy="9674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05900" y="4328900"/>
            <a:ext cx="37902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PROBABILIDADE DO MEU INTERESSE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00975" y="1225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Imagine que um país qualquer tenha um milhão de habitantes (bolinhas pretas)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47" y="1907350"/>
            <a:ext cx="4657324" cy="290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00975" y="1225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5% dessa população possuem câncer (bolinhas vermelhas)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0" y="1907350"/>
            <a:ext cx="4657325" cy="288171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Shape 101"/>
          <p:cNvSpPr/>
          <p:nvPr/>
        </p:nvSpPr>
        <p:spPr>
          <a:xfrm>
            <a:off x="3743175" y="2686200"/>
            <a:ext cx="1117500" cy="113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exame tem uma taxa de acerto de 90% para casos positivos (sensibilidade) e 95% para casos negativos (especificidade) [</a:t>
            </a:r>
            <a:r>
              <a:rPr lang="pt-BR"/>
              <a:t>círculo</a:t>
            </a:r>
            <a:r>
              <a:rPr lang="pt-BR"/>
              <a:t> roxo]: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0" y="1907350"/>
            <a:ext cx="4657325" cy="288171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Shape 109"/>
          <p:cNvSpPr/>
          <p:nvPr/>
        </p:nvSpPr>
        <p:spPr>
          <a:xfrm>
            <a:off x="3743175" y="2686200"/>
            <a:ext cx="1117500" cy="113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005725" y="2443825"/>
            <a:ext cx="1117500" cy="13329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311700" y="1974675"/>
            <a:ext cx="4657325" cy="2881716"/>
            <a:chOff x="2322650" y="1907350"/>
            <a:chExt cx="4657325" cy="2881716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9" name="Shape 119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/>
        </p:nvSpPr>
        <p:spPr>
          <a:xfrm>
            <a:off x="5540700" y="1959100"/>
            <a:ext cx="3420000" cy="29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( ter câncer | exame positivo) =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 Condicional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8450" y="1147225"/>
            <a:ext cx="8927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Pergunto pra vocês, qual a probabilidade de eu ter câncer caso o exame tenha dado positivo?</a:t>
            </a:r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304852" y="1974033"/>
            <a:ext cx="2973702" cy="2254654"/>
            <a:chOff x="2322650" y="1907350"/>
            <a:chExt cx="4657325" cy="2881716"/>
          </a:xfrm>
        </p:grpSpPr>
        <p:pic>
          <p:nvPicPr>
            <p:cNvPr id="129" name="Shape 1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650" y="1907350"/>
              <a:ext cx="4657325" cy="2881716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0" name="Shape 130"/>
            <p:cNvSpPr/>
            <p:nvPr/>
          </p:nvSpPr>
          <p:spPr>
            <a:xfrm>
              <a:off x="3743175" y="2686200"/>
              <a:ext cx="1117500" cy="113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005725" y="2443825"/>
              <a:ext cx="1117500" cy="1332900"/>
            </a:xfrm>
            <a:prstGeom prst="ellipse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/>
        </p:nvSpPr>
        <p:spPr>
          <a:xfrm>
            <a:off x="3588325" y="2053350"/>
            <a:ext cx="5379300" cy="27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população: 1.000.000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5% pessoas tem câncer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sensibilidade: 90%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especificidade: 95%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380125" y="2575100"/>
            <a:ext cx="552000" cy="831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>
            <a:stCxn id="135" idx="2"/>
          </p:cNvCxnSpPr>
          <p:nvPr/>
        </p:nvCxnSpPr>
        <p:spPr>
          <a:xfrm rot="10800000">
            <a:off x="1696425" y="3016025"/>
            <a:ext cx="4847400" cy="45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6671750" y="3043025"/>
            <a:ext cx="22554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é essa região?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