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Economica"/>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3EEBEEB-BDB4-4EC7-9486-6F5E669A0CE7}">
  <a:tblStyle styleId="{23EEBEEB-BDB4-4EC7-9486-6F5E669A0C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4.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Economica-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Economica-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Economica-italic.fntdata"/><Relationship Id="rId14" Type="http://schemas.openxmlformats.org/officeDocument/2006/relationships/slide" Target="slides/slide8.xml"/><Relationship Id="rId58" Type="http://schemas.openxmlformats.org/officeDocument/2006/relationships/font" Target="fonts/Economic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0" name="Shape 6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6" name="Shape 6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Shape 7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5" name="Shape 7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5" name="Shape 7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Shape 7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5" name="Shape 7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Shape 8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0" name="Shape 8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Shape 8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8" name="Shape 8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Shape 8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7" name="Shape 8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9" name="Shape 9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9" name="Shape 949"/>
        <p:cNvGrpSpPr/>
        <p:nvPr/>
      </p:nvGrpSpPr>
      <p:grpSpPr>
        <a:xfrm>
          <a:off x="0" y="0"/>
          <a:ext cx="0" cy="0"/>
          <a:chOff x="0" y="0"/>
          <a:chExt cx="0" cy="0"/>
        </a:xfrm>
      </p:grpSpPr>
      <p:sp>
        <p:nvSpPr>
          <p:cNvPr id="950" name="Shape 9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1" name="Shape 9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1" name="Shape 981"/>
        <p:cNvGrpSpPr/>
        <p:nvPr/>
      </p:nvGrpSpPr>
      <p:grpSpPr>
        <a:xfrm>
          <a:off x="0" y="0"/>
          <a:ext cx="0" cy="0"/>
          <a:chOff x="0" y="0"/>
          <a:chExt cx="0" cy="0"/>
        </a:xfrm>
      </p:grpSpPr>
      <p:sp>
        <p:nvSpPr>
          <p:cNvPr id="982" name="Shape 9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3" name="Shape 9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Shape 10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2" name="Shape 10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8" name="Shape 1038"/>
        <p:cNvGrpSpPr/>
        <p:nvPr/>
      </p:nvGrpSpPr>
      <p:grpSpPr>
        <a:xfrm>
          <a:off x="0" y="0"/>
          <a:ext cx="0" cy="0"/>
          <a:chOff x="0" y="0"/>
          <a:chExt cx="0" cy="0"/>
        </a:xfrm>
      </p:grpSpPr>
      <p:sp>
        <p:nvSpPr>
          <p:cNvPr id="1039" name="Shape 10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0" name="Shape 10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9" name="Shape 10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Shape 10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0" name="Shape 1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5" name="Shape 1105"/>
        <p:cNvGrpSpPr/>
        <p:nvPr/>
      </p:nvGrpSpPr>
      <p:grpSpPr>
        <a:xfrm>
          <a:off x="0" y="0"/>
          <a:ext cx="0" cy="0"/>
          <a:chOff x="0" y="0"/>
          <a:chExt cx="0" cy="0"/>
        </a:xfrm>
      </p:grpSpPr>
      <p:sp>
        <p:nvSpPr>
          <p:cNvPr id="1106" name="Shape 1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7" name="Shape 1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Shape 1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0" name="Shape 1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8" name="Shape 1148"/>
        <p:cNvGrpSpPr/>
        <p:nvPr/>
      </p:nvGrpSpPr>
      <p:grpSpPr>
        <a:xfrm>
          <a:off x="0" y="0"/>
          <a:ext cx="0" cy="0"/>
          <a:chOff x="0" y="0"/>
          <a:chExt cx="0" cy="0"/>
        </a:xfrm>
      </p:grpSpPr>
      <p:sp>
        <p:nvSpPr>
          <p:cNvPr id="1149" name="Shape 1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0" name="Shape 1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6" name="Shape 1156"/>
        <p:cNvGrpSpPr/>
        <p:nvPr/>
      </p:nvGrpSpPr>
      <p:grpSpPr>
        <a:xfrm>
          <a:off x="0" y="0"/>
          <a:ext cx="0" cy="0"/>
          <a:chOff x="0" y="0"/>
          <a:chExt cx="0" cy="0"/>
        </a:xfrm>
      </p:grpSpPr>
      <p:sp>
        <p:nvSpPr>
          <p:cNvPr id="1157" name="Shape 1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8" name="Shape 1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2" name="Shape 62"/>
        <p:cNvGrpSpPr/>
        <p:nvPr/>
      </p:nvGrpSpPr>
      <p:grpSpPr>
        <a:xfrm>
          <a:off x="0" y="0"/>
          <a:ext cx="0" cy="0"/>
          <a:chOff x="0" y="0"/>
          <a:chExt cx="0" cy="0"/>
        </a:xfrm>
      </p:grpSpPr>
      <p:sp>
        <p:nvSpPr>
          <p:cNvPr id="63" name="Shape 63"/>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Shape 6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Shape 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Shape 67"/>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Shape 7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Shape 7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Shape 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Shape 8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Shape 8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Shape 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5" name="Shape 85"/>
        <p:cNvGrpSpPr/>
        <p:nvPr/>
      </p:nvGrpSpPr>
      <p:grpSpPr>
        <a:xfrm>
          <a:off x="0" y="0"/>
          <a:ext cx="0" cy="0"/>
          <a:chOff x="0" y="0"/>
          <a:chExt cx="0" cy="0"/>
        </a:xfrm>
      </p:grpSpPr>
      <p:sp>
        <p:nvSpPr>
          <p:cNvPr id="86" name="Shape 86"/>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Shape 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8" name="Shape 88"/>
        <p:cNvGrpSpPr/>
        <p:nvPr/>
      </p:nvGrpSpPr>
      <p:grpSpPr>
        <a:xfrm>
          <a:off x="0" y="0"/>
          <a:ext cx="0" cy="0"/>
          <a:chOff x="0" y="0"/>
          <a:chExt cx="0" cy="0"/>
        </a:xfrm>
      </p:grpSpPr>
      <p:sp>
        <p:nvSpPr>
          <p:cNvPr id="89" name="Shape 8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Shape 9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Shape 92"/>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Shape 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4" name="Shape 94"/>
        <p:cNvGrpSpPr/>
        <p:nvPr/>
      </p:nvGrpSpPr>
      <p:grpSpPr>
        <a:xfrm>
          <a:off x="0" y="0"/>
          <a:ext cx="0" cy="0"/>
          <a:chOff x="0" y="0"/>
          <a:chExt cx="0" cy="0"/>
        </a:xfrm>
      </p:grpSpPr>
      <p:sp>
        <p:nvSpPr>
          <p:cNvPr id="95" name="Shape 95"/>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96" name="Shape 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7" name="Shape 97"/>
        <p:cNvGrpSpPr/>
        <p:nvPr/>
      </p:nvGrpSpPr>
      <p:grpSpPr>
        <a:xfrm>
          <a:off x="0" y="0"/>
          <a:ext cx="0" cy="0"/>
          <a:chOff x="0" y="0"/>
          <a:chExt cx="0" cy="0"/>
        </a:xfrm>
      </p:grpSpPr>
      <p:sp>
        <p:nvSpPr>
          <p:cNvPr id="98" name="Shape 9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 name="Shape 99"/>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Shape 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0" name="Shape 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61" name="Shape 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6.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6.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0.png"/><Relationship Id="rId7"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0.png"/><Relationship Id="rId7"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Machine Learning</a:t>
            </a:r>
            <a:endParaRPr/>
          </a:p>
        </p:txBody>
      </p:sp>
      <p:sp>
        <p:nvSpPr>
          <p:cNvPr id="108" name="Shape 108"/>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pt-BR"/>
              <a:t>Método de Aprendizado</a:t>
            </a:r>
            <a:endParaRPr/>
          </a:p>
        </p:txBody>
      </p:sp>
      <p:graphicFrame>
        <p:nvGraphicFramePr>
          <p:cNvPr id="195" name="Shape 195"/>
          <p:cNvGraphicFramePr/>
          <p:nvPr/>
        </p:nvGraphicFramePr>
        <p:xfrm>
          <a:off x="1321475" y="2488525"/>
          <a:ext cx="3000000" cy="3000000"/>
        </p:xfrm>
        <a:graphic>
          <a:graphicData uri="http://schemas.openxmlformats.org/drawingml/2006/table">
            <a:tbl>
              <a:tblPr>
                <a:noFill/>
                <a:tableStyleId>{23EEBEEB-BDB4-4EC7-9486-6F5E669A0CE7}</a:tableStyleId>
              </a:tblPr>
              <a:tblGrid>
                <a:gridCol w="1309900"/>
                <a:gridCol w="1309900"/>
                <a:gridCol w="1309900"/>
                <a:gridCol w="1309900"/>
                <a:gridCol w="1309900"/>
              </a:tblGrid>
              <a:tr h="393325">
                <a:tc>
                  <a:txBody>
                    <a:bodyPr>
                      <a:noAutofit/>
                    </a:bodyPr>
                    <a:lstStyle/>
                    <a:p>
                      <a:pPr indent="0" lvl="0" marL="0" rtl="0">
                        <a:spcBef>
                          <a:spcPts val="0"/>
                        </a:spcBef>
                        <a:spcAft>
                          <a:spcPts val="0"/>
                        </a:spcAft>
                        <a:buNone/>
                      </a:pPr>
                      <a:r>
                        <a:rPr lang="pt-BR"/>
                        <a:t>idade</a:t>
                      </a:r>
                      <a:endParaRPr/>
                    </a:p>
                  </a:txBody>
                  <a:tcPr marT="91425" marB="91425" marR="91425" marL="91425">
                    <a:solidFill>
                      <a:srgbClr val="D9D9D9"/>
                    </a:solidFill>
                  </a:tcPr>
                </a:tc>
                <a:tc>
                  <a:txBody>
                    <a:bodyPr>
                      <a:noAutofit/>
                    </a:bodyPr>
                    <a:lstStyle/>
                    <a:p>
                      <a:pPr indent="0" lvl="0" marL="0" rtl="0">
                        <a:spcBef>
                          <a:spcPts val="0"/>
                        </a:spcBef>
                        <a:spcAft>
                          <a:spcPts val="0"/>
                        </a:spcAft>
                        <a:buNone/>
                      </a:pPr>
                      <a:r>
                        <a:rPr lang="pt-BR"/>
                        <a:t>Salário</a:t>
                      </a:r>
                      <a:endParaRPr/>
                    </a:p>
                  </a:txBody>
                  <a:tcPr marT="91425" marB="91425" marR="91425" marL="91425">
                    <a:solidFill>
                      <a:srgbClr val="D9D9D9"/>
                    </a:solidFill>
                  </a:tcPr>
                </a:tc>
                <a:tc>
                  <a:txBody>
                    <a:bodyPr>
                      <a:noAutofit/>
                    </a:bodyPr>
                    <a:lstStyle/>
                    <a:p>
                      <a:pPr indent="0" lvl="0" marL="0" rtl="0">
                        <a:spcBef>
                          <a:spcPts val="0"/>
                        </a:spcBef>
                        <a:spcAft>
                          <a:spcPts val="0"/>
                        </a:spcAft>
                        <a:buNone/>
                      </a:pPr>
                      <a:r>
                        <a:rPr lang="pt-BR"/>
                        <a:t>Peso</a:t>
                      </a:r>
                      <a:endParaRPr/>
                    </a:p>
                  </a:txBody>
                  <a:tcPr marT="91425" marB="91425" marR="91425" marL="91425">
                    <a:solidFill>
                      <a:srgbClr val="D9D9D9"/>
                    </a:solidFill>
                  </a:tcPr>
                </a:tc>
                <a:tc>
                  <a:txBody>
                    <a:bodyPr>
                      <a:noAutofit/>
                    </a:bodyPr>
                    <a:lstStyle/>
                    <a:p>
                      <a:pPr indent="0" lvl="0" marL="0" rtl="0">
                        <a:spcBef>
                          <a:spcPts val="0"/>
                        </a:spcBef>
                        <a:spcAft>
                          <a:spcPts val="0"/>
                        </a:spcAft>
                        <a:buNone/>
                      </a:pPr>
                      <a:r>
                        <a:rPr lang="pt-BR"/>
                        <a:t>Altura</a:t>
                      </a:r>
                      <a:endParaRPr/>
                    </a:p>
                  </a:txBody>
                  <a:tcPr marT="91425" marB="91425" marR="91425" marL="91425">
                    <a:solidFill>
                      <a:srgbClr val="D9D9D9"/>
                    </a:solidFill>
                  </a:tcPr>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Gerou Lucro</a:t>
                      </a:r>
                      <a:endParaRPr/>
                    </a:p>
                  </a:txBody>
                  <a:tcPr marT="91425" marB="91425" marR="91425" marL="91425">
                    <a:solidFill>
                      <a:srgbClr val="D9D9D9"/>
                    </a:solidFill>
                  </a:tcPr>
                </a:tc>
              </a:tr>
              <a:tr h="393325">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31</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3200,00</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63</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1,75</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Sim</a:t>
                      </a:r>
                      <a:endParaRPr/>
                    </a:p>
                  </a:txBody>
                  <a:tcPr marT="91425" marB="91425" marR="91425" marL="91425">
                    <a:solidFill>
                      <a:srgbClr val="C9DAF8"/>
                    </a:solidFill>
                  </a:tcPr>
                </a:tc>
              </a:tr>
              <a:tr h="393325">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22</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1800,00</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77</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1,56</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Não</a:t>
                      </a:r>
                      <a:endParaRPr/>
                    </a:p>
                  </a:txBody>
                  <a:tcPr marT="91425" marB="91425" marR="91425" marL="91425">
                    <a:solidFill>
                      <a:srgbClr val="F4CCCC"/>
                    </a:solidFill>
                  </a:tcPr>
                </a:tc>
              </a:tr>
              <a:tr h="393325">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28</a:t>
                      </a:r>
                      <a:endParaRPr/>
                    </a:p>
                  </a:txBody>
                  <a:tcPr marT="91425" marB="91425" marR="91425" marL="91425"/>
                </a:tc>
                <a:tc>
                  <a:txBody>
                    <a:bodyPr>
                      <a:noAutofit/>
                    </a:bodyPr>
                    <a:lstStyle/>
                    <a:p>
                      <a:pPr indent="0" lvl="0" marL="0" rtl="0">
                        <a:spcBef>
                          <a:spcPts val="0"/>
                        </a:spcBef>
                        <a:spcAft>
                          <a:spcPts val="0"/>
                        </a:spcAft>
                        <a:buNone/>
                      </a:pPr>
                      <a:r>
                        <a:rPr lang="pt-BR">
                          <a:solidFill>
                            <a:srgbClr val="000000"/>
                          </a:solidFill>
                        </a:rPr>
                        <a:t>4500,00	</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65</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1,82</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Sim</a:t>
                      </a:r>
                      <a:endParaRPr>
                        <a:solidFill>
                          <a:srgbClr val="000000"/>
                        </a:solidFill>
                      </a:endParaRPr>
                    </a:p>
                  </a:txBody>
                  <a:tcPr marT="91425" marB="91425" marR="91425" marL="91425">
                    <a:solidFill>
                      <a:srgbClr val="C9DAF8"/>
                    </a:solidFill>
                  </a:tcPr>
                </a:tc>
              </a:tr>
            </a:tbl>
          </a:graphicData>
        </a:graphic>
      </p:graphicFrame>
      <p:pic>
        <p:nvPicPr>
          <p:cNvPr id="196" name="Shape 196"/>
          <p:cNvPicPr preferRelativeResize="0"/>
          <p:nvPr/>
        </p:nvPicPr>
        <p:blipFill>
          <a:blip r:embed="rId3">
            <a:alphaModFix/>
          </a:blip>
          <a:stretch>
            <a:fillRect/>
          </a:stretch>
        </p:blipFill>
        <p:spPr>
          <a:xfrm>
            <a:off x="3232650" y="1394113"/>
            <a:ext cx="1839078" cy="763500"/>
          </a:xfrm>
          <a:prstGeom prst="rect">
            <a:avLst/>
          </a:prstGeom>
          <a:noFill/>
          <a:ln>
            <a:noFill/>
          </a:ln>
        </p:spPr>
      </p:pic>
      <p:cxnSp>
        <p:nvCxnSpPr>
          <p:cNvPr id="197" name="Shape 197"/>
          <p:cNvCxnSpPr/>
          <p:nvPr/>
        </p:nvCxnSpPr>
        <p:spPr>
          <a:xfrm flipH="1">
            <a:off x="1766775" y="1966613"/>
            <a:ext cx="1971000" cy="433800"/>
          </a:xfrm>
          <a:prstGeom prst="straightConnector1">
            <a:avLst/>
          </a:prstGeom>
          <a:noFill/>
          <a:ln cap="flat" cmpd="sng" w="19050">
            <a:solidFill>
              <a:srgbClr val="980000"/>
            </a:solidFill>
            <a:prstDash val="solid"/>
            <a:round/>
            <a:headEnd len="med" w="med" type="none"/>
            <a:tailEnd len="med" w="med" type="triangle"/>
          </a:ln>
        </p:spPr>
      </p:cxnSp>
      <p:cxnSp>
        <p:nvCxnSpPr>
          <p:cNvPr id="198" name="Shape 198"/>
          <p:cNvCxnSpPr/>
          <p:nvPr/>
        </p:nvCxnSpPr>
        <p:spPr>
          <a:xfrm flipH="1">
            <a:off x="3115850" y="1993213"/>
            <a:ext cx="790500" cy="459300"/>
          </a:xfrm>
          <a:prstGeom prst="straightConnector1">
            <a:avLst/>
          </a:prstGeom>
          <a:noFill/>
          <a:ln cap="flat" cmpd="sng" w="19050">
            <a:solidFill>
              <a:srgbClr val="980000"/>
            </a:solidFill>
            <a:prstDash val="solid"/>
            <a:round/>
            <a:headEnd len="med" w="med" type="none"/>
            <a:tailEnd len="med" w="med" type="triangle"/>
          </a:ln>
        </p:spPr>
      </p:cxnSp>
      <p:cxnSp>
        <p:nvCxnSpPr>
          <p:cNvPr id="199" name="Shape 199"/>
          <p:cNvCxnSpPr/>
          <p:nvPr/>
        </p:nvCxnSpPr>
        <p:spPr>
          <a:xfrm>
            <a:off x="3998725" y="1997584"/>
            <a:ext cx="108600" cy="447300"/>
          </a:xfrm>
          <a:prstGeom prst="straightConnector1">
            <a:avLst/>
          </a:prstGeom>
          <a:noFill/>
          <a:ln cap="flat" cmpd="sng" w="19050">
            <a:solidFill>
              <a:srgbClr val="980000"/>
            </a:solidFill>
            <a:prstDash val="solid"/>
            <a:round/>
            <a:headEnd len="med" w="med" type="none"/>
            <a:tailEnd len="med" w="med" type="triangle"/>
          </a:ln>
        </p:spPr>
      </p:cxnSp>
      <p:cxnSp>
        <p:nvCxnSpPr>
          <p:cNvPr id="200" name="Shape 200"/>
          <p:cNvCxnSpPr/>
          <p:nvPr/>
        </p:nvCxnSpPr>
        <p:spPr>
          <a:xfrm>
            <a:off x="4154750" y="1966613"/>
            <a:ext cx="1234800" cy="486000"/>
          </a:xfrm>
          <a:prstGeom prst="straightConnector1">
            <a:avLst/>
          </a:prstGeom>
          <a:noFill/>
          <a:ln cap="flat" cmpd="sng" w="19050">
            <a:solidFill>
              <a:srgbClr val="980000"/>
            </a:solidFill>
            <a:prstDash val="solid"/>
            <a:round/>
            <a:headEnd len="med" w="med" type="none"/>
            <a:tailEnd len="med" w="med" type="triangle"/>
          </a:ln>
        </p:spPr>
      </p:cxnSp>
      <p:cxnSp>
        <p:nvCxnSpPr>
          <p:cNvPr id="201" name="Shape 201"/>
          <p:cNvCxnSpPr>
            <a:stCxn id="196" idx="3"/>
          </p:cNvCxnSpPr>
          <p:nvPr/>
        </p:nvCxnSpPr>
        <p:spPr>
          <a:xfrm>
            <a:off x="5071728" y="1775863"/>
            <a:ext cx="1464300" cy="492300"/>
          </a:xfrm>
          <a:prstGeom prst="straightConnector1">
            <a:avLst/>
          </a:prstGeom>
          <a:noFill/>
          <a:ln cap="flat" cmpd="sng" w="28575">
            <a:solidFill>
              <a:srgbClr val="073763"/>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pt-BR"/>
              <a:t>Método de Aprendizado</a:t>
            </a:r>
            <a:endParaRPr/>
          </a:p>
        </p:txBody>
      </p:sp>
      <p:pic>
        <p:nvPicPr>
          <p:cNvPr id="207" name="Shape 207"/>
          <p:cNvPicPr preferRelativeResize="0"/>
          <p:nvPr/>
        </p:nvPicPr>
        <p:blipFill>
          <a:blip r:embed="rId3">
            <a:alphaModFix/>
          </a:blip>
          <a:stretch>
            <a:fillRect/>
          </a:stretch>
        </p:blipFill>
        <p:spPr>
          <a:xfrm>
            <a:off x="3232650" y="1394113"/>
            <a:ext cx="1839078" cy="763500"/>
          </a:xfrm>
          <a:prstGeom prst="rect">
            <a:avLst/>
          </a:prstGeom>
          <a:noFill/>
          <a:ln>
            <a:noFill/>
          </a:ln>
        </p:spPr>
      </p:pic>
      <p:pic>
        <p:nvPicPr>
          <p:cNvPr id="208" name="Shape 208"/>
          <p:cNvPicPr preferRelativeResize="0"/>
          <p:nvPr/>
        </p:nvPicPr>
        <p:blipFill>
          <a:blip r:embed="rId4">
            <a:alphaModFix/>
          </a:blip>
          <a:stretch>
            <a:fillRect/>
          </a:stretch>
        </p:blipFill>
        <p:spPr>
          <a:xfrm>
            <a:off x="2173549" y="2157600"/>
            <a:ext cx="4228925" cy="578650"/>
          </a:xfrm>
          <a:prstGeom prst="rect">
            <a:avLst/>
          </a:prstGeom>
          <a:noFill/>
          <a:ln>
            <a:noFill/>
          </a:ln>
        </p:spPr>
      </p:pic>
      <p:pic>
        <p:nvPicPr>
          <p:cNvPr id="209" name="Shape 209"/>
          <p:cNvPicPr preferRelativeResize="0"/>
          <p:nvPr/>
        </p:nvPicPr>
        <p:blipFill>
          <a:blip r:embed="rId5">
            <a:alphaModFix/>
          </a:blip>
          <a:stretch>
            <a:fillRect/>
          </a:stretch>
        </p:blipFill>
        <p:spPr>
          <a:xfrm>
            <a:off x="3232650" y="3079695"/>
            <a:ext cx="2003475" cy="688350"/>
          </a:xfrm>
          <a:prstGeom prst="rect">
            <a:avLst/>
          </a:prstGeom>
          <a:noFill/>
          <a:ln>
            <a:noFill/>
          </a:ln>
        </p:spPr>
      </p:pic>
      <p:sp>
        <p:nvSpPr>
          <p:cNvPr id="210" name="Shape 210"/>
          <p:cNvSpPr/>
          <p:nvPr/>
        </p:nvSpPr>
        <p:spPr>
          <a:xfrm>
            <a:off x="6231825" y="827425"/>
            <a:ext cx="2049900" cy="961500"/>
          </a:xfrm>
          <a:prstGeom prst="wedgeRectCallout">
            <a:avLst>
              <a:gd fmla="val -100910" name="adj1"/>
              <a:gd fmla="val 50013"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pt-BR"/>
              <a:t>No geral não conseguimos aprender </a:t>
            </a:r>
            <a:r>
              <a:rPr b="1" lang="pt-BR"/>
              <a:t>f(X) -&gt; Y</a:t>
            </a:r>
            <a:endParaRPr b="1"/>
          </a:p>
        </p:txBody>
      </p:sp>
      <p:sp>
        <p:nvSpPr>
          <p:cNvPr id="211" name="Shape 211"/>
          <p:cNvSpPr/>
          <p:nvPr/>
        </p:nvSpPr>
        <p:spPr>
          <a:xfrm>
            <a:off x="6402475" y="2470675"/>
            <a:ext cx="2049900" cy="961500"/>
          </a:xfrm>
          <a:prstGeom prst="wedgeRectCallout">
            <a:avLst>
              <a:gd fmla="val -100910" name="adj1"/>
              <a:gd fmla="val 50013"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a:t>Então aprendemos uma função que aproxima </a:t>
            </a:r>
            <a:r>
              <a:rPr b="1" lang="pt-BR"/>
              <a:t>f(X) -&gt; Y</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pt-BR"/>
              <a:t>Método de Aprendizado</a:t>
            </a:r>
            <a:endParaRPr/>
          </a:p>
        </p:txBody>
      </p:sp>
      <p:pic>
        <p:nvPicPr>
          <p:cNvPr id="217" name="Shape 217"/>
          <p:cNvPicPr preferRelativeResize="0"/>
          <p:nvPr/>
        </p:nvPicPr>
        <p:blipFill>
          <a:blip r:embed="rId3">
            <a:alphaModFix/>
          </a:blip>
          <a:stretch>
            <a:fillRect/>
          </a:stretch>
        </p:blipFill>
        <p:spPr>
          <a:xfrm>
            <a:off x="3232650" y="1394113"/>
            <a:ext cx="1839078" cy="763500"/>
          </a:xfrm>
          <a:prstGeom prst="rect">
            <a:avLst/>
          </a:prstGeom>
          <a:noFill/>
          <a:ln>
            <a:noFill/>
          </a:ln>
        </p:spPr>
      </p:pic>
      <p:pic>
        <p:nvPicPr>
          <p:cNvPr id="218" name="Shape 218"/>
          <p:cNvPicPr preferRelativeResize="0"/>
          <p:nvPr/>
        </p:nvPicPr>
        <p:blipFill>
          <a:blip r:embed="rId4">
            <a:alphaModFix/>
          </a:blip>
          <a:stretch>
            <a:fillRect/>
          </a:stretch>
        </p:blipFill>
        <p:spPr>
          <a:xfrm>
            <a:off x="2173549" y="2157600"/>
            <a:ext cx="4228925" cy="578650"/>
          </a:xfrm>
          <a:prstGeom prst="rect">
            <a:avLst/>
          </a:prstGeom>
          <a:noFill/>
          <a:ln>
            <a:noFill/>
          </a:ln>
        </p:spPr>
      </p:pic>
      <p:pic>
        <p:nvPicPr>
          <p:cNvPr id="219" name="Shape 219"/>
          <p:cNvPicPr preferRelativeResize="0"/>
          <p:nvPr/>
        </p:nvPicPr>
        <p:blipFill>
          <a:blip r:embed="rId5">
            <a:alphaModFix/>
          </a:blip>
          <a:stretch>
            <a:fillRect/>
          </a:stretch>
        </p:blipFill>
        <p:spPr>
          <a:xfrm>
            <a:off x="3232650" y="3079695"/>
            <a:ext cx="2003475" cy="688350"/>
          </a:xfrm>
          <a:prstGeom prst="rect">
            <a:avLst/>
          </a:prstGeom>
          <a:noFill/>
          <a:ln>
            <a:noFill/>
          </a:ln>
        </p:spPr>
      </p:pic>
      <p:sp>
        <p:nvSpPr>
          <p:cNvPr id="220" name="Shape 220"/>
          <p:cNvSpPr/>
          <p:nvPr/>
        </p:nvSpPr>
        <p:spPr>
          <a:xfrm>
            <a:off x="2339014" y="2247572"/>
            <a:ext cx="398700" cy="398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3564839" y="2307222"/>
            <a:ext cx="398700" cy="398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5236114" y="2247572"/>
            <a:ext cx="398700" cy="398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23" name="Shape 223"/>
          <p:cNvCxnSpPr/>
          <p:nvPr/>
        </p:nvCxnSpPr>
        <p:spPr>
          <a:xfrm flipH="1" rot="10800000">
            <a:off x="1587775" y="2713350"/>
            <a:ext cx="812400" cy="641100"/>
          </a:xfrm>
          <a:prstGeom prst="straightConnector1">
            <a:avLst/>
          </a:prstGeom>
          <a:noFill/>
          <a:ln cap="flat" cmpd="sng" w="28575">
            <a:solidFill>
              <a:srgbClr val="980000"/>
            </a:solidFill>
            <a:prstDash val="solid"/>
            <a:round/>
            <a:headEnd len="med" w="med" type="none"/>
            <a:tailEnd len="med" w="med" type="triangle"/>
          </a:ln>
        </p:spPr>
      </p:cxnSp>
      <p:cxnSp>
        <p:nvCxnSpPr>
          <p:cNvPr id="224" name="Shape 224"/>
          <p:cNvCxnSpPr>
            <a:endCxn id="221" idx="2"/>
          </p:cNvCxnSpPr>
          <p:nvPr/>
        </p:nvCxnSpPr>
        <p:spPr>
          <a:xfrm flipH="1" rot="10800000">
            <a:off x="1643189" y="2705922"/>
            <a:ext cx="2121000" cy="756300"/>
          </a:xfrm>
          <a:prstGeom prst="straightConnector1">
            <a:avLst/>
          </a:prstGeom>
          <a:noFill/>
          <a:ln cap="flat" cmpd="sng" w="28575">
            <a:solidFill>
              <a:srgbClr val="980000"/>
            </a:solidFill>
            <a:prstDash val="solid"/>
            <a:round/>
            <a:headEnd len="med" w="med" type="none"/>
            <a:tailEnd len="med" w="med" type="triangle"/>
          </a:ln>
        </p:spPr>
      </p:cxnSp>
      <p:cxnSp>
        <p:nvCxnSpPr>
          <p:cNvPr id="225" name="Shape 225"/>
          <p:cNvCxnSpPr>
            <a:endCxn id="222" idx="2"/>
          </p:cNvCxnSpPr>
          <p:nvPr/>
        </p:nvCxnSpPr>
        <p:spPr>
          <a:xfrm flipH="1" rot="10800000">
            <a:off x="1795564" y="2646272"/>
            <a:ext cx="3639900" cy="968400"/>
          </a:xfrm>
          <a:prstGeom prst="straightConnector1">
            <a:avLst/>
          </a:prstGeom>
          <a:noFill/>
          <a:ln cap="flat" cmpd="sng" w="28575">
            <a:solidFill>
              <a:srgbClr val="980000"/>
            </a:solidFill>
            <a:prstDash val="solid"/>
            <a:round/>
            <a:headEnd len="med" w="med" type="none"/>
            <a:tailEnd len="med" w="med" type="triangle"/>
          </a:ln>
        </p:spPr>
      </p:cxnSp>
      <p:sp>
        <p:nvSpPr>
          <p:cNvPr id="226" name="Shape 226"/>
          <p:cNvSpPr txBox="1"/>
          <p:nvPr/>
        </p:nvSpPr>
        <p:spPr>
          <a:xfrm>
            <a:off x="812525" y="3414100"/>
            <a:ext cx="1110600" cy="39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a:t>VETORES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pt-BR"/>
              <a:t>Método de Aprendizado</a:t>
            </a:r>
            <a:endParaRPr/>
          </a:p>
        </p:txBody>
      </p:sp>
      <p:sp>
        <p:nvSpPr>
          <p:cNvPr id="232" name="Shape 232"/>
          <p:cNvSpPr txBox="1"/>
          <p:nvPr/>
        </p:nvSpPr>
        <p:spPr>
          <a:xfrm>
            <a:off x="424900" y="1270950"/>
            <a:ext cx="8244600" cy="357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sz="1800"/>
              <a:t>E como vou saber que g(X)-&gt;Y aproxima bem f(X)-&gt;Y?</a:t>
            </a:r>
            <a:endParaRPr sz="1800"/>
          </a:p>
          <a:p>
            <a:pPr indent="0" lvl="0" marL="0">
              <a:spcBef>
                <a:spcPts val="0"/>
              </a:spcBef>
              <a:spcAft>
                <a:spcPts val="0"/>
              </a:spcAft>
              <a:buNone/>
            </a:pPr>
            <a:r>
              <a:t/>
            </a:r>
            <a:endParaRPr sz="1800"/>
          </a:p>
          <a:p>
            <a:pPr indent="0" lvl="0" marL="0">
              <a:spcBef>
                <a:spcPts val="0"/>
              </a:spcBef>
              <a:spcAft>
                <a:spcPts val="0"/>
              </a:spcAft>
              <a:buNone/>
            </a:pPr>
            <a:r>
              <a:rPr lang="pt-BR" sz="1800"/>
              <a:t>Preciso montar uma função de ERRO (também chamada de loss function)</a:t>
            </a:r>
            <a:endParaRPr sz="1800"/>
          </a:p>
          <a:p>
            <a:pPr indent="0" lvl="0" marL="0">
              <a:spcBef>
                <a:spcPts val="0"/>
              </a:spcBef>
              <a:spcAft>
                <a:spcPts val="0"/>
              </a:spcAft>
              <a:buNone/>
            </a:pPr>
            <a:r>
              <a:t/>
            </a:r>
            <a:endParaRPr sz="1800"/>
          </a:p>
          <a:p>
            <a:pPr indent="0" lvl="0" marL="0">
              <a:spcBef>
                <a:spcPts val="0"/>
              </a:spcBef>
              <a:spcAft>
                <a:spcPts val="0"/>
              </a:spcAft>
              <a:buNone/>
            </a:pPr>
            <a:r>
              <a:rPr lang="pt-BR" sz="1800"/>
              <a:t>Durante a fase de treinamento vou escolher parâmetros que reduzem o erro.</a:t>
            </a:r>
            <a:endParaRPr sz="1800"/>
          </a:p>
        </p:txBody>
      </p:sp>
      <p:cxnSp>
        <p:nvCxnSpPr>
          <p:cNvPr id="233" name="Shape 233"/>
          <p:cNvCxnSpPr/>
          <p:nvPr/>
        </p:nvCxnSpPr>
        <p:spPr>
          <a:xfrm rot="10800000">
            <a:off x="3047049" y="2981600"/>
            <a:ext cx="0" cy="2009700"/>
          </a:xfrm>
          <a:prstGeom prst="straightConnector1">
            <a:avLst/>
          </a:prstGeom>
          <a:noFill/>
          <a:ln cap="flat" cmpd="sng" w="9525">
            <a:solidFill>
              <a:srgbClr val="000000"/>
            </a:solidFill>
            <a:prstDash val="solid"/>
            <a:round/>
            <a:headEnd len="med" w="med" type="none"/>
            <a:tailEnd len="med" w="med" type="triangle"/>
          </a:ln>
        </p:spPr>
      </p:cxnSp>
      <p:cxnSp>
        <p:nvCxnSpPr>
          <p:cNvPr id="234" name="Shape 234"/>
          <p:cNvCxnSpPr/>
          <p:nvPr/>
        </p:nvCxnSpPr>
        <p:spPr>
          <a:xfrm>
            <a:off x="2713375" y="4714255"/>
            <a:ext cx="5016900" cy="0"/>
          </a:xfrm>
          <a:prstGeom prst="straightConnector1">
            <a:avLst/>
          </a:prstGeom>
          <a:noFill/>
          <a:ln cap="flat" cmpd="sng" w="9525">
            <a:solidFill>
              <a:srgbClr val="000000"/>
            </a:solidFill>
            <a:prstDash val="solid"/>
            <a:round/>
            <a:headEnd len="med" w="med" type="none"/>
            <a:tailEnd len="med" w="med" type="triangle"/>
          </a:ln>
        </p:spPr>
      </p:cxnSp>
      <p:sp>
        <p:nvSpPr>
          <p:cNvPr id="235" name="Shape 235"/>
          <p:cNvSpPr/>
          <p:nvPr/>
        </p:nvSpPr>
        <p:spPr>
          <a:xfrm>
            <a:off x="2950912" y="3118614"/>
            <a:ext cx="3783472" cy="1554477"/>
          </a:xfrm>
          <a:custGeom>
            <a:pathLst>
              <a:path extrusionOk="0" h="156899" w="236800">
                <a:moveTo>
                  <a:pt x="0" y="2478"/>
                </a:moveTo>
                <a:cubicBezTo>
                  <a:pt x="4307" y="14631"/>
                  <a:pt x="18052" y="68610"/>
                  <a:pt x="25839" y="75394"/>
                </a:cubicBezTo>
                <a:cubicBezTo>
                  <a:pt x="33626" y="82178"/>
                  <a:pt x="39762" y="34924"/>
                  <a:pt x="46723" y="43183"/>
                </a:cubicBezTo>
                <a:cubicBezTo>
                  <a:pt x="53684" y="51442"/>
                  <a:pt x="58698" y="115922"/>
                  <a:pt x="67606" y="124948"/>
                </a:cubicBezTo>
                <a:cubicBezTo>
                  <a:pt x="76514" y="133974"/>
                  <a:pt x="84361" y="92443"/>
                  <a:pt x="100171" y="97339"/>
                </a:cubicBezTo>
                <a:cubicBezTo>
                  <a:pt x="115981" y="102236"/>
                  <a:pt x="139697" y="170550"/>
                  <a:pt x="162468" y="154327"/>
                </a:cubicBezTo>
                <a:cubicBezTo>
                  <a:pt x="185240" y="138104"/>
                  <a:pt x="224411" y="25721"/>
                  <a:pt x="236800" y="0"/>
                </a:cubicBezTo>
              </a:path>
            </a:pathLst>
          </a:custGeom>
          <a:noFill/>
          <a:ln cap="flat" cmpd="sng" w="19050">
            <a:solidFill>
              <a:srgbClr val="434343"/>
            </a:solidFill>
            <a:prstDash val="solid"/>
            <a:round/>
            <a:headEnd len="med" w="med" type="none"/>
            <a:tailEnd len="med" w="med" type="none"/>
          </a:ln>
        </p:spPr>
      </p:sp>
      <p:sp>
        <p:nvSpPr>
          <p:cNvPr id="236" name="Shape 236"/>
          <p:cNvSpPr txBox="1"/>
          <p:nvPr/>
        </p:nvSpPr>
        <p:spPr>
          <a:xfrm>
            <a:off x="7407371" y="4773869"/>
            <a:ext cx="322500" cy="1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g</a:t>
            </a:r>
            <a:endParaRPr/>
          </a:p>
        </p:txBody>
      </p:sp>
      <p:sp>
        <p:nvSpPr>
          <p:cNvPr id="237" name="Shape 237"/>
          <p:cNvSpPr txBox="1"/>
          <p:nvPr/>
        </p:nvSpPr>
        <p:spPr>
          <a:xfrm>
            <a:off x="3148862" y="3027450"/>
            <a:ext cx="966000" cy="2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Erro</a:t>
            </a:r>
            <a:endParaRPr/>
          </a:p>
        </p:txBody>
      </p:sp>
      <p:cxnSp>
        <p:nvCxnSpPr>
          <p:cNvPr id="238" name="Shape 238"/>
          <p:cNvCxnSpPr>
            <a:endCxn id="239" idx="0"/>
          </p:cNvCxnSpPr>
          <p:nvPr/>
        </p:nvCxnSpPr>
        <p:spPr>
          <a:xfrm rot="10800000">
            <a:off x="3781051" y="4689883"/>
            <a:ext cx="0" cy="22800"/>
          </a:xfrm>
          <a:prstGeom prst="straightConnector1">
            <a:avLst/>
          </a:prstGeom>
          <a:noFill/>
          <a:ln cap="flat" cmpd="sng" w="9525">
            <a:solidFill>
              <a:srgbClr val="595959"/>
            </a:solidFill>
            <a:prstDash val="dash"/>
            <a:round/>
            <a:headEnd len="med" w="med" type="none"/>
            <a:tailEnd len="med" w="med" type="none"/>
          </a:ln>
        </p:spPr>
      </p:cxnSp>
      <p:sp>
        <p:nvSpPr>
          <p:cNvPr id="239" name="Shape 239"/>
          <p:cNvSpPr/>
          <p:nvPr/>
        </p:nvSpPr>
        <p:spPr>
          <a:xfrm>
            <a:off x="3741751" y="4689883"/>
            <a:ext cx="78600" cy="48900"/>
          </a:xfrm>
          <a:prstGeom prst="ellipse">
            <a:avLst/>
          </a:prstGeom>
          <a:solidFill>
            <a:srgbClr val="EA9999"/>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0" name="Shape 240"/>
          <p:cNvCxnSpPr>
            <a:stCxn id="239" idx="0"/>
          </p:cNvCxnSpPr>
          <p:nvPr/>
        </p:nvCxnSpPr>
        <p:spPr>
          <a:xfrm rot="10800000">
            <a:off x="3781051" y="3711583"/>
            <a:ext cx="0" cy="978300"/>
          </a:xfrm>
          <a:prstGeom prst="straightConnector1">
            <a:avLst/>
          </a:prstGeom>
          <a:noFill/>
          <a:ln cap="flat" cmpd="sng" w="9525">
            <a:solidFill>
              <a:srgbClr val="595959"/>
            </a:solidFill>
            <a:prstDash val="dash"/>
            <a:round/>
            <a:headEnd len="med" w="med" type="none"/>
            <a:tailEnd len="med" w="med" type="none"/>
          </a:ln>
        </p:spPr>
      </p:cxnSp>
      <p:cxnSp>
        <p:nvCxnSpPr>
          <p:cNvPr id="241" name="Shape 241"/>
          <p:cNvCxnSpPr/>
          <p:nvPr/>
        </p:nvCxnSpPr>
        <p:spPr>
          <a:xfrm rot="10800000">
            <a:off x="3047781" y="3711690"/>
            <a:ext cx="732300" cy="0"/>
          </a:xfrm>
          <a:prstGeom prst="straightConnector1">
            <a:avLst/>
          </a:prstGeom>
          <a:noFill/>
          <a:ln cap="flat" cmpd="sng" w="9525">
            <a:solidFill>
              <a:srgbClr val="595959"/>
            </a:solidFill>
            <a:prstDash val="dash"/>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Método de Aprendizado</a:t>
            </a:r>
            <a:endParaRPr/>
          </a:p>
        </p:txBody>
      </p:sp>
      <p:pic>
        <p:nvPicPr>
          <p:cNvPr id="247" name="Shape 247"/>
          <p:cNvPicPr preferRelativeResize="0"/>
          <p:nvPr/>
        </p:nvPicPr>
        <p:blipFill>
          <a:blip r:embed="rId3">
            <a:alphaModFix/>
          </a:blip>
          <a:stretch>
            <a:fillRect/>
          </a:stretch>
        </p:blipFill>
        <p:spPr>
          <a:xfrm>
            <a:off x="611150" y="1147225"/>
            <a:ext cx="6734175" cy="354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pt-BR"/>
              <a:t>Bias Variance Tradeoff</a:t>
            </a:r>
            <a:endParaRPr/>
          </a:p>
        </p:txBody>
      </p:sp>
      <p:pic>
        <p:nvPicPr>
          <p:cNvPr id="253" name="Shape 253"/>
          <p:cNvPicPr preferRelativeResize="0"/>
          <p:nvPr/>
        </p:nvPicPr>
        <p:blipFill>
          <a:blip r:embed="rId3">
            <a:alphaModFix/>
          </a:blip>
          <a:stretch>
            <a:fillRect/>
          </a:stretch>
        </p:blipFill>
        <p:spPr>
          <a:xfrm>
            <a:off x="311700" y="1378399"/>
            <a:ext cx="8350526" cy="3257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Perceptron</a:t>
            </a:r>
            <a:endParaRPr/>
          </a:p>
        </p:txBody>
      </p:sp>
      <p:pic>
        <p:nvPicPr>
          <p:cNvPr descr="n0003.jpg" id="259" name="Shape 259"/>
          <p:cNvPicPr preferRelativeResize="0"/>
          <p:nvPr/>
        </p:nvPicPr>
        <p:blipFill>
          <a:blip r:embed="rId3">
            <a:alphaModFix/>
          </a:blip>
          <a:stretch>
            <a:fillRect/>
          </a:stretch>
        </p:blipFill>
        <p:spPr>
          <a:xfrm>
            <a:off x="813550" y="1500075"/>
            <a:ext cx="2497100" cy="2564600"/>
          </a:xfrm>
          <a:prstGeom prst="rect">
            <a:avLst/>
          </a:prstGeom>
          <a:noFill/>
          <a:ln>
            <a:noFill/>
          </a:ln>
        </p:spPr>
      </p:pic>
      <p:sp>
        <p:nvSpPr>
          <p:cNvPr id="260" name="Shape 260"/>
          <p:cNvSpPr txBox="1"/>
          <p:nvPr/>
        </p:nvSpPr>
        <p:spPr>
          <a:xfrm>
            <a:off x="480950" y="4064675"/>
            <a:ext cx="31623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latin typeface="Courier New"/>
                <a:ea typeface="Courier New"/>
                <a:cs typeface="Courier New"/>
                <a:sym typeface="Courier New"/>
              </a:rPr>
              <a:t>Neurônio visto por meio da técnica de fluorescência</a:t>
            </a:r>
            <a:endParaRPr sz="12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Perceptron</a:t>
            </a:r>
            <a:endParaRPr/>
          </a:p>
        </p:txBody>
      </p:sp>
      <p:pic>
        <p:nvPicPr>
          <p:cNvPr descr="n0003.jpg" id="266" name="Shape 266"/>
          <p:cNvPicPr preferRelativeResize="0"/>
          <p:nvPr/>
        </p:nvPicPr>
        <p:blipFill>
          <a:blip r:embed="rId3">
            <a:alphaModFix/>
          </a:blip>
          <a:stretch>
            <a:fillRect/>
          </a:stretch>
        </p:blipFill>
        <p:spPr>
          <a:xfrm>
            <a:off x="764825" y="1694975"/>
            <a:ext cx="2497100" cy="2564600"/>
          </a:xfrm>
          <a:prstGeom prst="rect">
            <a:avLst/>
          </a:prstGeom>
          <a:noFill/>
          <a:ln>
            <a:noFill/>
          </a:ln>
        </p:spPr>
      </p:pic>
      <p:sp>
        <p:nvSpPr>
          <p:cNvPr id="267" name="Shape 267"/>
          <p:cNvSpPr txBox="1"/>
          <p:nvPr/>
        </p:nvSpPr>
        <p:spPr>
          <a:xfrm>
            <a:off x="432225" y="4259575"/>
            <a:ext cx="31623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200">
                <a:latin typeface="Courier New"/>
                <a:ea typeface="Courier New"/>
                <a:cs typeface="Courier New"/>
                <a:sym typeface="Courier New"/>
              </a:rPr>
              <a:t>Neurônio visto por meio da técnica de fluorescência</a:t>
            </a:r>
            <a:endParaRPr sz="1200">
              <a:latin typeface="Courier New"/>
              <a:ea typeface="Courier New"/>
              <a:cs typeface="Courier New"/>
              <a:sym typeface="Courier New"/>
            </a:endParaRPr>
          </a:p>
        </p:txBody>
      </p:sp>
      <p:sp>
        <p:nvSpPr>
          <p:cNvPr id="268" name="Shape 268"/>
          <p:cNvSpPr/>
          <p:nvPr/>
        </p:nvSpPr>
        <p:spPr>
          <a:xfrm>
            <a:off x="1955075" y="2479950"/>
            <a:ext cx="597000" cy="572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905350" y="3260600"/>
            <a:ext cx="2237100" cy="944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a:off x="806950" y="1731975"/>
            <a:ext cx="2454900" cy="69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txBox="1"/>
          <p:nvPr/>
        </p:nvSpPr>
        <p:spPr>
          <a:xfrm>
            <a:off x="3846350" y="1307225"/>
            <a:ext cx="5182500" cy="112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pt-BR" sz="1600">
                <a:solidFill>
                  <a:srgbClr val="000000"/>
                </a:solidFill>
                <a:highlight>
                  <a:srgbClr val="FFFFFF"/>
                </a:highlight>
                <a:latin typeface="Verdana"/>
                <a:ea typeface="Verdana"/>
                <a:cs typeface="Verdana"/>
                <a:sym typeface="Verdana"/>
              </a:rPr>
              <a:t>Dendritos</a:t>
            </a:r>
            <a:r>
              <a:rPr lang="pt-BR" sz="1600">
                <a:solidFill>
                  <a:srgbClr val="000000"/>
                </a:solidFill>
                <a:highlight>
                  <a:srgbClr val="FFFFFF"/>
                </a:highlight>
                <a:latin typeface="Verdana"/>
                <a:ea typeface="Verdana"/>
                <a:cs typeface="Verdana"/>
                <a:sym typeface="Verdana"/>
              </a:rPr>
              <a:t>:  prolongamentos finos e geralmente ramificados que </a:t>
            </a:r>
            <a:r>
              <a:rPr b="1" lang="pt-BR" sz="1600">
                <a:solidFill>
                  <a:srgbClr val="FF0000"/>
                </a:solidFill>
                <a:highlight>
                  <a:srgbClr val="FFFFFF"/>
                </a:highlight>
                <a:latin typeface="Verdana"/>
                <a:ea typeface="Verdana"/>
                <a:cs typeface="Verdana"/>
                <a:sym typeface="Verdana"/>
              </a:rPr>
              <a:t>conduzem os estímulos captados do ambiente</a:t>
            </a:r>
            <a:r>
              <a:rPr b="1" lang="pt-BR" sz="1600">
                <a:solidFill>
                  <a:srgbClr val="000000"/>
                </a:solidFill>
                <a:highlight>
                  <a:srgbClr val="FFFFFF"/>
                </a:highlight>
                <a:latin typeface="Verdana"/>
                <a:ea typeface="Verdana"/>
                <a:cs typeface="Verdana"/>
                <a:sym typeface="Verdana"/>
              </a:rPr>
              <a:t> ou de outras células em direção ao corpo celular</a:t>
            </a:r>
            <a:r>
              <a:rPr lang="pt-BR" sz="1600">
                <a:solidFill>
                  <a:srgbClr val="000000"/>
                </a:solidFill>
                <a:highlight>
                  <a:srgbClr val="FFFFFF"/>
                </a:highlight>
                <a:latin typeface="Verdana"/>
                <a:ea typeface="Verdana"/>
                <a:cs typeface="Verdana"/>
                <a:sym typeface="Verdana"/>
              </a:rPr>
              <a:t>.</a:t>
            </a:r>
            <a:endParaRPr sz="1600"/>
          </a:p>
        </p:txBody>
      </p:sp>
      <p:sp>
        <p:nvSpPr>
          <p:cNvPr id="272" name="Shape 272"/>
          <p:cNvSpPr txBox="1"/>
          <p:nvPr/>
        </p:nvSpPr>
        <p:spPr>
          <a:xfrm>
            <a:off x="3846350" y="2588825"/>
            <a:ext cx="5147700" cy="72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pt-BR" sz="1600">
                <a:solidFill>
                  <a:srgbClr val="000000"/>
                </a:solidFill>
                <a:highlight>
                  <a:srgbClr val="FFFFFF"/>
                </a:highlight>
                <a:latin typeface="Verdana"/>
                <a:ea typeface="Verdana"/>
                <a:cs typeface="Verdana"/>
                <a:sym typeface="Verdana"/>
              </a:rPr>
              <a:t>Corpo celular</a:t>
            </a:r>
            <a:r>
              <a:rPr lang="pt-BR" sz="1600">
                <a:solidFill>
                  <a:srgbClr val="000000"/>
                </a:solidFill>
                <a:highlight>
                  <a:srgbClr val="FFFFFF"/>
                </a:highlight>
                <a:latin typeface="Verdana"/>
                <a:ea typeface="Verdana"/>
                <a:cs typeface="Verdana"/>
                <a:sym typeface="Verdana"/>
              </a:rPr>
              <a:t>:  parte mais volumosa da célula nervosa. Se localiza o núcleo.</a:t>
            </a:r>
            <a:endParaRPr sz="1600"/>
          </a:p>
        </p:txBody>
      </p:sp>
      <p:sp>
        <p:nvSpPr>
          <p:cNvPr id="273" name="Shape 273"/>
          <p:cNvSpPr txBox="1"/>
          <p:nvPr/>
        </p:nvSpPr>
        <p:spPr>
          <a:xfrm>
            <a:off x="3846350" y="3472075"/>
            <a:ext cx="5147700" cy="118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pt-BR" sz="1600">
                <a:solidFill>
                  <a:srgbClr val="000000"/>
                </a:solidFill>
                <a:highlight>
                  <a:srgbClr val="FFFFFF"/>
                </a:highlight>
                <a:latin typeface="Verdana"/>
                <a:ea typeface="Verdana"/>
                <a:cs typeface="Verdana"/>
                <a:sym typeface="Verdana"/>
              </a:rPr>
              <a:t>Axônio</a:t>
            </a:r>
            <a:r>
              <a:rPr lang="pt-BR" sz="1600">
                <a:solidFill>
                  <a:srgbClr val="000000"/>
                </a:solidFill>
                <a:highlight>
                  <a:srgbClr val="FFFFFF"/>
                </a:highlight>
                <a:latin typeface="Verdana"/>
                <a:ea typeface="Verdana"/>
                <a:cs typeface="Verdana"/>
                <a:sym typeface="Verdana"/>
              </a:rPr>
              <a:t>:  é um prolongamento fino, geralmente mais longo que os </a:t>
            </a:r>
            <a:r>
              <a:rPr lang="pt-BR" sz="1600">
                <a:highlight>
                  <a:srgbClr val="FFFFFF"/>
                </a:highlight>
                <a:latin typeface="Verdana"/>
                <a:ea typeface="Verdana"/>
                <a:cs typeface="Verdana"/>
                <a:sym typeface="Verdana"/>
              </a:rPr>
              <a:t>dentritos</a:t>
            </a:r>
            <a:r>
              <a:rPr lang="pt-BR" sz="1600">
                <a:solidFill>
                  <a:srgbClr val="000000"/>
                </a:solidFill>
                <a:highlight>
                  <a:srgbClr val="FFFFFF"/>
                </a:highlight>
                <a:latin typeface="Verdana"/>
                <a:ea typeface="Verdana"/>
                <a:cs typeface="Verdana"/>
                <a:sym typeface="Verdana"/>
              </a:rPr>
              <a:t>, cuja função é </a:t>
            </a:r>
            <a:r>
              <a:rPr b="1" lang="pt-BR" sz="1600">
                <a:solidFill>
                  <a:srgbClr val="FF0000"/>
                </a:solidFill>
                <a:highlight>
                  <a:srgbClr val="FFFFFF"/>
                </a:highlight>
                <a:latin typeface="Verdana"/>
                <a:ea typeface="Verdana"/>
                <a:cs typeface="Verdana"/>
                <a:sym typeface="Verdana"/>
              </a:rPr>
              <a:t>transmitir para as outras células os impulsos nervosos</a:t>
            </a:r>
            <a:r>
              <a:rPr lang="pt-BR" sz="1600">
                <a:solidFill>
                  <a:srgbClr val="000000"/>
                </a:solidFill>
                <a:highlight>
                  <a:srgbClr val="FFFFFF"/>
                </a:highlight>
                <a:latin typeface="Verdana"/>
                <a:ea typeface="Verdana"/>
                <a:cs typeface="Verdana"/>
                <a:sym typeface="Verdana"/>
              </a:rPr>
              <a:t> provenientes do corpo celular.</a:t>
            </a:r>
            <a:br>
              <a:rPr lang="pt-BR" sz="1600">
                <a:solidFill>
                  <a:srgbClr val="000000"/>
                </a:solidFill>
                <a:highlight>
                  <a:srgbClr val="FFFFFF"/>
                </a:highlight>
                <a:latin typeface="Verdana"/>
                <a:ea typeface="Verdana"/>
                <a:cs typeface="Verdana"/>
                <a:sym typeface="Verdana"/>
              </a:rPr>
            </a:br>
            <a:endParaRPr sz="1600"/>
          </a:p>
        </p:txBody>
      </p:sp>
      <p:cxnSp>
        <p:nvCxnSpPr>
          <p:cNvPr id="274" name="Shape 274"/>
          <p:cNvCxnSpPr>
            <a:stCxn id="270" idx="3"/>
            <a:endCxn id="271" idx="1"/>
          </p:cNvCxnSpPr>
          <p:nvPr/>
        </p:nvCxnSpPr>
        <p:spPr>
          <a:xfrm flipH="1" rot="10800000">
            <a:off x="3261850" y="1868475"/>
            <a:ext cx="584400" cy="212400"/>
          </a:xfrm>
          <a:prstGeom prst="straightConnector1">
            <a:avLst/>
          </a:prstGeom>
          <a:noFill/>
          <a:ln cap="flat" cmpd="sng" w="19050">
            <a:solidFill>
              <a:srgbClr val="FF0000"/>
            </a:solidFill>
            <a:prstDash val="solid"/>
            <a:round/>
            <a:headEnd len="med" w="med" type="none"/>
            <a:tailEnd len="med" w="med" type="triangle"/>
          </a:ln>
        </p:spPr>
      </p:cxnSp>
      <p:cxnSp>
        <p:nvCxnSpPr>
          <p:cNvPr id="275" name="Shape 275"/>
          <p:cNvCxnSpPr>
            <a:stCxn id="268" idx="6"/>
          </p:cNvCxnSpPr>
          <p:nvPr/>
        </p:nvCxnSpPr>
        <p:spPr>
          <a:xfrm flipH="1" rot="10800000">
            <a:off x="2552075" y="2739900"/>
            <a:ext cx="1263000" cy="26400"/>
          </a:xfrm>
          <a:prstGeom prst="straightConnector1">
            <a:avLst/>
          </a:prstGeom>
          <a:noFill/>
          <a:ln cap="flat" cmpd="sng" w="19050">
            <a:solidFill>
              <a:srgbClr val="FF0000"/>
            </a:solidFill>
            <a:prstDash val="solid"/>
            <a:round/>
            <a:headEnd len="med" w="med" type="none"/>
            <a:tailEnd len="med" w="med" type="triangle"/>
          </a:ln>
        </p:spPr>
      </p:cxnSp>
      <p:cxnSp>
        <p:nvCxnSpPr>
          <p:cNvPr id="276" name="Shape 276"/>
          <p:cNvCxnSpPr>
            <a:stCxn id="269" idx="3"/>
            <a:endCxn id="273" idx="1"/>
          </p:cNvCxnSpPr>
          <p:nvPr/>
        </p:nvCxnSpPr>
        <p:spPr>
          <a:xfrm>
            <a:off x="3142450" y="3732950"/>
            <a:ext cx="703800" cy="3330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Perceptron</a:t>
            </a:r>
            <a:endParaRPr/>
          </a:p>
        </p:txBody>
      </p:sp>
      <p:sp>
        <p:nvSpPr>
          <p:cNvPr id="282" name="Shape 282"/>
          <p:cNvSpPr/>
          <p:nvPr/>
        </p:nvSpPr>
        <p:spPr>
          <a:xfrm>
            <a:off x="542421" y="1834297"/>
            <a:ext cx="510900" cy="413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sz="1100"/>
              <a:t>X1</a:t>
            </a:r>
            <a:endParaRPr sz="1100"/>
          </a:p>
        </p:txBody>
      </p:sp>
      <p:sp>
        <p:nvSpPr>
          <p:cNvPr id="283" name="Shape 283"/>
          <p:cNvSpPr/>
          <p:nvPr/>
        </p:nvSpPr>
        <p:spPr>
          <a:xfrm>
            <a:off x="542421" y="2432324"/>
            <a:ext cx="510900" cy="413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sz="1100"/>
              <a:t>X2</a:t>
            </a:r>
            <a:endParaRPr sz="1100"/>
          </a:p>
        </p:txBody>
      </p:sp>
      <p:sp>
        <p:nvSpPr>
          <p:cNvPr id="284" name="Shape 284"/>
          <p:cNvSpPr/>
          <p:nvPr/>
        </p:nvSpPr>
        <p:spPr>
          <a:xfrm>
            <a:off x="542421" y="3030351"/>
            <a:ext cx="510900" cy="413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sz="1100"/>
              <a:t>X3</a:t>
            </a:r>
            <a:endParaRPr sz="1100"/>
          </a:p>
        </p:txBody>
      </p:sp>
      <p:sp>
        <p:nvSpPr>
          <p:cNvPr id="285" name="Shape 285"/>
          <p:cNvSpPr/>
          <p:nvPr/>
        </p:nvSpPr>
        <p:spPr>
          <a:xfrm>
            <a:off x="542421" y="3711161"/>
            <a:ext cx="510900" cy="413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sz="1100"/>
              <a:t>X4</a:t>
            </a:r>
            <a:endParaRPr sz="1100"/>
          </a:p>
        </p:txBody>
      </p:sp>
      <p:cxnSp>
        <p:nvCxnSpPr>
          <p:cNvPr id="286" name="Shape 286"/>
          <p:cNvCxnSpPr>
            <a:stCxn id="282" idx="6"/>
          </p:cNvCxnSpPr>
          <p:nvPr/>
        </p:nvCxnSpPr>
        <p:spPr>
          <a:xfrm>
            <a:off x="1053321" y="2040847"/>
            <a:ext cx="1243500" cy="749100"/>
          </a:xfrm>
          <a:prstGeom prst="straightConnector1">
            <a:avLst/>
          </a:prstGeom>
          <a:noFill/>
          <a:ln cap="flat" cmpd="sng" w="9525">
            <a:solidFill>
              <a:srgbClr val="595959"/>
            </a:solidFill>
            <a:prstDash val="solid"/>
            <a:round/>
            <a:headEnd len="med" w="med" type="none"/>
            <a:tailEnd len="med" w="med" type="none"/>
          </a:ln>
        </p:spPr>
      </p:cxnSp>
      <p:cxnSp>
        <p:nvCxnSpPr>
          <p:cNvPr id="287" name="Shape 287"/>
          <p:cNvCxnSpPr>
            <a:stCxn id="283" idx="6"/>
          </p:cNvCxnSpPr>
          <p:nvPr/>
        </p:nvCxnSpPr>
        <p:spPr>
          <a:xfrm>
            <a:off x="1053321" y="2638874"/>
            <a:ext cx="1201800" cy="238200"/>
          </a:xfrm>
          <a:prstGeom prst="straightConnector1">
            <a:avLst/>
          </a:prstGeom>
          <a:noFill/>
          <a:ln cap="flat" cmpd="sng" w="9525">
            <a:solidFill>
              <a:srgbClr val="595959"/>
            </a:solidFill>
            <a:prstDash val="solid"/>
            <a:round/>
            <a:headEnd len="med" w="med" type="none"/>
            <a:tailEnd len="med" w="med" type="none"/>
          </a:ln>
        </p:spPr>
      </p:cxnSp>
      <p:cxnSp>
        <p:nvCxnSpPr>
          <p:cNvPr id="288" name="Shape 288"/>
          <p:cNvCxnSpPr>
            <a:endCxn id="289" idx="2"/>
          </p:cNvCxnSpPr>
          <p:nvPr/>
        </p:nvCxnSpPr>
        <p:spPr>
          <a:xfrm flipH="1" rot="10800000">
            <a:off x="1064500" y="3031775"/>
            <a:ext cx="1173300" cy="177900"/>
          </a:xfrm>
          <a:prstGeom prst="straightConnector1">
            <a:avLst/>
          </a:prstGeom>
          <a:noFill/>
          <a:ln cap="flat" cmpd="sng" w="9525">
            <a:solidFill>
              <a:srgbClr val="595959"/>
            </a:solidFill>
            <a:prstDash val="solid"/>
            <a:round/>
            <a:headEnd len="med" w="med" type="none"/>
            <a:tailEnd len="med" w="med" type="none"/>
          </a:ln>
        </p:spPr>
      </p:cxnSp>
      <p:cxnSp>
        <p:nvCxnSpPr>
          <p:cNvPr id="290" name="Shape 290"/>
          <p:cNvCxnSpPr>
            <a:stCxn id="285" idx="6"/>
          </p:cNvCxnSpPr>
          <p:nvPr/>
        </p:nvCxnSpPr>
        <p:spPr>
          <a:xfrm flipH="1" rot="10800000">
            <a:off x="1053321" y="3196211"/>
            <a:ext cx="1219800" cy="721500"/>
          </a:xfrm>
          <a:prstGeom prst="straightConnector1">
            <a:avLst/>
          </a:prstGeom>
          <a:noFill/>
          <a:ln cap="flat" cmpd="sng" w="9525">
            <a:solidFill>
              <a:srgbClr val="595959"/>
            </a:solidFill>
            <a:prstDash val="solid"/>
            <a:round/>
            <a:headEnd len="med" w="med" type="none"/>
            <a:tailEnd len="med" w="med" type="none"/>
          </a:ln>
        </p:spPr>
      </p:cxnSp>
      <p:cxnSp>
        <p:nvCxnSpPr>
          <p:cNvPr id="291" name="Shape 291"/>
          <p:cNvCxnSpPr>
            <a:stCxn id="289" idx="6"/>
          </p:cNvCxnSpPr>
          <p:nvPr/>
        </p:nvCxnSpPr>
        <p:spPr>
          <a:xfrm flipH="1" rot="10800000">
            <a:off x="4233100" y="3022475"/>
            <a:ext cx="1179600" cy="9300"/>
          </a:xfrm>
          <a:prstGeom prst="straightConnector1">
            <a:avLst/>
          </a:prstGeom>
          <a:noFill/>
          <a:ln cap="flat" cmpd="sng" w="9525">
            <a:solidFill>
              <a:srgbClr val="595959"/>
            </a:solidFill>
            <a:prstDash val="solid"/>
            <a:round/>
            <a:headEnd len="med" w="med" type="none"/>
            <a:tailEnd len="med" w="med" type="triangle"/>
          </a:ln>
        </p:spPr>
      </p:cxnSp>
      <p:sp>
        <p:nvSpPr>
          <p:cNvPr id="292" name="Shape 292"/>
          <p:cNvSpPr txBox="1"/>
          <p:nvPr/>
        </p:nvSpPr>
        <p:spPr>
          <a:xfrm>
            <a:off x="1570882" y="2204368"/>
            <a:ext cx="510900" cy="15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W1</a:t>
            </a:r>
            <a:endParaRPr/>
          </a:p>
        </p:txBody>
      </p:sp>
      <p:sp>
        <p:nvSpPr>
          <p:cNvPr id="293" name="Shape 293"/>
          <p:cNvSpPr txBox="1"/>
          <p:nvPr/>
        </p:nvSpPr>
        <p:spPr>
          <a:xfrm>
            <a:off x="1596163" y="2562828"/>
            <a:ext cx="460200" cy="1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pt-BR"/>
              <a:t>W2</a:t>
            </a:r>
            <a:endParaRPr sz="1200"/>
          </a:p>
        </p:txBody>
      </p:sp>
      <p:sp>
        <p:nvSpPr>
          <p:cNvPr id="294" name="Shape 294"/>
          <p:cNvSpPr txBox="1"/>
          <p:nvPr/>
        </p:nvSpPr>
        <p:spPr>
          <a:xfrm>
            <a:off x="1593336" y="2888956"/>
            <a:ext cx="460200" cy="1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pt-BR"/>
              <a:t>W3</a:t>
            </a:r>
            <a:endParaRPr sz="800"/>
          </a:p>
        </p:txBody>
      </p:sp>
      <p:sp>
        <p:nvSpPr>
          <p:cNvPr id="295" name="Shape 295"/>
          <p:cNvSpPr txBox="1"/>
          <p:nvPr/>
        </p:nvSpPr>
        <p:spPr>
          <a:xfrm>
            <a:off x="1593349" y="3198775"/>
            <a:ext cx="510900" cy="1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pt-BR"/>
              <a:t>W4</a:t>
            </a:r>
            <a:endParaRPr sz="800"/>
          </a:p>
        </p:txBody>
      </p:sp>
      <p:sp>
        <p:nvSpPr>
          <p:cNvPr id="296" name="Shape 296"/>
          <p:cNvSpPr txBox="1"/>
          <p:nvPr/>
        </p:nvSpPr>
        <p:spPr>
          <a:xfrm>
            <a:off x="5155752" y="1301525"/>
            <a:ext cx="3133800" cy="345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pt-BR">
                <a:solidFill>
                  <a:srgbClr val="FF0000"/>
                </a:solidFill>
              </a:rPr>
              <a:t>Classificação</a:t>
            </a:r>
            <a:r>
              <a:rPr lang="pt-BR"/>
              <a:t>:  O perceptron informa se uma entrada  X pertence ou não a uma classe específica (ex: esse padrão X pertence a classe mau</a:t>
            </a:r>
            <a:r>
              <a:rPr b="1" lang="pt-BR"/>
              <a:t> </a:t>
            </a:r>
            <a:r>
              <a:rPr lang="pt-BR"/>
              <a:t>pagadores ?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b="1" lang="pt-BR">
                <a:solidFill>
                  <a:srgbClr val="FF0000"/>
                </a:solidFill>
              </a:rPr>
              <a:t>Regressão</a:t>
            </a:r>
            <a:r>
              <a:rPr lang="pt-BR"/>
              <a:t>: Baseado numa sequência de padrões numéricos, tenta prever o próximo valor da sequência (ex: com base nos últimos quatro dias, amanhã a ação da PETR4 será de N reais. )</a:t>
            </a:r>
            <a:endParaRPr/>
          </a:p>
        </p:txBody>
      </p:sp>
      <p:sp>
        <p:nvSpPr>
          <p:cNvPr id="297" name="Shape 297"/>
          <p:cNvSpPr/>
          <p:nvPr/>
        </p:nvSpPr>
        <p:spPr>
          <a:xfrm>
            <a:off x="431525" y="1665767"/>
            <a:ext cx="718500" cy="2609400"/>
          </a:xfrm>
          <a:prstGeom prst="rect">
            <a:avLst/>
          </a:prstGeom>
          <a:no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txBox="1"/>
          <p:nvPr/>
        </p:nvSpPr>
        <p:spPr>
          <a:xfrm>
            <a:off x="613962" y="4203357"/>
            <a:ext cx="331200" cy="34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sz="2400"/>
              <a:t>X</a:t>
            </a:r>
            <a:endParaRPr sz="2400"/>
          </a:p>
        </p:txBody>
      </p:sp>
      <p:sp>
        <p:nvSpPr>
          <p:cNvPr id="299" name="Shape 299"/>
          <p:cNvSpPr/>
          <p:nvPr/>
        </p:nvSpPr>
        <p:spPr>
          <a:xfrm>
            <a:off x="1367976" y="1660300"/>
            <a:ext cx="803700" cy="2609400"/>
          </a:xfrm>
          <a:prstGeom prst="rect">
            <a:avLst/>
          </a:prstGeom>
          <a:no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txBox="1"/>
          <p:nvPr/>
        </p:nvSpPr>
        <p:spPr>
          <a:xfrm>
            <a:off x="1560539" y="4189629"/>
            <a:ext cx="331200" cy="34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sz="2400"/>
              <a:t>W</a:t>
            </a:r>
            <a:endParaRPr sz="2400"/>
          </a:p>
        </p:txBody>
      </p:sp>
      <p:sp>
        <p:nvSpPr>
          <p:cNvPr id="301" name="Shape 301"/>
          <p:cNvSpPr txBox="1"/>
          <p:nvPr/>
        </p:nvSpPr>
        <p:spPr>
          <a:xfrm>
            <a:off x="4536844" y="4203343"/>
            <a:ext cx="331200" cy="34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sz="2400"/>
              <a:t>y</a:t>
            </a:r>
            <a:endParaRPr sz="2400"/>
          </a:p>
        </p:txBody>
      </p:sp>
      <p:sp>
        <p:nvSpPr>
          <p:cNvPr id="302" name="Shape 302"/>
          <p:cNvSpPr/>
          <p:nvPr/>
        </p:nvSpPr>
        <p:spPr>
          <a:xfrm>
            <a:off x="4390394" y="1687517"/>
            <a:ext cx="718500" cy="2565900"/>
          </a:xfrm>
          <a:prstGeom prst="rect">
            <a:avLst/>
          </a:prstGeom>
          <a:no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2237800" y="2204375"/>
            <a:ext cx="1995300" cy="1654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3" name="Shape 303"/>
          <p:cNvCxnSpPr>
            <a:stCxn id="289" idx="0"/>
            <a:endCxn id="289" idx="4"/>
          </p:cNvCxnSpPr>
          <p:nvPr/>
        </p:nvCxnSpPr>
        <p:spPr>
          <a:xfrm>
            <a:off x="3235450" y="2204375"/>
            <a:ext cx="0" cy="1654800"/>
          </a:xfrm>
          <a:prstGeom prst="straightConnector1">
            <a:avLst/>
          </a:prstGeom>
          <a:noFill/>
          <a:ln cap="flat" cmpd="sng" w="9525">
            <a:solidFill>
              <a:srgbClr val="595959"/>
            </a:solidFill>
            <a:prstDash val="solid"/>
            <a:round/>
            <a:headEnd len="med" w="med" type="none"/>
            <a:tailEnd len="med" w="med" type="none"/>
          </a:ln>
        </p:spPr>
      </p:cxnSp>
      <p:sp>
        <p:nvSpPr>
          <p:cNvPr id="304" name="Shape 304"/>
          <p:cNvSpPr txBox="1"/>
          <p:nvPr/>
        </p:nvSpPr>
        <p:spPr>
          <a:xfrm>
            <a:off x="2486331" y="2757243"/>
            <a:ext cx="460200" cy="5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000"/>
              <a:t>Z</a:t>
            </a:r>
            <a:endParaRPr sz="3000"/>
          </a:p>
        </p:txBody>
      </p:sp>
      <p:sp>
        <p:nvSpPr>
          <p:cNvPr id="305" name="Shape 305"/>
          <p:cNvSpPr txBox="1"/>
          <p:nvPr/>
        </p:nvSpPr>
        <p:spPr>
          <a:xfrm>
            <a:off x="3104501" y="2735025"/>
            <a:ext cx="994200" cy="5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000"/>
              <a:t>σ(Z)</a:t>
            </a:r>
            <a:endParaRPr sz="3000"/>
          </a:p>
        </p:txBody>
      </p:sp>
      <p:pic>
        <p:nvPicPr>
          <p:cNvPr id="306" name="Shape 306"/>
          <p:cNvPicPr preferRelativeResize="0"/>
          <p:nvPr/>
        </p:nvPicPr>
        <p:blipFill>
          <a:blip r:embed="rId3">
            <a:alphaModFix/>
          </a:blip>
          <a:stretch>
            <a:fillRect/>
          </a:stretch>
        </p:blipFill>
        <p:spPr>
          <a:xfrm>
            <a:off x="2598277" y="3983606"/>
            <a:ext cx="1109162" cy="4131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Perceptron</a:t>
            </a:r>
            <a:endParaRPr/>
          </a:p>
        </p:txBody>
      </p:sp>
      <p:sp>
        <p:nvSpPr>
          <p:cNvPr id="312" name="Shape 312"/>
          <p:cNvSpPr/>
          <p:nvPr/>
        </p:nvSpPr>
        <p:spPr>
          <a:xfrm>
            <a:off x="387989" y="1600775"/>
            <a:ext cx="597000" cy="4986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sz="1100"/>
              <a:t>X1</a:t>
            </a:r>
            <a:endParaRPr sz="1100"/>
          </a:p>
        </p:txBody>
      </p:sp>
      <p:sp>
        <p:nvSpPr>
          <p:cNvPr id="313" name="Shape 313"/>
          <p:cNvSpPr/>
          <p:nvPr/>
        </p:nvSpPr>
        <p:spPr>
          <a:xfrm>
            <a:off x="387989" y="2322450"/>
            <a:ext cx="597000" cy="4986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sz="1100"/>
              <a:t>X2</a:t>
            </a:r>
            <a:endParaRPr sz="1100"/>
          </a:p>
        </p:txBody>
      </p:sp>
      <p:sp>
        <p:nvSpPr>
          <p:cNvPr id="314" name="Shape 314"/>
          <p:cNvSpPr/>
          <p:nvPr/>
        </p:nvSpPr>
        <p:spPr>
          <a:xfrm>
            <a:off x="387989" y="3044125"/>
            <a:ext cx="597000" cy="4986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sz="1100"/>
              <a:t>X3</a:t>
            </a:r>
            <a:endParaRPr sz="1100"/>
          </a:p>
        </p:txBody>
      </p:sp>
      <p:sp>
        <p:nvSpPr>
          <p:cNvPr id="315" name="Shape 315"/>
          <p:cNvSpPr/>
          <p:nvPr/>
        </p:nvSpPr>
        <p:spPr>
          <a:xfrm>
            <a:off x="387989" y="3865700"/>
            <a:ext cx="597000" cy="4986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sz="1100"/>
              <a:t>X4</a:t>
            </a:r>
            <a:endParaRPr sz="1100"/>
          </a:p>
        </p:txBody>
      </p:sp>
      <p:cxnSp>
        <p:nvCxnSpPr>
          <p:cNvPr id="316" name="Shape 316"/>
          <p:cNvCxnSpPr>
            <a:stCxn id="312" idx="6"/>
          </p:cNvCxnSpPr>
          <p:nvPr/>
        </p:nvCxnSpPr>
        <p:spPr>
          <a:xfrm>
            <a:off x="984989" y="1850075"/>
            <a:ext cx="1453500" cy="903900"/>
          </a:xfrm>
          <a:prstGeom prst="straightConnector1">
            <a:avLst/>
          </a:prstGeom>
          <a:noFill/>
          <a:ln cap="flat" cmpd="sng" w="9525">
            <a:solidFill>
              <a:srgbClr val="595959"/>
            </a:solidFill>
            <a:prstDash val="solid"/>
            <a:round/>
            <a:headEnd len="med" w="med" type="none"/>
            <a:tailEnd len="med" w="med" type="none"/>
          </a:ln>
        </p:spPr>
      </p:cxnSp>
      <p:cxnSp>
        <p:nvCxnSpPr>
          <p:cNvPr id="317" name="Shape 317"/>
          <p:cNvCxnSpPr>
            <a:stCxn id="313" idx="6"/>
          </p:cNvCxnSpPr>
          <p:nvPr/>
        </p:nvCxnSpPr>
        <p:spPr>
          <a:xfrm>
            <a:off x="984989" y="2571750"/>
            <a:ext cx="1404600" cy="287400"/>
          </a:xfrm>
          <a:prstGeom prst="straightConnector1">
            <a:avLst/>
          </a:prstGeom>
          <a:noFill/>
          <a:ln cap="flat" cmpd="sng" w="9525">
            <a:solidFill>
              <a:srgbClr val="595959"/>
            </a:solidFill>
            <a:prstDash val="solid"/>
            <a:round/>
            <a:headEnd len="med" w="med" type="none"/>
            <a:tailEnd len="med" w="med" type="none"/>
          </a:ln>
        </p:spPr>
      </p:cxnSp>
      <p:cxnSp>
        <p:nvCxnSpPr>
          <p:cNvPr id="318" name="Shape 318"/>
          <p:cNvCxnSpPr>
            <a:endCxn id="319" idx="2"/>
          </p:cNvCxnSpPr>
          <p:nvPr/>
        </p:nvCxnSpPr>
        <p:spPr>
          <a:xfrm flipH="1" rot="10800000">
            <a:off x="998188" y="3045925"/>
            <a:ext cx="1371300" cy="214800"/>
          </a:xfrm>
          <a:prstGeom prst="straightConnector1">
            <a:avLst/>
          </a:prstGeom>
          <a:noFill/>
          <a:ln cap="flat" cmpd="sng" w="9525">
            <a:solidFill>
              <a:srgbClr val="595959"/>
            </a:solidFill>
            <a:prstDash val="solid"/>
            <a:round/>
            <a:headEnd len="med" w="med" type="none"/>
            <a:tailEnd len="med" w="med" type="none"/>
          </a:ln>
        </p:spPr>
      </p:cxnSp>
      <p:cxnSp>
        <p:nvCxnSpPr>
          <p:cNvPr id="320" name="Shape 320"/>
          <p:cNvCxnSpPr>
            <a:stCxn id="315" idx="6"/>
          </p:cNvCxnSpPr>
          <p:nvPr/>
        </p:nvCxnSpPr>
        <p:spPr>
          <a:xfrm flipH="1" rot="10800000">
            <a:off x="984989" y="3244400"/>
            <a:ext cx="1425600" cy="870600"/>
          </a:xfrm>
          <a:prstGeom prst="straightConnector1">
            <a:avLst/>
          </a:prstGeom>
          <a:noFill/>
          <a:ln cap="flat" cmpd="sng" w="9525">
            <a:solidFill>
              <a:srgbClr val="595959"/>
            </a:solidFill>
            <a:prstDash val="solid"/>
            <a:round/>
            <a:headEnd len="med" w="med" type="none"/>
            <a:tailEnd len="med" w="med" type="none"/>
          </a:ln>
        </p:spPr>
      </p:cxnSp>
      <p:cxnSp>
        <p:nvCxnSpPr>
          <p:cNvPr id="321" name="Shape 321"/>
          <p:cNvCxnSpPr>
            <a:stCxn id="319" idx="6"/>
          </p:cNvCxnSpPr>
          <p:nvPr/>
        </p:nvCxnSpPr>
        <p:spPr>
          <a:xfrm flipH="1" rot="10800000">
            <a:off x="4395388" y="3013225"/>
            <a:ext cx="1322700" cy="32700"/>
          </a:xfrm>
          <a:prstGeom prst="straightConnector1">
            <a:avLst/>
          </a:prstGeom>
          <a:noFill/>
          <a:ln cap="flat" cmpd="sng" w="9525">
            <a:solidFill>
              <a:srgbClr val="595959"/>
            </a:solidFill>
            <a:prstDash val="solid"/>
            <a:round/>
            <a:headEnd len="med" w="med" type="none"/>
            <a:tailEnd len="med" w="med" type="triangle"/>
          </a:ln>
        </p:spPr>
      </p:cxnSp>
      <p:sp>
        <p:nvSpPr>
          <p:cNvPr id="322" name="Shape 322"/>
          <p:cNvSpPr txBox="1"/>
          <p:nvPr/>
        </p:nvSpPr>
        <p:spPr>
          <a:xfrm>
            <a:off x="1590018" y="2047363"/>
            <a:ext cx="597000" cy="18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W1</a:t>
            </a:r>
            <a:endParaRPr/>
          </a:p>
        </p:txBody>
      </p:sp>
      <p:sp>
        <p:nvSpPr>
          <p:cNvPr id="323" name="Shape 323"/>
          <p:cNvSpPr txBox="1"/>
          <p:nvPr/>
        </p:nvSpPr>
        <p:spPr>
          <a:xfrm>
            <a:off x="1619565" y="2479938"/>
            <a:ext cx="537900" cy="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pt-BR"/>
              <a:t>W2</a:t>
            </a:r>
            <a:endParaRPr sz="1200"/>
          </a:p>
        </p:txBody>
      </p:sp>
      <p:sp>
        <p:nvSpPr>
          <p:cNvPr id="324" name="Shape 324"/>
          <p:cNvSpPr txBox="1"/>
          <p:nvPr/>
        </p:nvSpPr>
        <p:spPr>
          <a:xfrm>
            <a:off x="1616261" y="2873496"/>
            <a:ext cx="537900" cy="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pt-BR"/>
              <a:t>W3</a:t>
            </a:r>
            <a:endParaRPr sz="800"/>
          </a:p>
        </p:txBody>
      </p:sp>
      <p:sp>
        <p:nvSpPr>
          <p:cNvPr id="325" name="Shape 325"/>
          <p:cNvSpPr txBox="1"/>
          <p:nvPr/>
        </p:nvSpPr>
        <p:spPr>
          <a:xfrm>
            <a:off x="1616286" y="3247360"/>
            <a:ext cx="492000" cy="1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pt-BR"/>
              <a:t>W4</a:t>
            </a:r>
            <a:endParaRPr sz="800"/>
          </a:p>
        </p:txBody>
      </p:sp>
      <p:sp>
        <p:nvSpPr>
          <p:cNvPr id="326" name="Shape 326"/>
          <p:cNvSpPr/>
          <p:nvPr/>
        </p:nvSpPr>
        <p:spPr>
          <a:xfrm>
            <a:off x="258378" y="1397400"/>
            <a:ext cx="839700" cy="3149100"/>
          </a:xfrm>
          <a:prstGeom prst="rect">
            <a:avLst/>
          </a:prstGeom>
          <a:no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Shape 327"/>
          <p:cNvSpPr txBox="1"/>
          <p:nvPr/>
        </p:nvSpPr>
        <p:spPr>
          <a:xfrm>
            <a:off x="471604" y="4459661"/>
            <a:ext cx="387000" cy="41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sz="2400"/>
              <a:t>X</a:t>
            </a:r>
            <a:endParaRPr sz="2400"/>
          </a:p>
        </p:txBody>
      </p:sp>
      <p:sp>
        <p:nvSpPr>
          <p:cNvPr id="328" name="Shape 328"/>
          <p:cNvSpPr/>
          <p:nvPr/>
        </p:nvSpPr>
        <p:spPr>
          <a:xfrm>
            <a:off x="1404078" y="1397400"/>
            <a:ext cx="839700" cy="3149100"/>
          </a:xfrm>
          <a:prstGeom prst="rect">
            <a:avLst/>
          </a:prstGeom>
          <a:no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txBox="1"/>
          <p:nvPr/>
        </p:nvSpPr>
        <p:spPr>
          <a:xfrm>
            <a:off x="1577929" y="4443095"/>
            <a:ext cx="387000" cy="41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sz="2400"/>
              <a:t>W</a:t>
            </a:r>
            <a:endParaRPr sz="2400"/>
          </a:p>
        </p:txBody>
      </p:sp>
      <p:sp>
        <p:nvSpPr>
          <p:cNvPr id="330" name="Shape 330"/>
          <p:cNvSpPr txBox="1"/>
          <p:nvPr/>
        </p:nvSpPr>
        <p:spPr>
          <a:xfrm>
            <a:off x="5056529" y="4459645"/>
            <a:ext cx="387000" cy="41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sz="2400"/>
              <a:t>ŷ</a:t>
            </a:r>
            <a:endParaRPr sz="2400"/>
          </a:p>
        </p:txBody>
      </p:sp>
      <p:sp>
        <p:nvSpPr>
          <p:cNvPr id="331" name="Shape 331"/>
          <p:cNvSpPr/>
          <p:nvPr/>
        </p:nvSpPr>
        <p:spPr>
          <a:xfrm>
            <a:off x="4759750" y="1397400"/>
            <a:ext cx="839700" cy="3096600"/>
          </a:xfrm>
          <a:prstGeom prst="rect">
            <a:avLst/>
          </a:prstGeom>
          <a:no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a:off x="2369488" y="2047375"/>
            <a:ext cx="2025900" cy="1997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32" name="Shape 332"/>
          <p:cNvCxnSpPr>
            <a:stCxn id="319" idx="0"/>
            <a:endCxn id="319" idx="4"/>
          </p:cNvCxnSpPr>
          <p:nvPr/>
        </p:nvCxnSpPr>
        <p:spPr>
          <a:xfrm>
            <a:off x="3382438" y="2047375"/>
            <a:ext cx="0" cy="1997100"/>
          </a:xfrm>
          <a:prstGeom prst="straightConnector1">
            <a:avLst/>
          </a:prstGeom>
          <a:noFill/>
          <a:ln cap="flat" cmpd="sng" w="9525">
            <a:solidFill>
              <a:srgbClr val="595959"/>
            </a:solidFill>
            <a:prstDash val="solid"/>
            <a:round/>
            <a:headEnd len="med" w="med" type="none"/>
            <a:tailEnd len="med" w="med" type="none"/>
          </a:ln>
        </p:spPr>
      </p:cxnSp>
      <p:sp>
        <p:nvSpPr>
          <p:cNvPr id="333" name="Shape 333"/>
          <p:cNvSpPr txBox="1"/>
          <p:nvPr/>
        </p:nvSpPr>
        <p:spPr>
          <a:xfrm>
            <a:off x="2659963" y="2714550"/>
            <a:ext cx="537900" cy="7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000"/>
              <a:t>Z</a:t>
            </a:r>
            <a:endParaRPr sz="3000"/>
          </a:p>
        </p:txBody>
      </p:sp>
      <p:sp>
        <p:nvSpPr>
          <p:cNvPr id="334" name="Shape 334"/>
          <p:cNvSpPr txBox="1"/>
          <p:nvPr/>
        </p:nvSpPr>
        <p:spPr>
          <a:xfrm>
            <a:off x="3382450" y="2687725"/>
            <a:ext cx="917400" cy="7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000"/>
              <a:t>σ(Z)</a:t>
            </a:r>
            <a:endParaRPr sz="3000"/>
          </a:p>
        </p:txBody>
      </p:sp>
      <p:pic>
        <p:nvPicPr>
          <p:cNvPr id="335" name="Shape 335"/>
          <p:cNvPicPr preferRelativeResize="0"/>
          <p:nvPr/>
        </p:nvPicPr>
        <p:blipFill>
          <a:blip r:embed="rId3">
            <a:alphaModFix/>
          </a:blip>
          <a:stretch>
            <a:fillRect/>
          </a:stretch>
        </p:blipFill>
        <p:spPr>
          <a:xfrm>
            <a:off x="2790801" y="4194475"/>
            <a:ext cx="1296349" cy="498600"/>
          </a:xfrm>
          <a:prstGeom prst="rect">
            <a:avLst/>
          </a:prstGeom>
          <a:noFill/>
          <a:ln>
            <a:noFill/>
          </a:ln>
        </p:spPr>
      </p:pic>
      <p:sp>
        <p:nvSpPr>
          <p:cNvPr id="336" name="Shape 336"/>
          <p:cNvSpPr txBox="1"/>
          <p:nvPr/>
        </p:nvSpPr>
        <p:spPr>
          <a:xfrm>
            <a:off x="5779875" y="957850"/>
            <a:ext cx="2617800" cy="3588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pt-BR"/>
              <a:t>Todo aprendizado de um perceptron está armazenado nos pesos</a:t>
            </a:r>
            <a:r>
              <a:rPr b="1" lang="pt-BR"/>
              <a:t> W </a:t>
            </a:r>
            <a:r>
              <a:rPr lang="pt-BR"/>
              <a: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pt-BR"/>
              <a:t>O problema de treinar um perceptron pode ser resumido em encontrar um bom valor (não necessariamente ótimo) para </a:t>
            </a:r>
            <a:r>
              <a:rPr b="1" lang="pt-BR"/>
              <a:t>W</a:t>
            </a:r>
            <a:r>
              <a:rPr lang="pt-B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Ementa</a:t>
            </a:r>
            <a:endParaRPr/>
          </a:p>
        </p:txBody>
      </p:sp>
      <p:sp>
        <p:nvSpPr>
          <p:cNvPr id="114" name="Shape 1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O que é Machine Learning (ML) ?</a:t>
            </a:r>
            <a:endParaRPr/>
          </a:p>
          <a:p>
            <a:pPr indent="-342900" lvl="0" marL="457200" rtl="0">
              <a:spcBef>
                <a:spcPts val="0"/>
              </a:spcBef>
              <a:spcAft>
                <a:spcPts val="0"/>
              </a:spcAft>
              <a:buSzPts val="1800"/>
              <a:buChar char="●"/>
            </a:pPr>
            <a:r>
              <a:rPr lang="pt-BR"/>
              <a:t>P</a:t>
            </a:r>
            <a:r>
              <a:rPr lang="pt-BR"/>
              <a:t>rincipais </a:t>
            </a:r>
            <a:r>
              <a:rPr lang="pt-BR"/>
              <a:t>Aplicações de ML</a:t>
            </a:r>
            <a:endParaRPr/>
          </a:p>
          <a:p>
            <a:pPr indent="-342900" lvl="0" marL="457200" rtl="0">
              <a:spcBef>
                <a:spcPts val="0"/>
              </a:spcBef>
              <a:spcAft>
                <a:spcPts val="0"/>
              </a:spcAft>
              <a:buSzPts val="1800"/>
              <a:buChar char="●"/>
            </a:pPr>
            <a:r>
              <a:rPr lang="pt-BR"/>
              <a:t>Método de Aprendizado</a:t>
            </a:r>
            <a:endParaRPr/>
          </a:p>
          <a:p>
            <a:pPr indent="-342900" lvl="0" marL="457200" rtl="0">
              <a:spcBef>
                <a:spcPts val="0"/>
              </a:spcBef>
              <a:spcAft>
                <a:spcPts val="0"/>
              </a:spcAft>
              <a:buSzPts val="1800"/>
              <a:buChar char="●"/>
            </a:pPr>
            <a:r>
              <a:rPr lang="pt-BR"/>
              <a:t>Bias  Variance Tradeoff</a:t>
            </a:r>
            <a:endParaRPr/>
          </a:p>
          <a:p>
            <a:pPr indent="-342900" lvl="0" marL="457200" rtl="0">
              <a:spcBef>
                <a:spcPts val="0"/>
              </a:spcBef>
              <a:spcAft>
                <a:spcPts val="0"/>
              </a:spcAft>
              <a:buSzPts val="1800"/>
              <a:buChar char="●"/>
            </a:pPr>
            <a:r>
              <a:rPr lang="pt-BR"/>
              <a:t>Perceptron</a:t>
            </a:r>
            <a:endParaRPr/>
          </a:p>
          <a:p>
            <a:pPr indent="-342900" lvl="0" marL="457200" rtl="0">
              <a:spcBef>
                <a:spcPts val="0"/>
              </a:spcBef>
              <a:spcAft>
                <a:spcPts val="0"/>
              </a:spcAft>
              <a:buSzPts val="1800"/>
              <a:buChar char="●"/>
            </a:pPr>
            <a:r>
              <a:rPr lang="pt-BR"/>
              <a:t>Perceptron Learning Algorithm (PLA)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342" name="Shape 342"/>
          <p:cNvSpPr txBox="1"/>
          <p:nvPr>
            <p:ph idx="1" type="body"/>
          </p:nvPr>
        </p:nvSpPr>
        <p:spPr>
          <a:xfrm>
            <a:off x="311700" y="1152475"/>
            <a:ext cx="8520600" cy="11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Aprendizado baseado no ajuste de pesos:</a:t>
            </a:r>
            <a:r>
              <a:rPr lang="pt-BR"/>
              <a:t> Conforme o perceptron for gerando valores para um conjunto de testes, vou corrigindo os pesos para mais ou para menos até que os valores gerados sejam próximos (erro pequeno) de um conjunto de teste.</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cxnSp>
        <p:nvCxnSpPr>
          <p:cNvPr id="343" name="Shape 343"/>
          <p:cNvCxnSpPr/>
          <p:nvPr/>
        </p:nvCxnSpPr>
        <p:spPr>
          <a:xfrm flipH="1">
            <a:off x="662550" y="2558625"/>
            <a:ext cx="13200" cy="2499600"/>
          </a:xfrm>
          <a:prstGeom prst="straightConnector1">
            <a:avLst/>
          </a:prstGeom>
          <a:noFill/>
          <a:ln cap="flat" cmpd="sng" w="9525">
            <a:solidFill>
              <a:schemeClr val="dk2"/>
            </a:solidFill>
            <a:prstDash val="solid"/>
            <a:round/>
            <a:headEnd len="med" w="med" type="stealth"/>
            <a:tailEnd len="med" w="med" type="none"/>
          </a:ln>
        </p:spPr>
      </p:cxnSp>
      <p:cxnSp>
        <p:nvCxnSpPr>
          <p:cNvPr id="344" name="Shape 344"/>
          <p:cNvCxnSpPr/>
          <p:nvPr/>
        </p:nvCxnSpPr>
        <p:spPr>
          <a:xfrm rot="10800000">
            <a:off x="506600" y="4928475"/>
            <a:ext cx="3154200" cy="5100"/>
          </a:xfrm>
          <a:prstGeom prst="straightConnector1">
            <a:avLst/>
          </a:prstGeom>
          <a:noFill/>
          <a:ln cap="flat" cmpd="sng" w="9525">
            <a:solidFill>
              <a:schemeClr val="dk2"/>
            </a:solidFill>
            <a:prstDash val="solid"/>
            <a:round/>
            <a:headEnd len="med" w="med" type="stealth"/>
            <a:tailEnd len="med" w="med" type="none"/>
          </a:ln>
        </p:spPr>
      </p:cxnSp>
      <p:sp>
        <p:nvSpPr>
          <p:cNvPr id="345" name="Shape 345"/>
          <p:cNvSpPr/>
          <p:nvPr/>
        </p:nvSpPr>
        <p:spPr>
          <a:xfrm>
            <a:off x="1128425" y="2899775"/>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964325" y="3203075"/>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1510350" y="2848438"/>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1417000" y="3203063"/>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1749550" y="3140113"/>
            <a:ext cx="164100" cy="203400"/>
          </a:xfrm>
          <a:prstGeom prst="triangle">
            <a:avLst>
              <a:gd fmla="val 50000"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1292525" y="3456538"/>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1674450" y="3406463"/>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p:nvPr/>
        </p:nvSpPr>
        <p:spPr>
          <a:xfrm>
            <a:off x="1571700" y="4363750"/>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1864800" y="42068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nvSpPr>
        <p:spPr>
          <a:xfrm>
            <a:off x="1648200" y="46726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2028850" y="4624013"/>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2295675" y="42058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a:off x="2355350" y="44692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2632400" y="4234550"/>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59" name="Shape 359"/>
          <p:cNvCxnSpPr/>
          <p:nvPr/>
        </p:nvCxnSpPr>
        <p:spPr>
          <a:xfrm flipH="1" rot="10800000">
            <a:off x="439550" y="3595225"/>
            <a:ext cx="3378600" cy="1443300"/>
          </a:xfrm>
          <a:prstGeom prst="straightConnector1">
            <a:avLst/>
          </a:prstGeom>
          <a:noFill/>
          <a:ln cap="flat" cmpd="sng" w="9525">
            <a:solidFill>
              <a:schemeClr val="dk2"/>
            </a:solidFill>
            <a:prstDash val="solid"/>
            <a:round/>
            <a:headEnd len="med" w="med" type="none"/>
            <a:tailEnd len="med" w="med" type="none"/>
          </a:ln>
        </p:spPr>
      </p:cxnSp>
      <p:sp>
        <p:nvSpPr>
          <p:cNvPr id="360" name="Shape 360"/>
          <p:cNvSpPr/>
          <p:nvPr/>
        </p:nvSpPr>
        <p:spPr>
          <a:xfrm>
            <a:off x="2138750" y="3877613"/>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txBox="1"/>
          <p:nvPr/>
        </p:nvSpPr>
        <p:spPr>
          <a:xfrm>
            <a:off x="3752650" y="3203075"/>
            <a:ext cx="1961700" cy="38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pt-BR" sz="1800">
                <a:solidFill>
                  <a:schemeClr val="dk1"/>
                </a:solidFill>
              </a:rPr>
              <a:t>w</a:t>
            </a:r>
            <a:r>
              <a:rPr baseline="-25000" lang="pt-BR" sz="1800">
                <a:solidFill>
                  <a:schemeClr val="dk1"/>
                </a:solidFill>
              </a:rPr>
              <a:t>1</a:t>
            </a:r>
            <a:r>
              <a:rPr lang="pt-BR" sz="1800">
                <a:solidFill>
                  <a:schemeClr val="dk1"/>
                </a:solidFill>
              </a:rPr>
              <a:t>*x</a:t>
            </a:r>
            <a:r>
              <a:rPr baseline="-25000" lang="pt-BR" sz="1800">
                <a:solidFill>
                  <a:schemeClr val="dk1"/>
                </a:solidFill>
              </a:rPr>
              <a:t>1</a:t>
            </a:r>
            <a:r>
              <a:rPr lang="pt-BR" sz="1800">
                <a:solidFill>
                  <a:schemeClr val="dk1"/>
                </a:solidFill>
              </a:rPr>
              <a:t> + w</a:t>
            </a:r>
            <a:r>
              <a:rPr baseline="-25000" lang="pt-BR" sz="1800">
                <a:solidFill>
                  <a:schemeClr val="dk1"/>
                </a:solidFill>
              </a:rPr>
              <a:t>2</a:t>
            </a:r>
            <a:r>
              <a:rPr lang="pt-BR" sz="1800">
                <a:solidFill>
                  <a:schemeClr val="dk1"/>
                </a:solidFill>
              </a:rPr>
              <a:t>*x</a:t>
            </a:r>
            <a:r>
              <a:rPr baseline="-25000" lang="pt-BR" sz="1800">
                <a:solidFill>
                  <a:schemeClr val="dk1"/>
                </a:solidFill>
              </a:rPr>
              <a:t>2</a:t>
            </a:r>
            <a:r>
              <a:rPr lang="pt-BR" sz="1800">
                <a:solidFill>
                  <a:schemeClr val="dk1"/>
                </a:solidFill>
              </a:rPr>
              <a:t> </a:t>
            </a:r>
            <a:endParaRPr sz="1800">
              <a:solidFill>
                <a:schemeClr val="dk1"/>
              </a:solidFill>
            </a:endParaRPr>
          </a:p>
          <a:p>
            <a:pPr indent="0" lvl="0" marL="0" rtl="0">
              <a:spcBef>
                <a:spcPts val="0"/>
              </a:spcBef>
              <a:spcAft>
                <a:spcPts val="0"/>
              </a:spcAft>
              <a:buNone/>
            </a:pPr>
            <a:r>
              <a:t/>
            </a:r>
            <a:endParaRPr/>
          </a:p>
        </p:txBody>
      </p:sp>
      <p:sp>
        <p:nvSpPr>
          <p:cNvPr id="362" name="Shape 362"/>
          <p:cNvSpPr txBox="1"/>
          <p:nvPr/>
        </p:nvSpPr>
        <p:spPr>
          <a:xfrm>
            <a:off x="5865175" y="4828600"/>
            <a:ext cx="564300" cy="31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txBox="1"/>
          <p:nvPr/>
        </p:nvSpPr>
        <p:spPr>
          <a:xfrm>
            <a:off x="3752650" y="4775900"/>
            <a:ext cx="4266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X1</a:t>
            </a:r>
            <a:endParaRPr/>
          </a:p>
        </p:txBody>
      </p:sp>
      <p:sp>
        <p:nvSpPr>
          <p:cNvPr id="364" name="Shape 364"/>
          <p:cNvSpPr txBox="1"/>
          <p:nvPr/>
        </p:nvSpPr>
        <p:spPr>
          <a:xfrm>
            <a:off x="178625" y="2584775"/>
            <a:ext cx="4266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370" name="Shape 370"/>
          <p:cNvSpPr txBox="1"/>
          <p:nvPr>
            <p:ph idx="1" type="body"/>
          </p:nvPr>
        </p:nvSpPr>
        <p:spPr>
          <a:xfrm>
            <a:off x="311700" y="1152475"/>
            <a:ext cx="8520600" cy="11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Aprendizado baseado no ajuste de pesos:</a:t>
            </a:r>
            <a:r>
              <a:rPr lang="pt-BR"/>
              <a:t> Conforme o perceptron for gerando valores para um conjunto de testes, vou corrigindo os pesos para mais ou para menos até que os valores gerados sejam próximos (erro pequeno) para os valores esperados.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cxnSp>
        <p:nvCxnSpPr>
          <p:cNvPr id="371" name="Shape 371"/>
          <p:cNvCxnSpPr/>
          <p:nvPr/>
        </p:nvCxnSpPr>
        <p:spPr>
          <a:xfrm flipH="1">
            <a:off x="662550" y="2558625"/>
            <a:ext cx="13200" cy="2499600"/>
          </a:xfrm>
          <a:prstGeom prst="straightConnector1">
            <a:avLst/>
          </a:prstGeom>
          <a:noFill/>
          <a:ln cap="flat" cmpd="sng" w="9525">
            <a:solidFill>
              <a:schemeClr val="dk2"/>
            </a:solidFill>
            <a:prstDash val="solid"/>
            <a:round/>
            <a:headEnd len="med" w="med" type="stealth"/>
            <a:tailEnd len="med" w="med" type="none"/>
          </a:ln>
        </p:spPr>
      </p:cxnSp>
      <p:cxnSp>
        <p:nvCxnSpPr>
          <p:cNvPr id="372" name="Shape 372"/>
          <p:cNvCxnSpPr/>
          <p:nvPr/>
        </p:nvCxnSpPr>
        <p:spPr>
          <a:xfrm rot="10800000">
            <a:off x="506600" y="4928475"/>
            <a:ext cx="3154200" cy="5100"/>
          </a:xfrm>
          <a:prstGeom prst="straightConnector1">
            <a:avLst/>
          </a:prstGeom>
          <a:noFill/>
          <a:ln cap="flat" cmpd="sng" w="9525">
            <a:solidFill>
              <a:schemeClr val="dk2"/>
            </a:solidFill>
            <a:prstDash val="solid"/>
            <a:round/>
            <a:headEnd len="med" w="med" type="stealth"/>
            <a:tailEnd len="med" w="med" type="none"/>
          </a:ln>
        </p:spPr>
      </p:cxnSp>
      <p:sp>
        <p:nvSpPr>
          <p:cNvPr id="373" name="Shape 373"/>
          <p:cNvSpPr/>
          <p:nvPr/>
        </p:nvSpPr>
        <p:spPr>
          <a:xfrm>
            <a:off x="1128425" y="2899775"/>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964325" y="3203075"/>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1510350" y="2848438"/>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1417000" y="3203063"/>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1749550" y="3140113"/>
            <a:ext cx="164100" cy="203400"/>
          </a:xfrm>
          <a:prstGeom prst="triangle">
            <a:avLst>
              <a:gd fmla="val 50000"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1292525" y="3456538"/>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nvSpPr>
        <p:spPr>
          <a:xfrm>
            <a:off x="1674450" y="3406463"/>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1571700" y="4363750"/>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1864800" y="42068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1648200" y="46726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nvSpPr>
        <p:spPr>
          <a:xfrm>
            <a:off x="2028850" y="4624013"/>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a:off x="2295675" y="42058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nvSpPr>
        <p:spPr>
          <a:xfrm>
            <a:off x="2355350" y="44692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nvSpPr>
        <p:spPr>
          <a:xfrm>
            <a:off x="2632400" y="4234550"/>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7" name="Shape 387"/>
          <p:cNvCxnSpPr/>
          <p:nvPr/>
        </p:nvCxnSpPr>
        <p:spPr>
          <a:xfrm flipH="1" rot="10800000">
            <a:off x="439550" y="3595225"/>
            <a:ext cx="3378600" cy="1443300"/>
          </a:xfrm>
          <a:prstGeom prst="straightConnector1">
            <a:avLst/>
          </a:prstGeom>
          <a:noFill/>
          <a:ln cap="flat" cmpd="sng" w="9525">
            <a:solidFill>
              <a:schemeClr val="dk2"/>
            </a:solidFill>
            <a:prstDash val="solid"/>
            <a:round/>
            <a:headEnd len="med" w="med" type="none"/>
            <a:tailEnd len="med" w="med" type="none"/>
          </a:ln>
        </p:spPr>
      </p:cxnSp>
      <p:sp>
        <p:nvSpPr>
          <p:cNvPr id="388" name="Shape 388"/>
          <p:cNvSpPr/>
          <p:nvPr/>
        </p:nvSpPr>
        <p:spPr>
          <a:xfrm>
            <a:off x="2138750" y="3877613"/>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txBox="1"/>
          <p:nvPr/>
        </p:nvSpPr>
        <p:spPr>
          <a:xfrm>
            <a:off x="3752650" y="3203075"/>
            <a:ext cx="1961700" cy="38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sz="1800">
                <a:solidFill>
                  <a:schemeClr val="dk1"/>
                </a:solidFill>
              </a:rPr>
              <a:t>w</a:t>
            </a:r>
            <a:r>
              <a:rPr baseline="-25000" lang="pt-BR" sz="1800">
                <a:solidFill>
                  <a:schemeClr val="dk1"/>
                </a:solidFill>
              </a:rPr>
              <a:t>1</a:t>
            </a:r>
            <a:r>
              <a:rPr lang="pt-BR" sz="1800">
                <a:solidFill>
                  <a:schemeClr val="dk1"/>
                </a:solidFill>
              </a:rPr>
              <a:t>*x</a:t>
            </a:r>
            <a:r>
              <a:rPr baseline="-25000" lang="pt-BR" sz="1800">
                <a:solidFill>
                  <a:schemeClr val="dk1"/>
                </a:solidFill>
              </a:rPr>
              <a:t>1</a:t>
            </a:r>
            <a:r>
              <a:rPr lang="pt-BR" sz="1800">
                <a:solidFill>
                  <a:schemeClr val="dk1"/>
                </a:solidFill>
              </a:rPr>
              <a:t> + w</a:t>
            </a:r>
            <a:r>
              <a:rPr baseline="-25000" lang="pt-BR" sz="1800">
                <a:solidFill>
                  <a:schemeClr val="dk1"/>
                </a:solidFill>
              </a:rPr>
              <a:t>2</a:t>
            </a:r>
            <a:r>
              <a:rPr lang="pt-BR" sz="1800">
                <a:solidFill>
                  <a:schemeClr val="dk1"/>
                </a:solidFill>
              </a:rPr>
              <a:t>*x</a:t>
            </a:r>
            <a:r>
              <a:rPr baseline="-25000" lang="pt-BR" sz="1800">
                <a:solidFill>
                  <a:schemeClr val="dk1"/>
                </a:solidFill>
              </a:rPr>
              <a:t>2</a:t>
            </a:r>
            <a:r>
              <a:rPr lang="pt-BR" sz="1800">
                <a:solidFill>
                  <a:schemeClr val="dk1"/>
                </a:solidFill>
              </a:rPr>
              <a:t> </a:t>
            </a:r>
            <a:endParaRPr sz="1800">
              <a:solidFill>
                <a:schemeClr val="dk1"/>
              </a:solidFill>
            </a:endParaRPr>
          </a:p>
          <a:p>
            <a:pPr indent="0" lvl="0" marL="0" rtl="0">
              <a:spcBef>
                <a:spcPts val="0"/>
              </a:spcBef>
              <a:spcAft>
                <a:spcPts val="0"/>
              </a:spcAft>
              <a:buNone/>
            </a:pPr>
            <a:r>
              <a:t/>
            </a:r>
            <a:endParaRPr/>
          </a:p>
        </p:txBody>
      </p:sp>
      <p:sp>
        <p:nvSpPr>
          <p:cNvPr id="390" name="Shape 390"/>
          <p:cNvSpPr txBox="1"/>
          <p:nvPr/>
        </p:nvSpPr>
        <p:spPr>
          <a:xfrm>
            <a:off x="5865175" y="4828600"/>
            <a:ext cx="5643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91" name="Shape 391"/>
          <p:cNvSpPr txBox="1"/>
          <p:nvPr/>
        </p:nvSpPr>
        <p:spPr>
          <a:xfrm>
            <a:off x="3752650" y="4775900"/>
            <a:ext cx="4266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X1</a:t>
            </a:r>
            <a:endParaRPr/>
          </a:p>
        </p:txBody>
      </p:sp>
      <p:sp>
        <p:nvSpPr>
          <p:cNvPr id="392" name="Shape 392"/>
          <p:cNvSpPr txBox="1"/>
          <p:nvPr/>
        </p:nvSpPr>
        <p:spPr>
          <a:xfrm>
            <a:off x="178625" y="2584775"/>
            <a:ext cx="4266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X2</a:t>
            </a:r>
            <a:endParaRPr/>
          </a:p>
        </p:txBody>
      </p:sp>
      <p:sp>
        <p:nvSpPr>
          <p:cNvPr id="393" name="Shape 393"/>
          <p:cNvSpPr txBox="1"/>
          <p:nvPr/>
        </p:nvSpPr>
        <p:spPr>
          <a:xfrm>
            <a:off x="5537125" y="2414300"/>
            <a:ext cx="3332700" cy="255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pt-BR" sz="1800">
                <a:solidFill>
                  <a:schemeClr val="dk1"/>
                </a:solidFill>
              </a:rPr>
              <a:t>Pergunta:</a:t>
            </a:r>
            <a:r>
              <a:rPr lang="pt-BR" sz="1800">
                <a:solidFill>
                  <a:schemeClr val="dk1"/>
                </a:solidFill>
              </a:rPr>
              <a:t> Como você faria para o perceptron retornar 1 quando for triângulo e -1 quando não for triângulo?</a:t>
            </a:r>
            <a:endParaRPr sz="1800">
              <a:solidFill>
                <a:schemeClr val="dk1"/>
              </a:solidFill>
            </a:endParaRPr>
          </a:p>
          <a:p>
            <a:pPr indent="0" lvl="0" marL="0" rtl="0">
              <a:spcBef>
                <a:spcPts val="0"/>
              </a:spcBef>
              <a:spcAft>
                <a:spcPts val="0"/>
              </a:spcAft>
              <a:buNone/>
            </a:pPr>
            <a:r>
              <a:t/>
            </a:r>
            <a:endParaRPr b="1" sz="1800">
              <a:solidFill>
                <a:schemeClr val="dk1"/>
              </a:solidFill>
            </a:endParaRPr>
          </a:p>
          <a:p>
            <a:pPr indent="0" lvl="0" marL="0" rt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399" name="Shape 399"/>
          <p:cNvSpPr txBox="1"/>
          <p:nvPr>
            <p:ph idx="1" type="body"/>
          </p:nvPr>
        </p:nvSpPr>
        <p:spPr>
          <a:xfrm>
            <a:off x="311700" y="1152475"/>
            <a:ext cx="8520600" cy="11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Aprendizado baseado no ajuste de pesos:</a:t>
            </a:r>
            <a:r>
              <a:rPr lang="pt-BR"/>
              <a:t> Conforme o perceptron for gerando valores para um conjunto de testes, vou corrigindo os pesos para mais ou para menos até que os valores gerados sejam próximos (erro pequeno) para os valores esperados.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cxnSp>
        <p:nvCxnSpPr>
          <p:cNvPr id="400" name="Shape 400"/>
          <p:cNvCxnSpPr/>
          <p:nvPr/>
        </p:nvCxnSpPr>
        <p:spPr>
          <a:xfrm flipH="1">
            <a:off x="662550" y="2558625"/>
            <a:ext cx="13200" cy="2499600"/>
          </a:xfrm>
          <a:prstGeom prst="straightConnector1">
            <a:avLst/>
          </a:prstGeom>
          <a:noFill/>
          <a:ln cap="flat" cmpd="sng" w="9525">
            <a:solidFill>
              <a:schemeClr val="dk2"/>
            </a:solidFill>
            <a:prstDash val="solid"/>
            <a:round/>
            <a:headEnd len="med" w="med" type="stealth"/>
            <a:tailEnd len="med" w="med" type="none"/>
          </a:ln>
        </p:spPr>
      </p:cxnSp>
      <p:cxnSp>
        <p:nvCxnSpPr>
          <p:cNvPr id="401" name="Shape 401"/>
          <p:cNvCxnSpPr/>
          <p:nvPr/>
        </p:nvCxnSpPr>
        <p:spPr>
          <a:xfrm rot="10800000">
            <a:off x="506600" y="4928475"/>
            <a:ext cx="3154200" cy="5100"/>
          </a:xfrm>
          <a:prstGeom prst="straightConnector1">
            <a:avLst/>
          </a:prstGeom>
          <a:noFill/>
          <a:ln cap="flat" cmpd="sng" w="9525">
            <a:solidFill>
              <a:schemeClr val="dk2"/>
            </a:solidFill>
            <a:prstDash val="solid"/>
            <a:round/>
            <a:headEnd len="med" w="med" type="stealth"/>
            <a:tailEnd len="med" w="med" type="none"/>
          </a:ln>
        </p:spPr>
      </p:cxnSp>
      <p:sp>
        <p:nvSpPr>
          <p:cNvPr id="402" name="Shape 402"/>
          <p:cNvSpPr/>
          <p:nvPr/>
        </p:nvSpPr>
        <p:spPr>
          <a:xfrm>
            <a:off x="1128425" y="2899775"/>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964325" y="3203075"/>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1510350" y="2848438"/>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1417000" y="3203063"/>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1749550" y="3140113"/>
            <a:ext cx="164100" cy="203400"/>
          </a:xfrm>
          <a:prstGeom prst="triangle">
            <a:avLst>
              <a:gd fmla="val 50000"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a:off x="1292525" y="3456538"/>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nvSpPr>
        <p:spPr>
          <a:xfrm>
            <a:off x="1674450" y="3406463"/>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1571700" y="4363750"/>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a:off x="1864800" y="42068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nvSpPr>
        <p:spPr>
          <a:xfrm>
            <a:off x="1648200" y="46726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2028850" y="4624013"/>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a:off x="2295675" y="42058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nvSpPr>
        <p:spPr>
          <a:xfrm>
            <a:off x="2355350" y="44692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a:off x="2632400" y="4234550"/>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6" name="Shape 416"/>
          <p:cNvCxnSpPr/>
          <p:nvPr/>
        </p:nvCxnSpPr>
        <p:spPr>
          <a:xfrm flipH="1" rot="10800000">
            <a:off x="439550" y="3595225"/>
            <a:ext cx="3378600" cy="1443300"/>
          </a:xfrm>
          <a:prstGeom prst="straightConnector1">
            <a:avLst/>
          </a:prstGeom>
          <a:noFill/>
          <a:ln cap="flat" cmpd="sng" w="9525">
            <a:solidFill>
              <a:schemeClr val="dk2"/>
            </a:solidFill>
            <a:prstDash val="solid"/>
            <a:round/>
            <a:headEnd len="med" w="med" type="none"/>
            <a:tailEnd len="med" w="med" type="none"/>
          </a:ln>
        </p:spPr>
      </p:cxnSp>
      <p:sp>
        <p:nvSpPr>
          <p:cNvPr id="417" name="Shape 417"/>
          <p:cNvSpPr/>
          <p:nvPr/>
        </p:nvSpPr>
        <p:spPr>
          <a:xfrm>
            <a:off x="2138750" y="3877613"/>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txBox="1"/>
          <p:nvPr/>
        </p:nvSpPr>
        <p:spPr>
          <a:xfrm>
            <a:off x="3752650" y="3203075"/>
            <a:ext cx="1961700" cy="38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sz="1800">
                <a:solidFill>
                  <a:schemeClr val="dk1"/>
                </a:solidFill>
              </a:rPr>
              <a:t>w</a:t>
            </a:r>
            <a:r>
              <a:rPr baseline="-25000" lang="pt-BR" sz="1800">
                <a:solidFill>
                  <a:schemeClr val="dk1"/>
                </a:solidFill>
              </a:rPr>
              <a:t>1</a:t>
            </a:r>
            <a:r>
              <a:rPr lang="pt-BR" sz="1800">
                <a:solidFill>
                  <a:schemeClr val="dk1"/>
                </a:solidFill>
              </a:rPr>
              <a:t>*x</a:t>
            </a:r>
            <a:r>
              <a:rPr baseline="-25000" lang="pt-BR" sz="1800">
                <a:solidFill>
                  <a:schemeClr val="dk1"/>
                </a:solidFill>
              </a:rPr>
              <a:t>1</a:t>
            </a:r>
            <a:r>
              <a:rPr lang="pt-BR" sz="1800">
                <a:solidFill>
                  <a:schemeClr val="dk1"/>
                </a:solidFill>
              </a:rPr>
              <a:t> + w</a:t>
            </a:r>
            <a:r>
              <a:rPr baseline="-25000" lang="pt-BR" sz="1800">
                <a:solidFill>
                  <a:schemeClr val="dk1"/>
                </a:solidFill>
              </a:rPr>
              <a:t>2</a:t>
            </a:r>
            <a:r>
              <a:rPr lang="pt-BR" sz="1800">
                <a:solidFill>
                  <a:schemeClr val="dk1"/>
                </a:solidFill>
              </a:rPr>
              <a:t>*x</a:t>
            </a:r>
            <a:r>
              <a:rPr baseline="-25000" lang="pt-BR" sz="1800">
                <a:solidFill>
                  <a:schemeClr val="dk1"/>
                </a:solidFill>
              </a:rPr>
              <a:t>2</a:t>
            </a:r>
            <a:r>
              <a:rPr lang="pt-BR" sz="1800">
                <a:solidFill>
                  <a:schemeClr val="dk1"/>
                </a:solidFill>
              </a:rPr>
              <a:t> </a:t>
            </a:r>
            <a:endParaRPr sz="1800">
              <a:solidFill>
                <a:schemeClr val="dk1"/>
              </a:solidFill>
            </a:endParaRPr>
          </a:p>
          <a:p>
            <a:pPr indent="0" lvl="0" marL="0" rtl="0">
              <a:spcBef>
                <a:spcPts val="0"/>
              </a:spcBef>
              <a:spcAft>
                <a:spcPts val="0"/>
              </a:spcAft>
              <a:buNone/>
            </a:pPr>
            <a:r>
              <a:t/>
            </a:r>
            <a:endParaRPr/>
          </a:p>
        </p:txBody>
      </p:sp>
      <p:sp>
        <p:nvSpPr>
          <p:cNvPr id="419" name="Shape 419"/>
          <p:cNvSpPr txBox="1"/>
          <p:nvPr/>
        </p:nvSpPr>
        <p:spPr>
          <a:xfrm>
            <a:off x="5865175" y="4828600"/>
            <a:ext cx="5643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20" name="Shape 420"/>
          <p:cNvSpPr txBox="1"/>
          <p:nvPr/>
        </p:nvSpPr>
        <p:spPr>
          <a:xfrm>
            <a:off x="3752650" y="4775900"/>
            <a:ext cx="4266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X1</a:t>
            </a:r>
            <a:endParaRPr/>
          </a:p>
        </p:txBody>
      </p:sp>
      <p:sp>
        <p:nvSpPr>
          <p:cNvPr id="421" name="Shape 421"/>
          <p:cNvSpPr txBox="1"/>
          <p:nvPr/>
        </p:nvSpPr>
        <p:spPr>
          <a:xfrm>
            <a:off x="178625" y="2584775"/>
            <a:ext cx="4266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X2</a:t>
            </a:r>
            <a:endParaRPr/>
          </a:p>
        </p:txBody>
      </p:sp>
      <p:sp>
        <p:nvSpPr>
          <p:cNvPr id="422" name="Shape 422"/>
          <p:cNvSpPr txBox="1"/>
          <p:nvPr/>
        </p:nvSpPr>
        <p:spPr>
          <a:xfrm>
            <a:off x="5537125" y="2414300"/>
            <a:ext cx="3332700" cy="255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pt-BR" sz="1800">
                <a:solidFill>
                  <a:schemeClr val="dk1"/>
                </a:solidFill>
              </a:rPr>
              <a:t>Pergunta:</a:t>
            </a:r>
            <a:r>
              <a:rPr lang="pt-BR" sz="1800">
                <a:solidFill>
                  <a:schemeClr val="dk1"/>
                </a:solidFill>
              </a:rPr>
              <a:t> Como você faria para o perceptron retornar 1 quando for triângulo e -1 quando não for triângulo?</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t/>
            </a:r>
            <a:endParaRPr sz="1800">
              <a:solidFill>
                <a:schemeClr val="dk1"/>
              </a:solidFill>
            </a:endParaRPr>
          </a:p>
          <a:p>
            <a:pPr indent="0" lvl="0" marL="0" rtl="0">
              <a:spcBef>
                <a:spcPts val="0"/>
              </a:spcBef>
              <a:spcAft>
                <a:spcPts val="0"/>
              </a:spcAft>
              <a:buNone/>
            </a:pPr>
            <a:r>
              <a:rPr lang="pt-BR" sz="1800">
                <a:solidFill>
                  <a:schemeClr val="dk1"/>
                </a:solidFill>
              </a:rPr>
              <a:t>f= </a:t>
            </a:r>
            <a:endParaRPr sz="1800">
              <a:solidFill>
                <a:schemeClr val="dk1"/>
              </a:solidFill>
            </a:endParaRPr>
          </a:p>
          <a:p>
            <a:pPr indent="0" lvl="0" marL="0" rtl="0">
              <a:spcBef>
                <a:spcPts val="0"/>
              </a:spcBef>
              <a:spcAft>
                <a:spcPts val="0"/>
              </a:spcAft>
              <a:buNone/>
            </a:pPr>
            <a:r>
              <a:t/>
            </a:r>
            <a:endParaRPr b="1" sz="1800">
              <a:solidFill>
                <a:schemeClr val="dk1"/>
              </a:solidFill>
            </a:endParaRPr>
          </a:p>
          <a:p>
            <a:pPr indent="0" lvl="0" marL="0" rtl="0">
              <a:spcBef>
                <a:spcPts val="0"/>
              </a:spcBef>
              <a:spcAft>
                <a:spcPts val="0"/>
              </a:spcAft>
              <a:buNone/>
            </a:pPr>
            <a:r>
              <a:t/>
            </a:r>
            <a:endParaRPr/>
          </a:p>
        </p:txBody>
      </p:sp>
      <p:sp>
        <p:nvSpPr>
          <p:cNvPr id="423" name="Shape 423"/>
          <p:cNvSpPr/>
          <p:nvPr/>
        </p:nvSpPr>
        <p:spPr>
          <a:xfrm>
            <a:off x="5904525" y="3955400"/>
            <a:ext cx="360900" cy="7617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txBox="1"/>
          <p:nvPr/>
        </p:nvSpPr>
        <p:spPr>
          <a:xfrm>
            <a:off x="6265425" y="3955400"/>
            <a:ext cx="2132100" cy="38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1: y &gt;= threshold</a:t>
            </a:r>
            <a:endParaRPr/>
          </a:p>
          <a:p>
            <a:pPr indent="0" lvl="0" marL="0" rtl="0">
              <a:spcBef>
                <a:spcPts val="0"/>
              </a:spcBef>
              <a:spcAft>
                <a:spcPts val="0"/>
              </a:spcAft>
              <a:buNone/>
            </a:pPr>
            <a:br>
              <a:rPr lang="pt-BR"/>
            </a:br>
            <a:r>
              <a:rPr lang="pt-BR"/>
              <a:t>0: y &lt; threshold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430" name="Shape 430"/>
          <p:cNvSpPr txBox="1"/>
          <p:nvPr>
            <p:ph idx="1" type="body"/>
          </p:nvPr>
        </p:nvSpPr>
        <p:spPr>
          <a:xfrm>
            <a:off x="311700" y="1152475"/>
            <a:ext cx="8520600" cy="11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t>Aprendizado baseado no ajuste de pesos:</a:t>
            </a:r>
            <a:r>
              <a:rPr lang="pt-BR"/>
              <a:t> Conforme o perceptron for gerando valores para um conjunto de testes vou corrigindo os pesos para mais ou para menos até que os valores gerados sejam próximos (erro pequeno) para os valores esperados.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cxnSp>
        <p:nvCxnSpPr>
          <p:cNvPr id="431" name="Shape 431"/>
          <p:cNvCxnSpPr/>
          <p:nvPr/>
        </p:nvCxnSpPr>
        <p:spPr>
          <a:xfrm flipH="1">
            <a:off x="662550" y="2558625"/>
            <a:ext cx="13200" cy="2499600"/>
          </a:xfrm>
          <a:prstGeom prst="straightConnector1">
            <a:avLst/>
          </a:prstGeom>
          <a:noFill/>
          <a:ln cap="flat" cmpd="sng" w="9525">
            <a:solidFill>
              <a:schemeClr val="dk2"/>
            </a:solidFill>
            <a:prstDash val="solid"/>
            <a:round/>
            <a:headEnd len="med" w="med" type="stealth"/>
            <a:tailEnd len="med" w="med" type="none"/>
          </a:ln>
        </p:spPr>
      </p:cxnSp>
      <p:cxnSp>
        <p:nvCxnSpPr>
          <p:cNvPr id="432" name="Shape 432"/>
          <p:cNvCxnSpPr/>
          <p:nvPr/>
        </p:nvCxnSpPr>
        <p:spPr>
          <a:xfrm rot="10800000">
            <a:off x="506600" y="4928475"/>
            <a:ext cx="3154200" cy="5100"/>
          </a:xfrm>
          <a:prstGeom prst="straightConnector1">
            <a:avLst/>
          </a:prstGeom>
          <a:noFill/>
          <a:ln cap="flat" cmpd="sng" w="9525">
            <a:solidFill>
              <a:schemeClr val="dk2"/>
            </a:solidFill>
            <a:prstDash val="solid"/>
            <a:round/>
            <a:headEnd len="med" w="med" type="stealth"/>
            <a:tailEnd len="med" w="med" type="none"/>
          </a:ln>
        </p:spPr>
      </p:cxnSp>
      <p:sp>
        <p:nvSpPr>
          <p:cNvPr id="433" name="Shape 433"/>
          <p:cNvSpPr/>
          <p:nvPr/>
        </p:nvSpPr>
        <p:spPr>
          <a:xfrm>
            <a:off x="1128425" y="2899775"/>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964325" y="3203075"/>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a:off x="1510350" y="2848438"/>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a:off x="1417000" y="3203063"/>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a:off x="1749550" y="3140113"/>
            <a:ext cx="164100" cy="203400"/>
          </a:xfrm>
          <a:prstGeom prst="triangle">
            <a:avLst>
              <a:gd fmla="val 50000"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nvSpPr>
        <p:spPr>
          <a:xfrm>
            <a:off x="1292525" y="3456538"/>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p:nvPr/>
        </p:nvSpPr>
        <p:spPr>
          <a:xfrm>
            <a:off x="1674450" y="3406463"/>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p:nvPr/>
        </p:nvSpPr>
        <p:spPr>
          <a:xfrm>
            <a:off x="1102175" y="4192513"/>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Shape 441"/>
          <p:cNvSpPr/>
          <p:nvPr/>
        </p:nvSpPr>
        <p:spPr>
          <a:xfrm>
            <a:off x="1674450" y="4294213"/>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2" name="Shape 442"/>
          <p:cNvSpPr/>
          <p:nvPr/>
        </p:nvSpPr>
        <p:spPr>
          <a:xfrm>
            <a:off x="1648200" y="46726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Shape 443"/>
          <p:cNvSpPr/>
          <p:nvPr/>
        </p:nvSpPr>
        <p:spPr>
          <a:xfrm>
            <a:off x="2028850" y="4624013"/>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Shape 444"/>
          <p:cNvSpPr/>
          <p:nvPr/>
        </p:nvSpPr>
        <p:spPr>
          <a:xfrm>
            <a:off x="2056375" y="421517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a:off x="2355350" y="44692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 name="Shape 446"/>
          <p:cNvSpPr/>
          <p:nvPr/>
        </p:nvSpPr>
        <p:spPr>
          <a:xfrm>
            <a:off x="2523650" y="4188625"/>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7" name="Shape 447"/>
          <p:cNvCxnSpPr/>
          <p:nvPr/>
        </p:nvCxnSpPr>
        <p:spPr>
          <a:xfrm flipH="1" rot="10800000">
            <a:off x="439550" y="3595225"/>
            <a:ext cx="3378600" cy="1443300"/>
          </a:xfrm>
          <a:prstGeom prst="straightConnector1">
            <a:avLst/>
          </a:prstGeom>
          <a:noFill/>
          <a:ln cap="flat" cmpd="sng" w="9525">
            <a:solidFill>
              <a:schemeClr val="dk2"/>
            </a:solidFill>
            <a:prstDash val="solid"/>
            <a:round/>
            <a:headEnd len="med" w="med" type="none"/>
            <a:tailEnd len="med" w="med" type="none"/>
          </a:ln>
        </p:spPr>
      </p:cxnSp>
      <p:sp>
        <p:nvSpPr>
          <p:cNvPr id="448" name="Shape 448"/>
          <p:cNvSpPr/>
          <p:nvPr/>
        </p:nvSpPr>
        <p:spPr>
          <a:xfrm>
            <a:off x="874150" y="3985213"/>
            <a:ext cx="216600" cy="203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txBox="1"/>
          <p:nvPr/>
        </p:nvSpPr>
        <p:spPr>
          <a:xfrm>
            <a:off x="3752650" y="3203075"/>
            <a:ext cx="1961700" cy="38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sz="1800">
                <a:solidFill>
                  <a:schemeClr val="dk1"/>
                </a:solidFill>
              </a:rPr>
              <a:t>w</a:t>
            </a:r>
            <a:r>
              <a:rPr baseline="-25000" lang="pt-BR" sz="1800">
                <a:solidFill>
                  <a:schemeClr val="dk1"/>
                </a:solidFill>
              </a:rPr>
              <a:t>1</a:t>
            </a:r>
            <a:r>
              <a:rPr lang="pt-BR" sz="1800">
                <a:solidFill>
                  <a:schemeClr val="dk1"/>
                </a:solidFill>
              </a:rPr>
              <a:t>*x</a:t>
            </a:r>
            <a:r>
              <a:rPr baseline="-25000" lang="pt-BR" sz="1800">
                <a:solidFill>
                  <a:schemeClr val="dk1"/>
                </a:solidFill>
              </a:rPr>
              <a:t>1</a:t>
            </a:r>
            <a:r>
              <a:rPr lang="pt-BR" sz="1800">
                <a:solidFill>
                  <a:schemeClr val="dk1"/>
                </a:solidFill>
              </a:rPr>
              <a:t> + w</a:t>
            </a:r>
            <a:r>
              <a:rPr baseline="-25000" lang="pt-BR" sz="1800">
                <a:solidFill>
                  <a:schemeClr val="dk1"/>
                </a:solidFill>
              </a:rPr>
              <a:t>2</a:t>
            </a:r>
            <a:r>
              <a:rPr lang="pt-BR" sz="1800">
                <a:solidFill>
                  <a:schemeClr val="dk1"/>
                </a:solidFill>
              </a:rPr>
              <a:t>*x</a:t>
            </a:r>
            <a:r>
              <a:rPr baseline="-25000" lang="pt-BR" sz="1800">
                <a:solidFill>
                  <a:schemeClr val="dk1"/>
                </a:solidFill>
              </a:rPr>
              <a:t>2</a:t>
            </a:r>
            <a:r>
              <a:rPr lang="pt-BR" sz="1800">
                <a:solidFill>
                  <a:schemeClr val="dk1"/>
                </a:solidFill>
              </a:rPr>
              <a:t> </a:t>
            </a:r>
            <a:endParaRPr sz="1800">
              <a:solidFill>
                <a:schemeClr val="dk1"/>
              </a:solidFill>
            </a:endParaRPr>
          </a:p>
          <a:p>
            <a:pPr indent="0" lvl="0" marL="0" rtl="0">
              <a:spcBef>
                <a:spcPts val="0"/>
              </a:spcBef>
              <a:spcAft>
                <a:spcPts val="0"/>
              </a:spcAft>
              <a:buNone/>
            </a:pPr>
            <a:r>
              <a:t/>
            </a:r>
            <a:endParaRPr/>
          </a:p>
        </p:txBody>
      </p:sp>
      <p:sp>
        <p:nvSpPr>
          <p:cNvPr id="450" name="Shape 450"/>
          <p:cNvSpPr txBox="1"/>
          <p:nvPr/>
        </p:nvSpPr>
        <p:spPr>
          <a:xfrm>
            <a:off x="5865175" y="4828600"/>
            <a:ext cx="5643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51" name="Shape 451"/>
          <p:cNvSpPr txBox="1"/>
          <p:nvPr/>
        </p:nvSpPr>
        <p:spPr>
          <a:xfrm>
            <a:off x="3752650" y="4775900"/>
            <a:ext cx="4266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X1</a:t>
            </a:r>
            <a:endParaRPr/>
          </a:p>
        </p:txBody>
      </p:sp>
      <p:sp>
        <p:nvSpPr>
          <p:cNvPr id="452" name="Shape 452"/>
          <p:cNvSpPr txBox="1"/>
          <p:nvPr/>
        </p:nvSpPr>
        <p:spPr>
          <a:xfrm>
            <a:off x="178625" y="2584775"/>
            <a:ext cx="426600" cy="31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X2</a:t>
            </a:r>
            <a:endParaRPr/>
          </a:p>
        </p:txBody>
      </p:sp>
      <p:sp>
        <p:nvSpPr>
          <p:cNvPr id="453" name="Shape 453"/>
          <p:cNvSpPr txBox="1"/>
          <p:nvPr/>
        </p:nvSpPr>
        <p:spPr>
          <a:xfrm>
            <a:off x="5537125" y="2414300"/>
            <a:ext cx="3332700" cy="255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pt-BR" sz="1800">
                <a:solidFill>
                  <a:schemeClr val="dk1"/>
                </a:solidFill>
              </a:rPr>
              <a:t>Pergunta:</a:t>
            </a:r>
            <a:r>
              <a:rPr lang="pt-BR" sz="1800">
                <a:solidFill>
                  <a:schemeClr val="dk1"/>
                </a:solidFill>
              </a:rPr>
              <a:t> Mudando um pouco a distribuição dos pontos no problema, é possível classificar corretamente os dados?</a:t>
            </a:r>
            <a:endParaRPr sz="1800">
              <a:solidFill>
                <a:schemeClr val="dk1"/>
              </a:solidFill>
            </a:endParaRPr>
          </a:p>
          <a:p>
            <a:pPr indent="0" lvl="0" marL="0" rtl="0">
              <a:spcBef>
                <a:spcPts val="0"/>
              </a:spcBef>
              <a:spcAft>
                <a:spcPts val="0"/>
              </a:spcAft>
              <a:buNone/>
            </a:pPr>
            <a:r>
              <a:t/>
            </a:r>
            <a:endParaRPr/>
          </a:p>
        </p:txBody>
      </p:sp>
      <p:sp>
        <p:nvSpPr>
          <p:cNvPr id="454" name="Shape 454"/>
          <p:cNvSpPr/>
          <p:nvPr/>
        </p:nvSpPr>
        <p:spPr>
          <a:xfrm>
            <a:off x="900400" y="3659938"/>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1581100" y="3850338"/>
            <a:ext cx="164100" cy="203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 Learning Algorithm</a:t>
            </a:r>
            <a:endParaRPr/>
          </a:p>
        </p:txBody>
      </p:sp>
      <p:sp>
        <p:nvSpPr>
          <p:cNvPr id="461" name="Shape 461"/>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462" name="Shape 462"/>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64" name="Shape 464"/>
          <p:cNvCxnSpPr>
            <a:stCxn id="461" idx="6"/>
            <a:endCxn id="465"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466" name="Shape 466"/>
          <p:cNvCxnSpPr>
            <a:stCxn id="462" idx="6"/>
            <a:endCxn id="465"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467" name="Shape 467"/>
          <p:cNvCxnSpPr>
            <a:stCxn id="463" idx="6"/>
            <a:endCxn id="465"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468" name="Shape 468"/>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469" name="Shape 469"/>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0" name="Shape 470"/>
          <p:cNvCxnSpPr>
            <a:stCxn id="469" idx="0"/>
            <a:endCxn id="469"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471" name="Shape 471"/>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473" name="Shape 473"/>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474" name="Shape 474"/>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475" name="Shape 475"/>
          <p:cNvCxnSpPr>
            <a:stCxn id="472" idx="7"/>
            <a:endCxn id="469"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grpSp>
        <p:nvGrpSpPr>
          <p:cNvPr id="476" name="Shape 476"/>
          <p:cNvGrpSpPr/>
          <p:nvPr/>
        </p:nvGrpSpPr>
        <p:grpSpPr>
          <a:xfrm>
            <a:off x="440125" y="3599800"/>
            <a:ext cx="1353300" cy="1116600"/>
            <a:chOff x="440125" y="3599800"/>
            <a:chExt cx="1353300" cy="1116600"/>
          </a:xfrm>
        </p:grpSpPr>
        <p:cxnSp>
          <p:nvCxnSpPr>
            <p:cNvPr id="477" name="Shape 477"/>
            <p:cNvCxnSpPr/>
            <p:nvPr/>
          </p:nvCxnSpPr>
          <p:spPr>
            <a:xfrm flipH="1">
              <a:off x="650300" y="3599800"/>
              <a:ext cx="6600" cy="1116600"/>
            </a:xfrm>
            <a:prstGeom prst="straightConnector1">
              <a:avLst/>
            </a:prstGeom>
            <a:noFill/>
            <a:ln cap="flat" cmpd="sng" w="9525">
              <a:solidFill>
                <a:schemeClr val="dk2"/>
              </a:solidFill>
              <a:prstDash val="solid"/>
              <a:round/>
              <a:headEnd len="med" w="med" type="triangle"/>
              <a:tailEnd len="med" w="med" type="none"/>
            </a:ln>
          </p:spPr>
        </p:cxnSp>
        <p:cxnSp>
          <p:nvCxnSpPr>
            <p:cNvPr id="478" name="Shape 478"/>
            <p:cNvCxnSpPr/>
            <p:nvPr/>
          </p:nvCxnSpPr>
          <p:spPr>
            <a:xfrm rot="10800000">
              <a:off x="453150" y="4474650"/>
              <a:ext cx="1253400" cy="5400"/>
            </a:xfrm>
            <a:prstGeom prst="straightConnector1">
              <a:avLst/>
            </a:prstGeom>
            <a:noFill/>
            <a:ln cap="flat" cmpd="sng" w="9525">
              <a:solidFill>
                <a:schemeClr val="dk2"/>
              </a:solidFill>
              <a:prstDash val="solid"/>
              <a:round/>
              <a:headEnd len="med" w="med" type="triangle"/>
              <a:tailEnd len="med" w="med" type="none"/>
            </a:ln>
          </p:spPr>
        </p:cxnSp>
        <p:cxnSp>
          <p:nvCxnSpPr>
            <p:cNvPr id="479" name="Shape 479"/>
            <p:cNvCxnSpPr/>
            <p:nvPr/>
          </p:nvCxnSpPr>
          <p:spPr>
            <a:xfrm flipH="1" rot="10800000">
              <a:off x="440125" y="3698475"/>
              <a:ext cx="1353300" cy="919500"/>
            </a:xfrm>
            <a:prstGeom prst="straightConnector1">
              <a:avLst/>
            </a:prstGeom>
            <a:noFill/>
            <a:ln cap="flat" cmpd="sng" w="9525">
              <a:solidFill>
                <a:schemeClr val="dk2"/>
              </a:solidFill>
              <a:prstDash val="solid"/>
              <a:round/>
              <a:headEnd len="med" w="med" type="none"/>
              <a:tailEnd len="med" w="med" type="none"/>
            </a:ln>
          </p:spPr>
        </p:cxnSp>
      </p:grpSp>
      <p:cxnSp>
        <p:nvCxnSpPr>
          <p:cNvPr id="480" name="Shape 480"/>
          <p:cNvCxnSpPr/>
          <p:nvPr/>
        </p:nvCxnSpPr>
        <p:spPr>
          <a:xfrm flipH="1">
            <a:off x="2550050" y="3693075"/>
            <a:ext cx="6600" cy="1116600"/>
          </a:xfrm>
          <a:prstGeom prst="straightConnector1">
            <a:avLst/>
          </a:prstGeom>
          <a:noFill/>
          <a:ln cap="flat" cmpd="sng" w="9525">
            <a:solidFill>
              <a:schemeClr val="dk2"/>
            </a:solidFill>
            <a:prstDash val="solid"/>
            <a:round/>
            <a:headEnd len="med" w="med" type="triangle"/>
            <a:tailEnd len="med" w="med" type="none"/>
          </a:ln>
        </p:spPr>
      </p:cxnSp>
      <p:cxnSp>
        <p:nvCxnSpPr>
          <p:cNvPr id="481" name="Shape 481"/>
          <p:cNvCxnSpPr/>
          <p:nvPr/>
        </p:nvCxnSpPr>
        <p:spPr>
          <a:xfrm rot="10800000">
            <a:off x="2352900" y="4567925"/>
            <a:ext cx="1253400" cy="5400"/>
          </a:xfrm>
          <a:prstGeom prst="straightConnector1">
            <a:avLst/>
          </a:prstGeom>
          <a:noFill/>
          <a:ln cap="flat" cmpd="sng" w="9525">
            <a:solidFill>
              <a:schemeClr val="dk2"/>
            </a:solidFill>
            <a:prstDash val="solid"/>
            <a:round/>
            <a:headEnd len="med" w="med" type="triangle"/>
            <a:tailEnd len="med" w="med" type="none"/>
          </a:ln>
        </p:spPr>
      </p:cxnSp>
      <p:cxnSp>
        <p:nvCxnSpPr>
          <p:cNvPr id="482" name="Shape 482"/>
          <p:cNvCxnSpPr/>
          <p:nvPr/>
        </p:nvCxnSpPr>
        <p:spPr>
          <a:xfrm flipH="1" rot="10800000">
            <a:off x="2182225" y="3599800"/>
            <a:ext cx="1353300" cy="919500"/>
          </a:xfrm>
          <a:prstGeom prst="straightConnector1">
            <a:avLst/>
          </a:prstGeom>
          <a:noFill/>
          <a:ln cap="flat" cmpd="sng" w="9525">
            <a:solidFill>
              <a:schemeClr val="dk2"/>
            </a:solidFill>
            <a:prstDash val="solid"/>
            <a:round/>
            <a:headEnd len="med" w="med" type="none"/>
            <a:tailEnd len="med" w="med" type="none"/>
          </a:ln>
        </p:spPr>
      </p:cxnSp>
      <p:sp>
        <p:nvSpPr>
          <p:cNvPr id="483" name="Shape 483"/>
          <p:cNvSpPr txBox="1"/>
          <p:nvPr/>
        </p:nvSpPr>
        <p:spPr>
          <a:xfrm>
            <a:off x="334500" y="4716400"/>
            <a:ext cx="12534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Sem b</a:t>
            </a:r>
            <a:endParaRPr/>
          </a:p>
        </p:txBody>
      </p:sp>
      <p:sp>
        <p:nvSpPr>
          <p:cNvPr id="484" name="Shape 484"/>
          <p:cNvSpPr txBox="1"/>
          <p:nvPr/>
        </p:nvSpPr>
        <p:spPr>
          <a:xfrm>
            <a:off x="2352900" y="4743975"/>
            <a:ext cx="12534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Com  b</a:t>
            </a:r>
            <a:endParaRPr/>
          </a:p>
        </p:txBody>
      </p:sp>
      <p:sp>
        <p:nvSpPr>
          <p:cNvPr id="485" name="Shape 485"/>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486" name="Shape 486"/>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492" name="Shape 492"/>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493" name="Shape 493"/>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95" name="Shape 495"/>
          <p:cNvCxnSpPr>
            <a:stCxn id="492" idx="6"/>
            <a:endCxn id="496"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497" name="Shape 497"/>
          <p:cNvCxnSpPr>
            <a:stCxn id="493" idx="6"/>
            <a:endCxn id="496"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498" name="Shape 498"/>
          <p:cNvCxnSpPr>
            <a:stCxn id="494" idx="6"/>
            <a:endCxn id="496"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499" name="Shape 499"/>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500" name="Shape 500"/>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1" name="Shape 501"/>
          <p:cNvCxnSpPr>
            <a:stCxn id="500" idx="0"/>
            <a:endCxn id="500"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502" name="Shape 502"/>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Shape 503"/>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504" name="Shape 504"/>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505" name="Shape 505"/>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506" name="Shape 506"/>
          <p:cNvCxnSpPr>
            <a:stCxn id="503" idx="7"/>
            <a:endCxn id="500"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507" name="Shape 507"/>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508" name="Shape 508"/>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509" name="Shape 509"/>
          <p:cNvPicPr preferRelativeResize="0"/>
          <p:nvPr/>
        </p:nvPicPr>
        <p:blipFill>
          <a:blip r:embed="rId3">
            <a:alphaModFix/>
          </a:blip>
          <a:stretch>
            <a:fillRect/>
          </a:stretch>
        </p:blipFill>
        <p:spPr>
          <a:xfrm>
            <a:off x="2957555" y="1017725"/>
            <a:ext cx="2509965" cy="795700"/>
          </a:xfrm>
          <a:prstGeom prst="rect">
            <a:avLst/>
          </a:prstGeom>
          <a:noFill/>
          <a:ln>
            <a:noFill/>
          </a:ln>
        </p:spPr>
      </p:pic>
      <p:pic>
        <p:nvPicPr>
          <p:cNvPr id="510" name="Shape 510"/>
          <p:cNvPicPr preferRelativeResize="0"/>
          <p:nvPr/>
        </p:nvPicPr>
        <p:blipFill>
          <a:blip r:embed="rId4">
            <a:alphaModFix/>
          </a:blip>
          <a:stretch>
            <a:fillRect/>
          </a:stretch>
        </p:blipFill>
        <p:spPr>
          <a:xfrm>
            <a:off x="2957560" y="2085650"/>
            <a:ext cx="1653665" cy="446700"/>
          </a:xfrm>
          <a:prstGeom prst="rect">
            <a:avLst/>
          </a:prstGeom>
          <a:noFill/>
          <a:ln>
            <a:noFill/>
          </a:ln>
        </p:spPr>
      </p:pic>
      <p:sp>
        <p:nvSpPr>
          <p:cNvPr id="511" name="Shape 511"/>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517" name="Shape 517"/>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518" name="Shape 518"/>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Shape 519"/>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20" name="Shape 520"/>
          <p:cNvCxnSpPr>
            <a:stCxn id="517" idx="6"/>
            <a:endCxn id="521"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522" name="Shape 522"/>
          <p:cNvCxnSpPr>
            <a:stCxn id="518" idx="6"/>
            <a:endCxn id="521"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523" name="Shape 523"/>
          <p:cNvCxnSpPr>
            <a:stCxn id="519" idx="6"/>
            <a:endCxn id="521"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524" name="Shape 524"/>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525" name="Shape 525"/>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26" name="Shape 526"/>
          <p:cNvCxnSpPr>
            <a:stCxn id="525" idx="0"/>
            <a:endCxn id="525"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527" name="Shape 527"/>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529" name="Shape 529"/>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530" name="Shape 530"/>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531" name="Shape 531"/>
          <p:cNvCxnSpPr>
            <a:stCxn id="528" idx="7"/>
            <a:endCxn id="525"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532" name="Shape 532"/>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533" name="Shape 533"/>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534" name="Shape 534"/>
          <p:cNvPicPr preferRelativeResize="0"/>
          <p:nvPr/>
        </p:nvPicPr>
        <p:blipFill>
          <a:blip r:embed="rId3">
            <a:alphaModFix/>
          </a:blip>
          <a:stretch>
            <a:fillRect/>
          </a:stretch>
        </p:blipFill>
        <p:spPr>
          <a:xfrm>
            <a:off x="2957555" y="1017725"/>
            <a:ext cx="2509965" cy="795700"/>
          </a:xfrm>
          <a:prstGeom prst="rect">
            <a:avLst/>
          </a:prstGeom>
          <a:noFill/>
          <a:ln>
            <a:noFill/>
          </a:ln>
        </p:spPr>
      </p:pic>
      <p:pic>
        <p:nvPicPr>
          <p:cNvPr id="535" name="Shape 535"/>
          <p:cNvPicPr preferRelativeResize="0"/>
          <p:nvPr/>
        </p:nvPicPr>
        <p:blipFill>
          <a:blip r:embed="rId4">
            <a:alphaModFix/>
          </a:blip>
          <a:stretch>
            <a:fillRect/>
          </a:stretch>
        </p:blipFill>
        <p:spPr>
          <a:xfrm>
            <a:off x="2957560" y="2085650"/>
            <a:ext cx="1653665" cy="446700"/>
          </a:xfrm>
          <a:prstGeom prst="rect">
            <a:avLst/>
          </a:prstGeom>
          <a:noFill/>
          <a:ln>
            <a:noFill/>
          </a:ln>
        </p:spPr>
      </p:pic>
      <p:sp>
        <p:nvSpPr>
          <p:cNvPr id="536" name="Shape 536"/>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sp>
        <p:nvSpPr>
          <p:cNvPr id="537" name="Shape 537"/>
          <p:cNvSpPr txBox="1"/>
          <p:nvPr/>
        </p:nvSpPr>
        <p:spPr>
          <a:xfrm>
            <a:off x="1125150" y="4797825"/>
            <a:ext cx="1424100" cy="29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Erro do tipo L1</a:t>
            </a:r>
            <a:endParaRPr/>
          </a:p>
        </p:txBody>
      </p:sp>
      <p:sp>
        <p:nvSpPr>
          <p:cNvPr id="538" name="Shape 538"/>
          <p:cNvSpPr txBox="1"/>
          <p:nvPr/>
        </p:nvSpPr>
        <p:spPr>
          <a:xfrm>
            <a:off x="6186488" y="4797825"/>
            <a:ext cx="1424100" cy="29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Erro do tipo L2</a:t>
            </a:r>
            <a:endParaRPr/>
          </a:p>
        </p:txBody>
      </p:sp>
      <p:pic>
        <p:nvPicPr>
          <p:cNvPr id="539" name="Shape 539"/>
          <p:cNvPicPr preferRelativeResize="0"/>
          <p:nvPr/>
        </p:nvPicPr>
        <p:blipFill>
          <a:blip r:embed="rId5">
            <a:alphaModFix/>
          </a:blip>
          <a:stretch>
            <a:fillRect/>
          </a:stretch>
        </p:blipFill>
        <p:spPr>
          <a:xfrm>
            <a:off x="373945" y="3874825"/>
            <a:ext cx="2641501" cy="825850"/>
          </a:xfrm>
          <a:prstGeom prst="rect">
            <a:avLst/>
          </a:prstGeom>
          <a:noFill/>
          <a:ln>
            <a:noFill/>
          </a:ln>
        </p:spPr>
      </p:pic>
      <p:pic>
        <p:nvPicPr>
          <p:cNvPr id="540" name="Shape 540"/>
          <p:cNvPicPr preferRelativeResize="0"/>
          <p:nvPr/>
        </p:nvPicPr>
        <p:blipFill>
          <a:blip r:embed="rId6">
            <a:alphaModFix/>
          </a:blip>
          <a:stretch>
            <a:fillRect/>
          </a:stretch>
        </p:blipFill>
        <p:spPr>
          <a:xfrm>
            <a:off x="5279875" y="3821875"/>
            <a:ext cx="3237325" cy="878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546" name="Shape 546"/>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547" name="Shape 547"/>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Shape 548"/>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49" name="Shape 549"/>
          <p:cNvCxnSpPr>
            <a:stCxn id="546" idx="6"/>
            <a:endCxn id="550"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551" name="Shape 551"/>
          <p:cNvCxnSpPr>
            <a:stCxn id="547" idx="6"/>
            <a:endCxn id="550"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552" name="Shape 552"/>
          <p:cNvCxnSpPr>
            <a:stCxn id="548" idx="6"/>
            <a:endCxn id="550"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553" name="Shape 553"/>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554" name="Shape 554"/>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55" name="Shape 555"/>
          <p:cNvCxnSpPr>
            <a:stCxn id="554" idx="0"/>
            <a:endCxn id="554"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556" name="Shape 556"/>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Shape 557"/>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558" name="Shape 558"/>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559" name="Shape 559"/>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560" name="Shape 560"/>
          <p:cNvCxnSpPr>
            <a:stCxn id="557" idx="7"/>
            <a:endCxn id="554"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561" name="Shape 561"/>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562" name="Shape 562"/>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563" name="Shape 563"/>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564" name="Shape 564"/>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565" name="Shape 565"/>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566" name="Shape 566"/>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567" name="Shape 567"/>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Suponha que a função de erro fosse um parabolóide. Quais valores de W você escolheria?</a:t>
            </a:r>
            <a:endParaRPr/>
          </a:p>
        </p:txBody>
      </p:sp>
      <p:pic>
        <p:nvPicPr>
          <p:cNvPr id="568" name="Shape 568"/>
          <p:cNvPicPr preferRelativeResize="0"/>
          <p:nvPr/>
        </p:nvPicPr>
        <p:blipFill>
          <a:blip r:embed="rId6">
            <a:alphaModFix/>
          </a:blip>
          <a:stretch>
            <a:fillRect/>
          </a:stretch>
        </p:blipFill>
        <p:spPr>
          <a:xfrm>
            <a:off x="5256163" y="1816550"/>
            <a:ext cx="2837387" cy="26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574" name="Shape 574"/>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575" name="Shape 575"/>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Shape 576"/>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77" name="Shape 577"/>
          <p:cNvCxnSpPr>
            <a:stCxn id="574" idx="6"/>
            <a:endCxn id="578"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579" name="Shape 579"/>
          <p:cNvCxnSpPr>
            <a:stCxn id="575" idx="6"/>
            <a:endCxn id="578"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580" name="Shape 580"/>
          <p:cNvCxnSpPr>
            <a:stCxn id="576" idx="6"/>
            <a:endCxn id="578"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581" name="Shape 581"/>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582" name="Shape 582"/>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83" name="Shape 583"/>
          <p:cNvCxnSpPr>
            <a:stCxn id="582" idx="0"/>
            <a:endCxn id="582"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584" name="Shape 584"/>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586" name="Shape 586"/>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587" name="Shape 587"/>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588" name="Shape 588"/>
          <p:cNvCxnSpPr>
            <a:stCxn id="585" idx="7"/>
            <a:endCxn id="582"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589" name="Shape 589"/>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590" name="Shape 590"/>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591" name="Shape 591"/>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592" name="Shape 592"/>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593" name="Shape 593"/>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594" name="Shape 594"/>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595" name="Shape 595"/>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Suponha que a função de erro fosse um parabolóide. Quais valores de W você escolheria?</a:t>
            </a:r>
            <a:endParaRPr/>
          </a:p>
        </p:txBody>
      </p:sp>
      <p:pic>
        <p:nvPicPr>
          <p:cNvPr id="596" name="Shape 596"/>
          <p:cNvPicPr preferRelativeResize="0"/>
          <p:nvPr/>
        </p:nvPicPr>
        <p:blipFill>
          <a:blip r:embed="rId6">
            <a:alphaModFix/>
          </a:blip>
          <a:stretch>
            <a:fillRect/>
          </a:stretch>
        </p:blipFill>
        <p:spPr>
          <a:xfrm>
            <a:off x="5256163" y="1816550"/>
            <a:ext cx="2837387" cy="2611000"/>
          </a:xfrm>
          <a:prstGeom prst="rect">
            <a:avLst/>
          </a:prstGeom>
          <a:noFill/>
          <a:ln>
            <a:noFill/>
          </a:ln>
        </p:spPr>
      </p:pic>
      <p:sp>
        <p:nvSpPr>
          <p:cNvPr id="597" name="Shape 597"/>
          <p:cNvSpPr/>
          <p:nvPr/>
        </p:nvSpPr>
        <p:spPr>
          <a:xfrm>
            <a:off x="6306388" y="3494100"/>
            <a:ext cx="819900" cy="532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Shape 6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603" name="Shape 603"/>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604" name="Shape 604"/>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06" name="Shape 606"/>
          <p:cNvCxnSpPr>
            <a:stCxn id="603" idx="6"/>
            <a:endCxn id="607"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608" name="Shape 608"/>
          <p:cNvCxnSpPr>
            <a:stCxn id="604" idx="6"/>
            <a:endCxn id="607"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609" name="Shape 609"/>
          <p:cNvCxnSpPr>
            <a:stCxn id="605" idx="6"/>
            <a:endCxn id="607"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610" name="Shape 610"/>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611" name="Shape 611"/>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2" name="Shape 612"/>
          <p:cNvCxnSpPr>
            <a:stCxn id="611" idx="0"/>
            <a:endCxn id="611"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613" name="Shape 613"/>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615" name="Shape 615"/>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616" name="Shape 616"/>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617" name="Shape 617"/>
          <p:cNvCxnSpPr>
            <a:stCxn id="614" idx="7"/>
            <a:endCxn id="611"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618" name="Shape 618"/>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619" name="Shape 619"/>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620" name="Shape 620"/>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621" name="Shape 621"/>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622" name="Shape 622"/>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623" name="Shape 623"/>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624" name="Shape 624"/>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Lembrando de cálculo I e cálculo II, como eu faço para descobrir o mínimo de uma função ? </a:t>
            </a:r>
            <a:br>
              <a:rPr lang="pt-BR"/>
            </a:br>
            <a:endParaRPr/>
          </a:p>
        </p:txBody>
      </p:sp>
      <p:pic>
        <p:nvPicPr>
          <p:cNvPr id="625" name="Shape 625"/>
          <p:cNvPicPr preferRelativeResize="0"/>
          <p:nvPr/>
        </p:nvPicPr>
        <p:blipFill>
          <a:blip r:embed="rId6">
            <a:alphaModFix/>
          </a:blip>
          <a:stretch>
            <a:fillRect/>
          </a:stretch>
        </p:blipFill>
        <p:spPr>
          <a:xfrm>
            <a:off x="5256163" y="1816550"/>
            <a:ext cx="2837387" cy="261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O que é Machine Learning ?</a:t>
            </a:r>
            <a:endParaRPr/>
          </a:p>
        </p:txBody>
      </p:sp>
      <p:sp>
        <p:nvSpPr>
          <p:cNvPr id="120" name="Shape 1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sz="2400">
                <a:solidFill>
                  <a:srgbClr val="555555"/>
                </a:solidFill>
                <a:highlight>
                  <a:srgbClr val="EEEEEE"/>
                </a:highlight>
                <a:latin typeface="Arial"/>
                <a:ea typeface="Arial"/>
                <a:cs typeface="Arial"/>
                <a:sym typeface="Arial"/>
              </a:rPr>
              <a:t>“ A computer program is said to </a:t>
            </a:r>
            <a:r>
              <a:rPr b="1" lang="pt-BR" sz="2400">
                <a:solidFill>
                  <a:srgbClr val="555555"/>
                </a:solidFill>
                <a:latin typeface="Arial"/>
                <a:ea typeface="Arial"/>
                <a:cs typeface="Arial"/>
                <a:sym typeface="Arial"/>
              </a:rPr>
              <a:t>learn</a:t>
            </a:r>
            <a:r>
              <a:rPr lang="pt-BR" sz="2400">
                <a:solidFill>
                  <a:srgbClr val="555555"/>
                </a:solidFill>
                <a:highlight>
                  <a:srgbClr val="EEEEEE"/>
                </a:highlight>
                <a:latin typeface="Arial"/>
                <a:ea typeface="Arial"/>
                <a:cs typeface="Arial"/>
                <a:sym typeface="Arial"/>
              </a:rPr>
              <a:t> from experience </a:t>
            </a:r>
            <a:r>
              <a:rPr i="1" lang="pt-BR" sz="2400">
                <a:solidFill>
                  <a:srgbClr val="555555"/>
                </a:solidFill>
                <a:latin typeface="Arial"/>
                <a:ea typeface="Arial"/>
                <a:cs typeface="Arial"/>
                <a:sym typeface="Arial"/>
              </a:rPr>
              <a:t>E</a:t>
            </a:r>
            <a:r>
              <a:rPr lang="pt-BR" sz="2400">
                <a:solidFill>
                  <a:srgbClr val="555555"/>
                </a:solidFill>
                <a:highlight>
                  <a:srgbClr val="EEEEEE"/>
                </a:highlight>
                <a:latin typeface="Arial"/>
                <a:ea typeface="Arial"/>
                <a:cs typeface="Arial"/>
                <a:sym typeface="Arial"/>
              </a:rPr>
              <a:t> with respect to some class of tasks </a:t>
            </a:r>
            <a:r>
              <a:rPr i="1" lang="pt-BR" sz="2400">
                <a:solidFill>
                  <a:srgbClr val="555555"/>
                </a:solidFill>
                <a:latin typeface="Arial"/>
                <a:ea typeface="Arial"/>
                <a:cs typeface="Arial"/>
                <a:sym typeface="Arial"/>
              </a:rPr>
              <a:t>T</a:t>
            </a:r>
            <a:r>
              <a:rPr lang="pt-BR" sz="2400">
                <a:solidFill>
                  <a:srgbClr val="555555"/>
                </a:solidFill>
                <a:highlight>
                  <a:srgbClr val="EEEEEE"/>
                </a:highlight>
                <a:latin typeface="Arial"/>
                <a:ea typeface="Arial"/>
                <a:cs typeface="Arial"/>
                <a:sym typeface="Arial"/>
              </a:rPr>
              <a:t> and performance measure </a:t>
            </a:r>
            <a:r>
              <a:rPr i="1" lang="pt-BR" sz="2400">
                <a:solidFill>
                  <a:srgbClr val="555555"/>
                </a:solidFill>
                <a:latin typeface="Arial"/>
                <a:ea typeface="Arial"/>
                <a:cs typeface="Arial"/>
                <a:sym typeface="Arial"/>
              </a:rPr>
              <a:t>P</a:t>
            </a:r>
            <a:r>
              <a:rPr lang="pt-BR" sz="2400">
                <a:solidFill>
                  <a:srgbClr val="555555"/>
                </a:solidFill>
                <a:highlight>
                  <a:srgbClr val="EEEEEE"/>
                </a:highlight>
                <a:latin typeface="Arial"/>
                <a:ea typeface="Arial"/>
                <a:cs typeface="Arial"/>
                <a:sym typeface="Arial"/>
              </a:rPr>
              <a:t>, if its performance at tasks in </a:t>
            </a:r>
            <a:r>
              <a:rPr i="1" lang="pt-BR" sz="2400">
                <a:solidFill>
                  <a:srgbClr val="555555"/>
                </a:solidFill>
                <a:latin typeface="Arial"/>
                <a:ea typeface="Arial"/>
                <a:cs typeface="Arial"/>
                <a:sym typeface="Arial"/>
              </a:rPr>
              <a:t>T</a:t>
            </a:r>
            <a:r>
              <a:rPr lang="pt-BR" sz="2400">
                <a:solidFill>
                  <a:srgbClr val="555555"/>
                </a:solidFill>
                <a:highlight>
                  <a:srgbClr val="EEEEEE"/>
                </a:highlight>
                <a:latin typeface="Arial"/>
                <a:ea typeface="Arial"/>
                <a:cs typeface="Arial"/>
                <a:sym typeface="Arial"/>
              </a:rPr>
              <a:t>, as measured by </a:t>
            </a:r>
            <a:r>
              <a:rPr i="1" lang="pt-BR" sz="2400">
                <a:solidFill>
                  <a:srgbClr val="555555"/>
                </a:solidFill>
                <a:latin typeface="Arial"/>
                <a:ea typeface="Arial"/>
                <a:cs typeface="Arial"/>
                <a:sym typeface="Arial"/>
              </a:rPr>
              <a:t>P</a:t>
            </a:r>
            <a:r>
              <a:rPr lang="pt-BR" sz="2400">
                <a:solidFill>
                  <a:srgbClr val="555555"/>
                </a:solidFill>
                <a:highlight>
                  <a:srgbClr val="EEEEEE"/>
                </a:highlight>
                <a:latin typeface="Arial"/>
                <a:ea typeface="Arial"/>
                <a:cs typeface="Arial"/>
                <a:sym typeface="Arial"/>
              </a:rPr>
              <a:t>, improves with experience </a:t>
            </a:r>
            <a:r>
              <a:rPr i="1" lang="pt-BR" sz="2400">
                <a:solidFill>
                  <a:srgbClr val="555555"/>
                </a:solidFill>
                <a:latin typeface="Arial"/>
                <a:ea typeface="Arial"/>
                <a:cs typeface="Arial"/>
                <a:sym typeface="Arial"/>
              </a:rPr>
              <a:t>E</a:t>
            </a:r>
            <a:r>
              <a:rPr lang="pt-BR" sz="2400">
                <a:solidFill>
                  <a:srgbClr val="555555"/>
                </a:solidFill>
                <a:highlight>
                  <a:srgbClr val="EEEEEE"/>
                </a:highlight>
                <a:latin typeface="Arial"/>
                <a:ea typeface="Arial"/>
                <a:cs typeface="Arial"/>
                <a:sym typeface="Arial"/>
              </a:rPr>
              <a:t>.”</a:t>
            </a:r>
            <a:endParaRPr sz="2400">
              <a:solidFill>
                <a:srgbClr val="555555"/>
              </a:solidFill>
              <a:highlight>
                <a:srgbClr val="EEEEEE"/>
              </a:highlight>
              <a:latin typeface="Arial"/>
              <a:ea typeface="Arial"/>
              <a:cs typeface="Arial"/>
              <a:sym typeface="Arial"/>
            </a:endParaRPr>
          </a:p>
          <a:p>
            <a:pPr indent="0" lvl="0" marL="0">
              <a:spcBef>
                <a:spcPts val="1600"/>
              </a:spcBef>
              <a:spcAft>
                <a:spcPts val="0"/>
              </a:spcAft>
              <a:buNone/>
            </a:pPr>
            <a:r>
              <a:t/>
            </a:r>
            <a:endParaRPr sz="2400">
              <a:solidFill>
                <a:srgbClr val="555555"/>
              </a:solidFill>
              <a:highlight>
                <a:srgbClr val="EEEEEE"/>
              </a:highlight>
              <a:latin typeface="Arial"/>
              <a:ea typeface="Arial"/>
              <a:cs typeface="Arial"/>
              <a:sym typeface="Arial"/>
            </a:endParaRPr>
          </a:p>
          <a:p>
            <a:pPr indent="0" lvl="0" marL="0">
              <a:spcBef>
                <a:spcPts val="1600"/>
              </a:spcBef>
              <a:spcAft>
                <a:spcPts val="1600"/>
              </a:spcAft>
              <a:buNone/>
            </a:pPr>
            <a:r>
              <a:rPr lang="pt-BR" sz="2400">
                <a:solidFill>
                  <a:srgbClr val="555555"/>
                </a:solidFill>
                <a:highlight>
                  <a:srgbClr val="EEEEEE"/>
                </a:highlight>
                <a:latin typeface="Arial"/>
                <a:ea typeface="Arial"/>
                <a:cs typeface="Arial"/>
                <a:sym typeface="Arial"/>
              </a:rPr>
              <a:t>Tom Mitchel</a:t>
            </a:r>
            <a:endParaRPr sz="2400">
              <a:solidFill>
                <a:srgbClr val="555555"/>
              </a:solidFill>
              <a:highlight>
                <a:srgbClr val="EEEEEE"/>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Shape 6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631" name="Shape 631"/>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632" name="Shape 632"/>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3" name="Shape 633"/>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34" name="Shape 634"/>
          <p:cNvCxnSpPr>
            <a:stCxn id="631" idx="6"/>
            <a:endCxn id="635"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636" name="Shape 636"/>
          <p:cNvCxnSpPr>
            <a:stCxn id="632" idx="6"/>
            <a:endCxn id="635"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637" name="Shape 637"/>
          <p:cNvCxnSpPr>
            <a:stCxn id="633" idx="6"/>
            <a:endCxn id="635"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638" name="Shape 638"/>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639" name="Shape 639"/>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40" name="Shape 640"/>
          <p:cNvCxnSpPr>
            <a:stCxn id="639" idx="0"/>
            <a:endCxn id="639"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641" name="Shape 641"/>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Shape 642"/>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643" name="Shape 643"/>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644" name="Shape 644"/>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645" name="Shape 645"/>
          <p:cNvCxnSpPr>
            <a:stCxn id="642" idx="7"/>
            <a:endCxn id="639"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646" name="Shape 646"/>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647" name="Shape 647"/>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648" name="Shape 648"/>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649" name="Shape 649"/>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650" name="Shape 650"/>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651" name="Shape 651"/>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652" name="Shape 652"/>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Lembrando de cálculo I e cálculo II, como eu faço para descobrir o mínimo de uma função ?</a:t>
            </a:r>
            <a:br>
              <a:rPr lang="pt-BR"/>
            </a:br>
            <a:r>
              <a:rPr lang="pt-BR"/>
              <a:t>R: Derivo e igualo a zero. </a:t>
            </a:r>
            <a:br>
              <a:rPr lang="pt-BR"/>
            </a:br>
            <a:endParaRPr/>
          </a:p>
        </p:txBody>
      </p:sp>
      <p:pic>
        <p:nvPicPr>
          <p:cNvPr id="653" name="Shape 653"/>
          <p:cNvPicPr preferRelativeResize="0"/>
          <p:nvPr/>
        </p:nvPicPr>
        <p:blipFill>
          <a:blip r:embed="rId6">
            <a:alphaModFix/>
          </a:blip>
          <a:stretch>
            <a:fillRect/>
          </a:stretch>
        </p:blipFill>
        <p:spPr>
          <a:xfrm>
            <a:off x="5256163" y="1816550"/>
            <a:ext cx="2837387" cy="2611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Shape 6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659" name="Shape 659"/>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660" name="Shape 660"/>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1" name="Shape 661"/>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62" name="Shape 662"/>
          <p:cNvCxnSpPr>
            <a:stCxn id="659" idx="6"/>
            <a:endCxn id="663"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664" name="Shape 664"/>
          <p:cNvCxnSpPr>
            <a:stCxn id="660" idx="6"/>
            <a:endCxn id="663"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665" name="Shape 665"/>
          <p:cNvCxnSpPr>
            <a:stCxn id="661" idx="6"/>
            <a:endCxn id="663"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666" name="Shape 666"/>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667" name="Shape 667"/>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68" name="Shape 668"/>
          <p:cNvCxnSpPr>
            <a:stCxn id="667" idx="0"/>
            <a:endCxn id="667"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669" name="Shape 669"/>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0" name="Shape 670"/>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671" name="Shape 671"/>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672" name="Shape 672"/>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673" name="Shape 673"/>
          <p:cNvCxnSpPr>
            <a:stCxn id="670" idx="7"/>
            <a:endCxn id="667"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674" name="Shape 674"/>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675" name="Shape 675"/>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676" name="Shape 676"/>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677" name="Shape 677"/>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678" name="Shape 678"/>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679" name="Shape 679"/>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680" name="Shape 680"/>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Se eu estivesse em um ponto da função (ponto vermelho), como eu sei para onde a função cresce?</a:t>
            </a:r>
            <a:endParaRPr/>
          </a:p>
        </p:txBody>
      </p:sp>
      <p:pic>
        <p:nvPicPr>
          <p:cNvPr id="681" name="Shape 681"/>
          <p:cNvPicPr preferRelativeResize="0"/>
          <p:nvPr/>
        </p:nvPicPr>
        <p:blipFill>
          <a:blip r:embed="rId6">
            <a:alphaModFix/>
          </a:blip>
          <a:stretch>
            <a:fillRect/>
          </a:stretch>
        </p:blipFill>
        <p:spPr>
          <a:xfrm>
            <a:off x="5256163" y="1816550"/>
            <a:ext cx="2837387" cy="2611000"/>
          </a:xfrm>
          <a:prstGeom prst="rect">
            <a:avLst/>
          </a:prstGeom>
          <a:noFill/>
          <a:ln>
            <a:noFill/>
          </a:ln>
        </p:spPr>
      </p:pic>
      <p:sp>
        <p:nvSpPr>
          <p:cNvPr id="682" name="Shape 682"/>
          <p:cNvSpPr/>
          <p:nvPr/>
        </p:nvSpPr>
        <p:spPr>
          <a:xfrm>
            <a:off x="6104450" y="3025300"/>
            <a:ext cx="170400" cy="193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Shape 6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688" name="Shape 688"/>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689" name="Shape 689"/>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0" name="Shape 690"/>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91" name="Shape 691"/>
          <p:cNvCxnSpPr>
            <a:stCxn id="688" idx="6"/>
            <a:endCxn id="692"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693" name="Shape 693"/>
          <p:cNvCxnSpPr>
            <a:stCxn id="689" idx="6"/>
            <a:endCxn id="692"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694" name="Shape 694"/>
          <p:cNvCxnSpPr>
            <a:stCxn id="690" idx="6"/>
            <a:endCxn id="692"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695" name="Shape 695"/>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696" name="Shape 696"/>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97" name="Shape 697"/>
          <p:cNvCxnSpPr>
            <a:stCxn id="696" idx="0"/>
            <a:endCxn id="696"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698" name="Shape 698"/>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Shape 699"/>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700" name="Shape 700"/>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701" name="Shape 701"/>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702" name="Shape 702"/>
          <p:cNvCxnSpPr>
            <a:stCxn id="699" idx="7"/>
            <a:endCxn id="696"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703" name="Shape 703"/>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704" name="Shape 704"/>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705" name="Shape 705"/>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706" name="Shape 706"/>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707" name="Shape 707"/>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708" name="Shape 708"/>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709" name="Shape 709"/>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Se eu estivesse em um ponto da função (ponto vermelho), como eu sei para onde a função cresce?</a:t>
            </a:r>
            <a:br>
              <a:rPr lang="pt-BR"/>
            </a:br>
            <a:r>
              <a:rPr lang="pt-BR"/>
              <a:t>R: Gradientes</a:t>
            </a:r>
            <a:endParaRPr/>
          </a:p>
        </p:txBody>
      </p:sp>
      <p:pic>
        <p:nvPicPr>
          <p:cNvPr id="710" name="Shape 710"/>
          <p:cNvPicPr preferRelativeResize="0"/>
          <p:nvPr/>
        </p:nvPicPr>
        <p:blipFill>
          <a:blip r:embed="rId6">
            <a:alphaModFix/>
          </a:blip>
          <a:stretch>
            <a:fillRect/>
          </a:stretch>
        </p:blipFill>
        <p:spPr>
          <a:xfrm>
            <a:off x="5256163" y="1816550"/>
            <a:ext cx="2837387" cy="2611000"/>
          </a:xfrm>
          <a:prstGeom prst="rect">
            <a:avLst/>
          </a:prstGeom>
          <a:noFill/>
          <a:ln>
            <a:noFill/>
          </a:ln>
        </p:spPr>
      </p:pic>
      <p:sp>
        <p:nvSpPr>
          <p:cNvPr id="711" name="Shape 711"/>
          <p:cNvSpPr/>
          <p:nvPr/>
        </p:nvSpPr>
        <p:spPr>
          <a:xfrm>
            <a:off x="6104450" y="3025300"/>
            <a:ext cx="170400" cy="193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2" name="Shape 712"/>
          <p:cNvSpPr/>
          <p:nvPr/>
        </p:nvSpPr>
        <p:spPr>
          <a:xfrm rot="-7721304">
            <a:off x="5865547" y="3384355"/>
            <a:ext cx="281722" cy="118864"/>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Shape 7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718" name="Shape 718"/>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719" name="Shape 719"/>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Shape 720"/>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21" name="Shape 721"/>
          <p:cNvCxnSpPr>
            <a:stCxn id="718" idx="6"/>
            <a:endCxn id="722"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723" name="Shape 723"/>
          <p:cNvCxnSpPr>
            <a:stCxn id="719" idx="6"/>
            <a:endCxn id="722"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724" name="Shape 724"/>
          <p:cNvCxnSpPr>
            <a:stCxn id="720" idx="6"/>
            <a:endCxn id="722"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725" name="Shape 725"/>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726" name="Shape 726"/>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27" name="Shape 727"/>
          <p:cNvCxnSpPr>
            <a:stCxn id="726" idx="0"/>
            <a:endCxn id="726"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728" name="Shape 728"/>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9" name="Shape 729"/>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730" name="Shape 730"/>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731" name="Shape 731"/>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732" name="Shape 732"/>
          <p:cNvCxnSpPr>
            <a:stCxn id="729" idx="7"/>
            <a:endCxn id="726"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733" name="Shape 733"/>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734" name="Shape 734"/>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735" name="Shape 735"/>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736" name="Shape 736"/>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737" name="Shape 737"/>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738" name="Shape 738"/>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739" name="Shape 739"/>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Se quero achar o caminho que a função decresce, o que devo fazer?</a:t>
            </a:r>
            <a:endParaRPr/>
          </a:p>
        </p:txBody>
      </p:sp>
      <p:pic>
        <p:nvPicPr>
          <p:cNvPr id="740" name="Shape 740"/>
          <p:cNvPicPr preferRelativeResize="0"/>
          <p:nvPr/>
        </p:nvPicPr>
        <p:blipFill>
          <a:blip r:embed="rId6">
            <a:alphaModFix/>
          </a:blip>
          <a:stretch>
            <a:fillRect/>
          </a:stretch>
        </p:blipFill>
        <p:spPr>
          <a:xfrm>
            <a:off x="5256163" y="1816550"/>
            <a:ext cx="2837387" cy="2611000"/>
          </a:xfrm>
          <a:prstGeom prst="rect">
            <a:avLst/>
          </a:prstGeom>
          <a:noFill/>
          <a:ln>
            <a:noFill/>
          </a:ln>
        </p:spPr>
      </p:pic>
      <p:sp>
        <p:nvSpPr>
          <p:cNvPr id="741" name="Shape 741"/>
          <p:cNvSpPr/>
          <p:nvPr/>
        </p:nvSpPr>
        <p:spPr>
          <a:xfrm>
            <a:off x="6104450" y="3025300"/>
            <a:ext cx="170400" cy="193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2" name="Shape 742"/>
          <p:cNvSpPr/>
          <p:nvPr/>
        </p:nvSpPr>
        <p:spPr>
          <a:xfrm rot="-7721304">
            <a:off x="5865547" y="3384355"/>
            <a:ext cx="281722" cy="118864"/>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Shape 7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748" name="Shape 748"/>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749" name="Shape 749"/>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Shape 750"/>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51" name="Shape 751"/>
          <p:cNvCxnSpPr>
            <a:stCxn id="748" idx="6"/>
            <a:endCxn id="752"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753" name="Shape 753"/>
          <p:cNvCxnSpPr>
            <a:stCxn id="749" idx="6"/>
            <a:endCxn id="752"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754" name="Shape 754"/>
          <p:cNvCxnSpPr>
            <a:stCxn id="750" idx="6"/>
            <a:endCxn id="752"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755" name="Shape 755"/>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756" name="Shape 756"/>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57" name="Shape 757"/>
          <p:cNvCxnSpPr>
            <a:stCxn id="756" idx="0"/>
            <a:endCxn id="756"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758" name="Shape 758"/>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Shape 759"/>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760" name="Shape 760"/>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761" name="Shape 761"/>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762" name="Shape 762"/>
          <p:cNvCxnSpPr>
            <a:stCxn id="759" idx="7"/>
            <a:endCxn id="756"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763" name="Shape 763"/>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764" name="Shape 764"/>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765" name="Shape 765"/>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766" name="Shape 766"/>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767" name="Shape 767"/>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768" name="Shape 768"/>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769" name="Shape 769"/>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Se quero achar o caminho que a função decresce, o que devo fazer?</a:t>
            </a:r>
            <a:br>
              <a:rPr lang="pt-BR"/>
            </a:br>
            <a:r>
              <a:rPr lang="pt-BR"/>
              <a:t>R: ir para o lado oposto ( mult por -1 )</a:t>
            </a:r>
            <a:endParaRPr/>
          </a:p>
        </p:txBody>
      </p:sp>
      <p:pic>
        <p:nvPicPr>
          <p:cNvPr id="770" name="Shape 770"/>
          <p:cNvPicPr preferRelativeResize="0"/>
          <p:nvPr/>
        </p:nvPicPr>
        <p:blipFill>
          <a:blip r:embed="rId6">
            <a:alphaModFix/>
          </a:blip>
          <a:stretch>
            <a:fillRect/>
          </a:stretch>
        </p:blipFill>
        <p:spPr>
          <a:xfrm>
            <a:off x="5256163" y="1816550"/>
            <a:ext cx="2837387" cy="2611000"/>
          </a:xfrm>
          <a:prstGeom prst="rect">
            <a:avLst/>
          </a:prstGeom>
          <a:noFill/>
          <a:ln>
            <a:noFill/>
          </a:ln>
        </p:spPr>
      </p:pic>
      <p:sp>
        <p:nvSpPr>
          <p:cNvPr id="771" name="Shape 771"/>
          <p:cNvSpPr/>
          <p:nvPr/>
        </p:nvSpPr>
        <p:spPr>
          <a:xfrm>
            <a:off x="6104450" y="3025300"/>
            <a:ext cx="170400" cy="193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2" name="Shape 772"/>
          <p:cNvSpPr/>
          <p:nvPr/>
        </p:nvSpPr>
        <p:spPr>
          <a:xfrm rot="2982593">
            <a:off x="6048856" y="3576097"/>
            <a:ext cx="281602" cy="118771"/>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Shape 7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778" name="Shape 778"/>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779" name="Shape 779"/>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0" name="Shape 780"/>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81" name="Shape 781"/>
          <p:cNvCxnSpPr>
            <a:stCxn id="778" idx="6"/>
            <a:endCxn id="782"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783" name="Shape 783"/>
          <p:cNvCxnSpPr>
            <a:stCxn id="779" idx="6"/>
            <a:endCxn id="782"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784" name="Shape 784"/>
          <p:cNvCxnSpPr>
            <a:stCxn id="780" idx="6"/>
            <a:endCxn id="782"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785" name="Shape 785"/>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786" name="Shape 786"/>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87" name="Shape 787"/>
          <p:cNvCxnSpPr>
            <a:stCxn id="786" idx="0"/>
            <a:endCxn id="786"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788" name="Shape 788"/>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9" name="Shape 789"/>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790" name="Shape 790"/>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791" name="Shape 791"/>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792" name="Shape 792"/>
          <p:cNvCxnSpPr>
            <a:stCxn id="789" idx="7"/>
            <a:endCxn id="786"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793" name="Shape 793"/>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794" name="Shape 794"/>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795" name="Shape 795"/>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796" name="Shape 796"/>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797" name="Shape 797"/>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798" name="Shape 798"/>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799" name="Shape 799"/>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Agora preciso calcular o gradiente do erro em relação aos pesos (quais ajustes nos pesos devo fazer para reduzir o erro) ?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Shape 8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805" name="Shape 805"/>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806" name="Shape 806"/>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7" name="Shape 807"/>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08" name="Shape 808"/>
          <p:cNvCxnSpPr>
            <a:stCxn id="805" idx="6"/>
            <a:endCxn id="809"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810" name="Shape 810"/>
          <p:cNvCxnSpPr>
            <a:stCxn id="806" idx="6"/>
            <a:endCxn id="809"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811" name="Shape 811"/>
          <p:cNvCxnSpPr>
            <a:stCxn id="807" idx="6"/>
            <a:endCxn id="809"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812" name="Shape 812"/>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813" name="Shape 813"/>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14" name="Shape 814"/>
          <p:cNvCxnSpPr>
            <a:stCxn id="813" idx="0"/>
            <a:endCxn id="813"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815" name="Shape 815"/>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6" name="Shape 816"/>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817" name="Shape 817"/>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818" name="Shape 818"/>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819" name="Shape 819"/>
          <p:cNvCxnSpPr>
            <a:stCxn id="816" idx="7"/>
            <a:endCxn id="813"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820" name="Shape 820"/>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821" name="Shape 821"/>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822" name="Shape 822"/>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823" name="Shape 823"/>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824" name="Shape 824"/>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825" name="Shape 825"/>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826" name="Shape 826"/>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Agora preciso calcular o gradiente do erro em relação aos pesos (quais pesos devo escolher para reduzir o erro) ? </a:t>
            </a:r>
            <a:endParaRPr/>
          </a:p>
        </p:txBody>
      </p:sp>
      <p:pic>
        <p:nvPicPr>
          <p:cNvPr id="827" name="Shape 827"/>
          <p:cNvPicPr preferRelativeResize="0"/>
          <p:nvPr/>
        </p:nvPicPr>
        <p:blipFill>
          <a:blip r:embed="rId6">
            <a:alphaModFix/>
          </a:blip>
          <a:stretch>
            <a:fillRect/>
          </a:stretch>
        </p:blipFill>
        <p:spPr>
          <a:xfrm>
            <a:off x="4544350" y="1839400"/>
            <a:ext cx="4476750" cy="533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Shape 8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833" name="Shape 833"/>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834" name="Shape 834"/>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5" name="Shape 835"/>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36" name="Shape 836"/>
          <p:cNvCxnSpPr>
            <a:stCxn id="833" idx="6"/>
            <a:endCxn id="837"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838" name="Shape 838"/>
          <p:cNvCxnSpPr>
            <a:stCxn id="834" idx="6"/>
            <a:endCxn id="837"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839" name="Shape 839"/>
          <p:cNvCxnSpPr>
            <a:stCxn id="835" idx="6"/>
            <a:endCxn id="837"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840" name="Shape 840"/>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841" name="Shape 841"/>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42" name="Shape 842"/>
          <p:cNvCxnSpPr>
            <a:stCxn id="841" idx="0"/>
            <a:endCxn id="841"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843" name="Shape 843"/>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4" name="Shape 844"/>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845" name="Shape 845"/>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846" name="Shape 846"/>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847" name="Shape 847"/>
          <p:cNvCxnSpPr>
            <a:stCxn id="844" idx="7"/>
            <a:endCxn id="841"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848" name="Shape 848"/>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849" name="Shape 849"/>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850" name="Shape 850"/>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851" name="Shape 851"/>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852" name="Shape 852"/>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853" name="Shape 853"/>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854" name="Shape 854"/>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A função erro possui algum parâmetro com w</a:t>
            </a:r>
            <a:r>
              <a:rPr baseline="-25000" lang="pt-BR"/>
              <a:t>i</a:t>
            </a:r>
            <a:r>
              <a:rPr lang="pt-BR"/>
              <a:t> no seu corpo ? </a:t>
            </a:r>
            <a:endParaRPr/>
          </a:p>
        </p:txBody>
      </p:sp>
      <p:pic>
        <p:nvPicPr>
          <p:cNvPr id="855" name="Shape 855"/>
          <p:cNvPicPr preferRelativeResize="0"/>
          <p:nvPr/>
        </p:nvPicPr>
        <p:blipFill>
          <a:blip r:embed="rId6">
            <a:alphaModFix/>
          </a:blip>
          <a:stretch>
            <a:fillRect/>
          </a:stretch>
        </p:blipFill>
        <p:spPr>
          <a:xfrm>
            <a:off x="4544350" y="1839400"/>
            <a:ext cx="4476750" cy="533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Shape 8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861" name="Shape 861"/>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862" name="Shape 862"/>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3" name="Shape 863"/>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64" name="Shape 864"/>
          <p:cNvCxnSpPr>
            <a:stCxn id="861" idx="6"/>
            <a:endCxn id="865"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866" name="Shape 866"/>
          <p:cNvCxnSpPr>
            <a:stCxn id="862" idx="6"/>
            <a:endCxn id="865"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867" name="Shape 867"/>
          <p:cNvCxnSpPr>
            <a:stCxn id="863" idx="6"/>
            <a:endCxn id="865"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868" name="Shape 868"/>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869" name="Shape 869"/>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70" name="Shape 870"/>
          <p:cNvCxnSpPr>
            <a:stCxn id="869" idx="0"/>
            <a:endCxn id="869"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871" name="Shape 871"/>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2" name="Shape 872"/>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873" name="Shape 873"/>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874" name="Shape 874"/>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875" name="Shape 875"/>
          <p:cNvCxnSpPr>
            <a:stCxn id="872" idx="7"/>
            <a:endCxn id="869"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876" name="Shape 876"/>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877" name="Shape 877"/>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878" name="Shape 878"/>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879" name="Shape 879"/>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880" name="Shape 880"/>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881" name="Shape 881"/>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882" name="Shape 882"/>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A função erro possui algum parâmetro com w</a:t>
            </a:r>
            <a:r>
              <a:rPr baseline="-25000" lang="pt-BR"/>
              <a:t>i</a:t>
            </a:r>
            <a:r>
              <a:rPr lang="pt-BR"/>
              <a:t> no seu corpo ? </a:t>
            </a:r>
            <a:br>
              <a:rPr lang="pt-BR"/>
            </a:br>
            <a:r>
              <a:rPr lang="pt-BR"/>
              <a:t>R: Não diretamente, preciso usar regra da cadeia.</a:t>
            </a:r>
            <a:endParaRPr/>
          </a:p>
        </p:txBody>
      </p:sp>
      <p:pic>
        <p:nvPicPr>
          <p:cNvPr id="883" name="Shape 883"/>
          <p:cNvPicPr preferRelativeResize="0"/>
          <p:nvPr/>
        </p:nvPicPr>
        <p:blipFill>
          <a:blip r:embed="rId6">
            <a:alphaModFix/>
          </a:blip>
          <a:stretch>
            <a:fillRect/>
          </a:stretch>
        </p:blipFill>
        <p:spPr>
          <a:xfrm>
            <a:off x="4544350" y="1839400"/>
            <a:ext cx="4476750" cy="533400"/>
          </a:xfrm>
          <a:prstGeom prst="rect">
            <a:avLst/>
          </a:prstGeom>
          <a:noFill/>
          <a:ln>
            <a:noFill/>
          </a:ln>
        </p:spPr>
      </p:pic>
      <p:pic>
        <p:nvPicPr>
          <p:cNvPr id="884" name="Shape 884"/>
          <p:cNvPicPr preferRelativeResize="0"/>
          <p:nvPr/>
        </p:nvPicPr>
        <p:blipFill>
          <a:blip r:embed="rId7">
            <a:alphaModFix/>
          </a:blip>
          <a:stretch>
            <a:fillRect/>
          </a:stretch>
        </p:blipFill>
        <p:spPr>
          <a:xfrm>
            <a:off x="4585830" y="2865805"/>
            <a:ext cx="3628315" cy="631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sp>
        <p:nvSpPr>
          <p:cNvPr id="889" name="Shape 8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890" name="Shape 890"/>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891" name="Shape 891"/>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2" name="Shape 892"/>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93" name="Shape 893"/>
          <p:cNvCxnSpPr>
            <a:stCxn id="890" idx="6"/>
            <a:endCxn id="894"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895" name="Shape 895"/>
          <p:cNvCxnSpPr>
            <a:stCxn id="891" idx="6"/>
            <a:endCxn id="894"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896" name="Shape 896"/>
          <p:cNvCxnSpPr>
            <a:stCxn id="892" idx="6"/>
            <a:endCxn id="894"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897" name="Shape 897"/>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898" name="Shape 898"/>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99" name="Shape 899"/>
          <p:cNvCxnSpPr>
            <a:stCxn id="898" idx="0"/>
            <a:endCxn id="898"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900" name="Shape 900"/>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1" name="Shape 901"/>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902" name="Shape 902"/>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903" name="Shape 903"/>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904" name="Shape 904"/>
          <p:cNvCxnSpPr>
            <a:stCxn id="901" idx="7"/>
            <a:endCxn id="898"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905" name="Shape 905"/>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906" name="Shape 906"/>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907" name="Shape 907"/>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908" name="Shape 908"/>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909" name="Shape 909"/>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910" name="Shape 910"/>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911" name="Shape 911"/>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A função erro possui algum parâmetro com w</a:t>
            </a:r>
            <a:r>
              <a:rPr baseline="-25000" lang="pt-BR"/>
              <a:t>i</a:t>
            </a:r>
            <a:r>
              <a:rPr lang="pt-BR"/>
              <a:t> no seu corpo ? </a:t>
            </a:r>
            <a:br>
              <a:rPr lang="pt-BR"/>
            </a:br>
            <a:r>
              <a:rPr lang="pt-BR"/>
              <a:t>R: Não diretamente, preciso usar regra da cadeia.</a:t>
            </a:r>
            <a:endParaRPr/>
          </a:p>
        </p:txBody>
      </p:sp>
      <p:pic>
        <p:nvPicPr>
          <p:cNvPr id="912" name="Shape 912"/>
          <p:cNvPicPr preferRelativeResize="0"/>
          <p:nvPr/>
        </p:nvPicPr>
        <p:blipFill>
          <a:blip r:embed="rId6">
            <a:alphaModFix/>
          </a:blip>
          <a:stretch>
            <a:fillRect/>
          </a:stretch>
        </p:blipFill>
        <p:spPr>
          <a:xfrm>
            <a:off x="4544350" y="1839400"/>
            <a:ext cx="4476750" cy="533400"/>
          </a:xfrm>
          <a:prstGeom prst="rect">
            <a:avLst/>
          </a:prstGeom>
          <a:noFill/>
          <a:ln>
            <a:noFill/>
          </a:ln>
        </p:spPr>
      </p:pic>
      <p:pic>
        <p:nvPicPr>
          <p:cNvPr id="913" name="Shape 913"/>
          <p:cNvPicPr preferRelativeResize="0"/>
          <p:nvPr/>
        </p:nvPicPr>
        <p:blipFill>
          <a:blip r:embed="rId7">
            <a:alphaModFix/>
          </a:blip>
          <a:stretch>
            <a:fillRect/>
          </a:stretch>
        </p:blipFill>
        <p:spPr>
          <a:xfrm>
            <a:off x="4585830" y="2865805"/>
            <a:ext cx="3628315" cy="631250"/>
          </a:xfrm>
          <a:prstGeom prst="rect">
            <a:avLst/>
          </a:prstGeom>
          <a:noFill/>
          <a:ln>
            <a:noFill/>
          </a:ln>
        </p:spPr>
      </p:pic>
      <p:pic>
        <p:nvPicPr>
          <p:cNvPr id="914" name="Shape 914"/>
          <p:cNvPicPr preferRelativeResize="0"/>
          <p:nvPr/>
        </p:nvPicPr>
        <p:blipFill>
          <a:blip r:embed="rId8">
            <a:alphaModFix/>
          </a:blip>
          <a:stretch>
            <a:fillRect/>
          </a:stretch>
        </p:blipFill>
        <p:spPr>
          <a:xfrm>
            <a:off x="4584540" y="4026595"/>
            <a:ext cx="4396372" cy="677725"/>
          </a:xfrm>
          <a:prstGeom prst="rect">
            <a:avLst/>
          </a:prstGeom>
          <a:noFill/>
          <a:ln>
            <a:noFill/>
          </a:ln>
        </p:spPr>
      </p:pic>
      <p:sp>
        <p:nvSpPr>
          <p:cNvPr id="915" name="Shape 915"/>
          <p:cNvSpPr/>
          <p:nvPr/>
        </p:nvSpPr>
        <p:spPr>
          <a:xfrm>
            <a:off x="5814075" y="2647425"/>
            <a:ext cx="981600" cy="98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Shape 916"/>
          <p:cNvSpPr/>
          <p:nvPr/>
        </p:nvSpPr>
        <p:spPr>
          <a:xfrm>
            <a:off x="4585825" y="3802250"/>
            <a:ext cx="981600" cy="98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pt-BR"/>
              <a:t>O que é Machine Learning ?</a:t>
            </a:r>
            <a:endParaRPr/>
          </a:p>
        </p:txBody>
      </p:sp>
      <p:sp>
        <p:nvSpPr>
          <p:cNvPr id="126" name="Shape 1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rgbClr val="555555"/>
              </a:solidFill>
              <a:highlight>
                <a:srgbClr val="EEEEEE"/>
              </a:highlight>
              <a:latin typeface="Arial"/>
              <a:ea typeface="Arial"/>
              <a:cs typeface="Arial"/>
              <a:sym typeface="Arial"/>
            </a:endParaRPr>
          </a:p>
          <a:p>
            <a:pPr indent="0" lvl="0" marL="0" rtl="0">
              <a:spcBef>
                <a:spcPts val="1600"/>
              </a:spcBef>
              <a:spcAft>
                <a:spcPts val="1600"/>
              </a:spcAft>
              <a:buNone/>
            </a:pPr>
            <a:r>
              <a:t/>
            </a:r>
            <a:endParaRPr sz="2400">
              <a:solidFill>
                <a:srgbClr val="555555"/>
              </a:solidFill>
              <a:highlight>
                <a:srgbClr val="EEEEEE"/>
              </a:highlight>
              <a:latin typeface="Arial"/>
              <a:ea typeface="Arial"/>
              <a:cs typeface="Arial"/>
              <a:sym typeface="Arial"/>
            </a:endParaRPr>
          </a:p>
        </p:txBody>
      </p:sp>
      <p:sp>
        <p:nvSpPr>
          <p:cNvPr id="127" name="Shape 127"/>
          <p:cNvSpPr/>
          <p:nvPr/>
        </p:nvSpPr>
        <p:spPr>
          <a:xfrm>
            <a:off x="1162900" y="2169200"/>
            <a:ext cx="887075" cy="998875"/>
          </a:xfrm>
          <a:prstGeom prst="flowChartMagneticDisk">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pt-BR"/>
              <a:t>Dados</a:t>
            </a:r>
            <a:endParaRPr/>
          </a:p>
        </p:txBody>
      </p:sp>
      <p:sp>
        <p:nvSpPr>
          <p:cNvPr id="128" name="Shape 128"/>
          <p:cNvSpPr/>
          <p:nvPr/>
        </p:nvSpPr>
        <p:spPr>
          <a:xfrm>
            <a:off x="3175575" y="2385350"/>
            <a:ext cx="1520700" cy="7008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pt-BR"/>
              <a:t>Mecanismo de Aprendizado</a:t>
            </a:r>
            <a:endParaRPr/>
          </a:p>
        </p:txBody>
      </p:sp>
      <p:sp>
        <p:nvSpPr>
          <p:cNvPr id="129" name="Shape 129"/>
          <p:cNvSpPr/>
          <p:nvPr/>
        </p:nvSpPr>
        <p:spPr>
          <a:xfrm>
            <a:off x="2392825" y="2545700"/>
            <a:ext cx="581400" cy="3801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5531125" y="2290263"/>
            <a:ext cx="1520700" cy="8313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pt-BR"/>
              <a:t>Avaliação</a:t>
            </a:r>
            <a:endParaRPr/>
          </a:p>
        </p:txBody>
      </p:sp>
      <p:sp>
        <p:nvSpPr>
          <p:cNvPr id="131" name="Shape 131"/>
          <p:cNvSpPr/>
          <p:nvPr/>
        </p:nvSpPr>
        <p:spPr>
          <a:xfrm>
            <a:off x="4860288" y="2515875"/>
            <a:ext cx="581400" cy="3801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0" name="Shape 920"/>
        <p:cNvGrpSpPr/>
        <p:nvPr/>
      </p:nvGrpSpPr>
      <p:grpSpPr>
        <a:xfrm>
          <a:off x="0" y="0"/>
          <a:ext cx="0" cy="0"/>
          <a:chOff x="0" y="0"/>
          <a:chExt cx="0" cy="0"/>
        </a:xfrm>
      </p:grpSpPr>
      <p:sp>
        <p:nvSpPr>
          <p:cNvPr id="921" name="Shape 9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922" name="Shape 922"/>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923" name="Shape 923"/>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4" name="Shape 924"/>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25" name="Shape 925"/>
          <p:cNvCxnSpPr>
            <a:stCxn id="922" idx="6"/>
            <a:endCxn id="926"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927" name="Shape 927"/>
          <p:cNvCxnSpPr>
            <a:stCxn id="923" idx="6"/>
            <a:endCxn id="926"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928" name="Shape 928"/>
          <p:cNvCxnSpPr>
            <a:stCxn id="924" idx="6"/>
            <a:endCxn id="926"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929" name="Shape 929"/>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930" name="Shape 930"/>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31" name="Shape 931"/>
          <p:cNvCxnSpPr>
            <a:stCxn id="930" idx="0"/>
            <a:endCxn id="930"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932" name="Shape 932"/>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3" name="Shape 933"/>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934" name="Shape 934"/>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935" name="Shape 935"/>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936" name="Shape 936"/>
          <p:cNvCxnSpPr>
            <a:stCxn id="933" idx="7"/>
            <a:endCxn id="930"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937" name="Shape 937"/>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938" name="Shape 938"/>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939" name="Shape 939"/>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940" name="Shape 940"/>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941" name="Shape 941"/>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942" name="Shape 942"/>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943" name="Shape 943"/>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A função erro possui algum parâmetro com w</a:t>
            </a:r>
            <a:r>
              <a:rPr baseline="-25000" lang="pt-BR"/>
              <a:t>i</a:t>
            </a:r>
            <a:r>
              <a:rPr lang="pt-BR"/>
              <a:t> no seu corpo ? </a:t>
            </a:r>
            <a:br>
              <a:rPr lang="pt-BR"/>
            </a:br>
            <a:r>
              <a:rPr lang="pt-BR"/>
              <a:t>R: Não diretamente, preciso usar regra da cadeia.</a:t>
            </a:r>
            <a:endParaRPr/>
          </a:p>
        </p:txBody>
      </p:sp>
      <p:pic>
        <p:nvPicPr>
          <p:cNvPr id="944" name="Shape 944"/>
          <p:cNvPicPr preferRelativeResize="0"/>
          <p:nvPr/>
        </p:nvPicPr>
        <p:blipFill>
          <a:blip r:embed="rId6">
            <a:alphaModFix/>
          </a:blip>
          <a:stretch>
            <a:fillRect/>
          </a:stretch>
        </p:blipFill>
        <p:spPr>
          <a:xfrm>
            <a:off x="4544350" y="1839400"/>
            <a:ext cx="4476750" cy="533400"/>
          </a:xfrm>
          <a:prstGeom prst="rect">
            <a:avLst/>
          </a:prstGeom>
          <a:noFill/>
          <a:ln>
            <a:noFill/>
          </a:ln>
        </p:spPr>
      </p:pic>
      <p:pic>
        <p:nvPicPr>
          <p:cNvPr id="945" name="Shape 945"/>
          <p:cNvPicPr preferRelativeResize="0"/>
          <p:nvPr/>
        </p:nvPicPr>
        <p:blipFill>
          <a:blip r:embed="rId7">
            <a:alphaModFix/>
          </a:blip>
          <a:stretch>
            <a:fillRect/>
          </a:stretch>
        </p:blipFill>
        <p:spPr>
          <a:xfrm>
            <a:off x="4585830" y="2865805"/>
            <a:ext cx="3628315" cy="631250"/>
          </a:xfrm>
          <a:prstGeom prst="rect">
            <a:avLst/>
          </a:prstGeom>
          <a:noFill/>
          <a:ln>
            <a:noFill/>
          </a:ln>
        </p:spPr>
      </p:pic>
      <p:sp>
        <p:nvSpPr>
          <p:cNvPr id="946" name="Shape 946"/>
          <p:cNvSpPr/>
          <p:nvPr/>
        </p:nvSpPr>
        <p:spPr>
          <a:xfrm>
            <a:off x="6781925" y="2690325"/>
            <a:ext cx="981600" cy="98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7" name="Shape 947"/>
          <p:cNvSpPr/>
          <p:nvPr/>
        </p:nvSpPr>
        <p:spPr>
          <a:xfrm>
            <a:off x="4585825" y="3802250"/>
            <a:ext cx="981600" cy="98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48" name="Shape 948"/>
          <p:cNvPicPr preferRelativeResize="0"/>
          <p:nvPr/>
        </p:nvPicPr>
        <p:blipFill>
          <a:blip r:embed="rId8">
            <a:alphaModFix/>
          </a:blip>
          <a:stretch>
            <a:fillRect/>
          </a:stretch>
        </p:blipFill>
        <p:spPr>
          <a:xfrm>
            <a:off x="4805573" y="3990050"/>
            <a:ext cx="3548470" cy="677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2" name="Shape 952"/>
        <p:cNvGrpSpPr/>
        <p:nvPr/>
      </p:nvGrpSpPr>
      <p:grpSpPr>
        <a:xfrm>
          <a:off x="0" y="0"/>
          <a:ext cx="0" cy="0"/>
          <a:chOff x="0" y="0"/>
          <a:chExt cx="0" cy="0"/>
        </a:xfrm>
      </p:grpSpPr>
      <p:sp>
        <p:nvSpPr>
          <p:cNvPr id="953" name="Shape 9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954" name="Shape 954"/>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955" name="Shape 955"/>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6" name="Shape 956"/>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57" name="Shape 957"/>
          <p:cNvCxnSpPr>
            <a:stCxn id="954" idx="6"/>
            <a:endCxn id="958"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959" name="Shape 959"/>
          <p:cNvCxnSpPr>
            <a:stCxn id="955" idx="6"/>
            <a:endCxn id="958"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960" name="Shape 960"/>
          <p:cNvCxnSpPr>
            <a:stCxn id="956" idx="6"/>
            <a:endCxn id="958"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961" name="Shape 961"/>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962" name="Shape 962"/>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63" name="Shape 963"/>
          <p:cNvCxnSpPr>
            <a:stCxn id="962" idx="0"/>
            <a:endCxn id="962"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964" name="Shape 964"/>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5" name="Shape 965"/>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966" name="Shape 966"/>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967" name="Shape 967"/>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968" name="Shape 968"/>
          <p:cNvCxnSpPr>
            <a:stCxn id="965" idx="7"/>
            <a:endCxn id="962"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969" name="Shape 969"/>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970" name="Shape 970"/>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971" name="Shape 971"/>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972" name="Shape 972"/>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973" name="Shape 973"/>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974" name="Shape 974"/>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975" name="Shape 975"/>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A função erro possui algum parâmetro com w</a:t>
            </a:r>
            <a:r>
              <a:rPr baseline="-25000" lang="pt-BR"/>
              <a:t>i</a:t>
            </a:r>
            <a:r>
              <a:rPr lang="pt-BR"/>
              <a:t> no seu corpo ? </a:t>
            </a:r>
            <a:br>
              <a:rPr lang="pt-BR"/>
            </a:br>
            <a:r>
              <a:rPr lang="pt-BR"/>
              <a:t>R: Não diretamente, preciso usar regra da cadeia.</a:t>
            </a:r>
            <a:endParaRPr/>
          </a:p>
        </p:txBody>
      </p:sp>
      <p:pic>
        <p:nvPicPr>
          <p:cNvPr id="976" name="Shape 976"/>
          <p:cNvPicPr preferRelativeResize="0"/>
          <p:nvPr/>
        </p:nvPicPr>
        <p:blipFill>
          <a:blip r:embed="rId6">
            <a:alphaModFix/>
          </a:blip>
          <a:stretch>
            <a:fillRect/>
          </a:stretch>
        </p:blipFill>
        <p:spPr>
          <a:xfrm>
            <a:off x="4544350" y="1839400"/>
            <a:ext cx="4476750" cy="533400"/>
          </a:xfrm>
          <a:prstGeom prst="rect">
            <a:avLst/>
          </a:prstGeom>
          <a:noFill/>
          <a:ln>
            <a:noFill/>
          </a:ln>
        </p:spPr>
      </p:pic>
      <p:pic>
        <p:nvPicPr>
          <p:cNvPr id="977" name="Shape 977"/>
          <p:cNvPicPr preferRelativeResize="0"/>
          <p:nvPr/>
        </p:nvPicPr>
        <p:blipFill>
          <a:blip r:embed="rId7">
            <a:alphaModFix/>
          </a:blip>
          <a:stretch>
            <a:fillRect/>
          </a:stretch>
        </p:blipFill>
        <p:spPr>
          <a:xfrm>
            <a:off x="4585830" y="2865805"/>
            <a:ext cx="3628315" cy="631250"/>
          </a:xfrm>
          <a:prstGeom prst="rect">
            <a:avLst/>
          </a:prstGeom>
          <a:noFill/>
          <a:ln>
            <a:noFill/>
          </a:ln>
        </p:spPr>
      </p:pic>
      <p:sp>
        <p:nvSpPr>
          <p:cNvPr id="978" name="Shape 978"/>
          <p:cNvSpPr/>
          <p:nvPr/>
        </p:nvSpPr>
        <p:spPr>
          <a:xfrm>
            <a:off x="7511575" y="2690325"/>
            <a:ext cx="981600" cy="98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9" name="Shape 979"/>
          <p:cNvSpPr/>
          <p:nvPr/>
        </p:nvSpPr>
        <p:spPr>
          <a:xfrm>
            <a:off x="3866175" y="3870975"/>
            <a:ext cx="981600" cy="98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80" name="Shape 980"/>
          <p:cNvPicPr preferRelativeResize="0"/>
          <p:nvPr/>
        </p:nvPicPr>
        <p:blipFill>
          <a:blip r:embed="rId8">
            <a:alphaModFix/>
          </a:blip>
          <a:stretch>
            <a:fillRect/>
          </a:stretch>
        </p:blipFill>
        <p:spPr>
          <a:xfrm>
            <a:off x="4062743" y="4075724"/>
            <a:ext cx="4958357" cy="572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4" name="Shape 984"/>
        <p:cNvGrpSpPr/>
        <p:nvPr/>
      </p:nvGrpSpPr>
      <p:grpSpPr>
        <a:xfrm>
          <a:off x="0" y="0"/>
          <a:ext cx="0" cy="0"/>
          <a:chOff x="0" y="0"/>
          <a:chExt cx="0" cy="0"/>
        </a:xfrm>
      </p:grpSpPr>
      <p:sp>
        <p:nvSpPr>
          <p:cNvPr id="985" name="Shape 9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986" name="Shape 986"/>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987" name="Shape 987"/>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8" name="Shape 988"/>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89" name="Shape 989"/>
          <p:cNvCxnSpPr>
            <a:stCxn id="986" idx="6"/>
            <a:endCxn id="990"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991" name="Shape 991"/>
          <p:cNvCxnSpPr>
            <a:stCxn id="987" idx="6"/>
            <a:endCxn id="990"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992" name="Shape 992"/>
          <p:cNvCxnSpPr>
            <a:stCxn id="988" idx="6"/>
            <a:endCxn id="990"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993" name="Shape 993"/>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994" name="Shape 994"/>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95" name="Shape 995"/>
          <p:cNvCxnSpPr>
            <a:stCxn id="994" idx="0"/>
            <a:endCxn id="994"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996" name="Shape 996"/>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7" name="Shape 997"/>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998" name="Shape 998"/>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999" name="Shape 999"/>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1000" name="Shape 1000"/>
          <p:cNvCxnSpPr>
            <a:stCxn id="997" idx="7"/>
            <a:endCxn id="994"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1001" name="Shape 1001"/>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1002" name="Shape 1002"/>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1003" name="Shape 1003"/>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1004" name="Shape 1004"/>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1005" name="Shape 1005"/>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1006" name="Shape 1006"/>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1007" name="Shape 1007"/>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A função erro possui algum parâmetro com w</a:t>
            </a:r>
            <a:r>
              <a:rPr baseline="-25000" lang="pt-BR"/>
              <a:t>i</a:t>
            </a:r>
            <a:r>
              <a:rPr lang="pt-BR"/>
              <a:t> no seu corpo ? </a:t>
            </a:r>
            <a:br>
              <a:rPr lang="pt-BR"/>
            </a:br>
            <a:r>
              <a:rPr lang="pt-BR"/>
              <a:t>R: Não diretamente, preciso usar regra da cadeia.</a:t>
            </a:r>
            <a:endParaRPr/>
          </a:p>
        </p:txBody>
      </p:sp>
      <p:pic>
        <p:nvPicPr>
          <p:cNvPr id="1008" name="Shape 1008"/>
          <p:cNvPicPr preferRelativeResize="0"/>
          <p:nvPr/>
        </p:nvPicPr>
        <p:blipFill>
          <a:blip r:embed="rId6">
            <a:alphaModFix/>
          </a:blip>
          <a:stretch>
            <a:fillRect/>
          </a:stretch>
        </p:blipFill>
        <p:spPr>
          <a:xfrm>
            <a:off x="4544350" y="1839400"/>
            <a:ext cx="4476750" cy="533400"/>
          </a:xfrm>
          <a:prstGeom prst="rect">
            <a:avLst/>
          </a:prstGeom>
          <a:noFill/>
          <a:ln>
            <a:noFill/>
          </a:ln>
        </p:spPr>
      </p:pic>
      <p:pic>
        <p:nvPicPr>
          <p:cNvPr id="1009" name="Shape 1009"/>
          <p:cNvPicPr preferRelativeResize="0"/>
          <p:nvPr/>
        </p:nvPicPr>
        <p:blipFill>
          <a:blip r:embed="rId7">
            <a:alphaModFix/>
          </a:blip>
          <a:stretch>
            <a:fillRect/>
          </a:stretch>
        </p:blipFill>
        <p:spPr>
          <a:xfrm>
            <a:off x="4544352" y="3135388"/>
            <a:ext cx="3584598" cy="631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Shape 10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1015" name="Shape 1015"/>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1016" name="Shape 1016"/>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7" name="Shape 1017"/>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18" name="Shape 1018"/>
          <p:cNvCxnSpPr>
            <a:stCxn id="1015" idx="6"/>
            <a:endCxn id="1019"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1020" name="Shape 1020"/>
          <p:cNvCxnSpPr>
            <a:stCxn id="1016" idx="6"/>
            <a:endCxn id="1019"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1021" name="Shape 1021"/>
          <p:cNvCxnSpPr>
            <a:stCxn id="1017" idx="6"/>
            <a:endCxn id="1019"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1022" name="Shape 1022"/>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1023" name="Shape 1023"/>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24" name="Shape 1024"/>
          <p:cNvCxnSpPr>
            <a:stCxn id="1023" idx="0"/>
            <a:endCxn id="1023"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1025" name="Shape 1025"/>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6" name="Shape 1026"/>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1027" name="Shape 1027"/>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1028" name="Shape 1028"/>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1029" name="Shape 1029"/>
          <p:cNvCxnSpPr>
            <a:stCxn id="1026" idx="7"/>
            <a:endCxn id="1023"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1030" name="Shape 1030"/>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1031" name="Shape 1031"/>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1032" name="Shape 1032"/>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1033" name="Shape 1033"/>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1034" name="Shape 1034"/>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1035" name="Shape 1035"/>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1036" name="Shape 1036"/>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Sabendo o gradiente em relação a w</a:t>
            </a:r>
            <a:r>
              <a:rPr baseline="-25000" lang="pt-BR"/>
              <a:t>1</a:t>
            </a:r>
            <a:r>
              <a:rPr lang="pt-BR"/>
              <a:t>, como ajustar o peso ? </a:t>
            </a:r>
            <a:br>
              <a:rPr lang="pt-BR"/>
            </a:br>
            <a:endParaRPr/>
          </a:p>
        </p:txBody>
      </p:sp>
      <p:pic>
        <p:nvPicPr>
          <p:cNvPr id="1037" name="Shape 1037"/>
          <p:cNvPicPr preferRelativeResize="0"/>
          <p:nvPr/>
        </p:nvPicPr>
        <p:blipFill>
          <a:blip r:embed="rId6">
            <a:alphaModFix/>
          </a:blip>
          <a:stretch>
            <a:fillRect/>
          </a:stretch>
        </p:blipFill>
        <p:spPr>
          <a:xfrm>
            <a:off x="4869277" y="1659588"/>
            <a:ext cx="3584598" cy="631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1" name="Shape 1041"/>
        <p:cNvGrpSpPr/>
        <p:nvPr/>
      </p:nvGrpSpPr>
      <p:grpSpPr>
        <a:xfrm>
          <a:off x="0" y="0"/>
          <a:ext cx="0" cy="0"/>
          <a:chOff x="0" y="0"/>
          <a:chExt cx="0" cy="0"/>
        </a:xfrm>
      </p:grpSpPr>
      <p:sp>
        <p:nvSpPr>
          <p:cNvPr id="1042" name="Shape 10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1043" name="Shape 1043"/>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1044" name="Shape 1044"/>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5" name="Shape 1045"/>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46" name="Shape 1046"/>
          <p:cNvCxnSpPr>
            <a:stCxn id="1043" idx="6"/>
            <a:endCxn id="1047"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1048" name="Shape 1048"/>
          <p:cNvCxnSpPr>
            <a:stCxn id="1044" idx="6"/>
            <a:endCxn id="1047"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1049" name="Shape 1049"/>
          <p:cNvCxnSpPr>
            <a:stCxn id="1045" idx="6"/>
            <a:endCxn id="1047"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1050" name="Shape 1050"/>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1051" name="Shape 1051"/>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52" name="Shape 1052"/>
          <p:cNvCxnSpPr>
            <a:stCxn id="1051" idx="0"/>
            <a:endCxn id="1051"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1053" name="Shape 1053"/>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4" name="Shape 1054"/>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1055" name="Shape 1055"/>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1056" name="Shape 1056"/>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1057" name="Shape 1057"/>
          <p:cNvCxnSpPr>
            <a:stCxn id="1054" idx="7"/>
            <a:endCxn id="1051"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1058" name="Shape 1058"/>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1059" name="Shape 1059"/>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1060" name="Shape 1060"/>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1061" name="Shape 1061"/>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1062" name="Shape 1062"/>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1063" name="Shape 1063"/>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1064" name="Shape 1064"/>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Sabendo da variação em relação a w</a:t>
            </a:r>
            <a:r>
              <a:rPr baseline="-25000" lang="pt-BR"/>
              <a:t>1</a:t>
            </a:r>
            <a:r>
              <a:rPr lang="pt-BR"/>
              <a:t>, como ajustar o peso ?</a:t>
            </a:r>
            <a:br>
              <a:rPr lang="pt-BR"/>
            </a:br>
            <a:r>
              <a:rPr lang="pt-BR"/>
              <a:t>R: ando </a:t>
            </a:r>
            <a:r>
              <a:rPr b="1" lang="pt-BR"/>
              <a:t>um pouco</a:t>
            </a:r>
            <a:r>
              <a:rPr lang="pt-BR"/>
              <a:t> em direção oposta ao crescimento </a:t>
            </a:r>
            <a:br>
              <a:rPr lang="pt-BR"/>
            </a:br>
            <a:endParaRPr/>
          </a:p>
        </p:txBody>
      </p:sp>
      <p:pic>
        <p:nvPicPr>
          <p:cNvPr id="1065" name="Shape 1065"/>
          <p:cNvPicPr preferRelativeResize="0"/>
          <p:nvPr/>
        </p:nvPicPr>
        <p:blipFill>
          <a:blip r:embed="rId6">
            <a:alphaModFix/>
          </a:blip>
          <a:stretch>
            <a:fillRect/>
          </a:stretch>
        </p:blipFill>
        <p:spPr>
          <a:xfrm>
            <a:off x="4869277" y="1659588"/>
            <a:ext cx="3584598" cy="631250"/>
          </a:xfrm>
          <a:prstGeom prst="rect">
            <a:avLst/>
          </a:prstGeom>
          <a:noFill/>
          <a:ln>
            <a:noFill/>
          </a:ln>
        </p:spPr>
      </p:pic>
      <p:pic>
        <p:nvPicPr>
          <p:cNvPr id="1066" name="Shape 1066"/>
          <p:cNvPicPr preferRelativeResize="0"/>
          <p:nvPr/>
        </p:nvPicPr>
        <p:blipFill>
          <a:blip r:embed="rId7">
            <a:alphaModFix/>
          </a:blip>
          <a:stretch>
            <a:fillRect/>
          </a:stretch>
        </p:blipFill>
        <p:spPr>
          <a:xfrm>
            <a:off x="4869271" y="2722925"/>
            <a:ext cx="3113150" cy="727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0" name="Shape 1070"/>
        <p:cNvGrpSpPr/>
        <p:nvPr/>
      </p:nvGrpSpPr>
      <p:grpSpPr>
        <a:xfrm>
          <a:off x="0" y="0"/>
          <a:ext cx="0" cy="0"/>
          <a:chOff x="0" y="0"/>
          <a:chExt cx="0" cy="0"/>
        </a:xfrm>
      </p:grpSpPr>
      <p:sp>
        <p:nvSpPr>
          <p:cNvPr id="1071" name="Shape 10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a:t>
            </a:r>
            <a:endParaRPr/>
          </a:p>
        </p:txBody>
      </p:sp>
      <p:sp>
        <p:nvSpPr>
          <p:cNvPr id="1072" name="Shape 1072"/>
          <p:cNvSpPr/>
          <p:nvPr/>
        </p:nvSpPr>
        <p:spPr>
          <a:xfrm>
            <a:off x="373950" y="154830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000"/>
          </a:p>
        </p:txBody>
      </p:sp>
      <p:sp>
        <p:nvSpPr>
          <p:cNvPr id="1073" name="Shape 1073"/>
          <p:cNvSpPr/>
          <p:nvPr/>
        </p:nvSpPr>
        <p:spPr>
          <a:xfrm>
            <a:off x="373950" y="1871275"/>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4" name="Shape 1074"/>
          <p:cNvSpPr/>
          <p:nvPr/>
        </p:nvSpPr>
        <p:spPr>
          <a:xfrm>
            <a:off x="373950" y="2194250"/>
            <a:ext cx="242700" cy="22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75" name="Shape 1075"/>
          <p:cNvCxnSpPr>
            <a:stCxn id="1072" idx="6"/>
            <a:endCxn id="1076" idx="1"/>
          </p:cNvCxnSpPr>
          <p:nvPr/>
        </p:nvCxnSpPr>
        <p:spPr>
          <a:xfrm>
            <a:off x="616650" y="1663050"/>
            <a:ext cx="393600" cy="295200"/>
          </a:xfrm>
          <a:prstGeom prst="straightConnector1">
            <a:avLst/>
          </a:prstGeom>
          <a:noFill/>
          <a:ln cap="flat" cmpd="sng" w="9525">
            <a:solidFill>
              <a:schemeClr val="dk2"/>
            </a:solidFill>
            <a:prstDash val="solid"/>
            <a:round/>
            <a:headEnd len="med" w="med" type="none"/>
            <a:tailEnd len="med" w="med" type="none"/>
          </a:ln>
        </p:spPr>
      </p:cxnSp>
      <p:cxnSp>
        <p:nvCxnSpPr>
          <p:cNvPr id="1077" name="Shape 1077"/>
          <p:cNvCxnSpPr>
            <a:stCxn id="1073" idx="6"/>
            <a:endCxn id="1076" idx="1"/>
          </p:cNvCxnSpPr>
          <p:nvPr/>
        </p:nvCxnSpPr>
        <p:spPr>
          <a:xfrm flipH="1" rot="10800000">
            <a:off x="616650" y="1958425"/>
            <a:ext cx="393600" cy="27600"/>
          </a:xfrm>
          <a:prstGeom prst="straightConnector1">
            <a:avLst/>
          </a:prstGeom>
          <a:noFill/>
          <a:ln cap="flat" cmpd="sng" w="9525">
            <a:solidFill>
              <a:schemeClr val="dk2"/>
            </a:solidFill>
            <a:prstDash val="solid"/>
            <a:round/>
            <a:headEnd len="med" w="med" type="none"/>
            <a:tailEnd len="med" w="med" type="none"/>
          </a:ln>
        </p:spPr>
      </p:cxnSp>
      <p:cxnSp>
        <p:nvCxnSpPr>
          <p:cNvPr id="1078" name="Shape 1078"/>
          <p:cNvCxnSpPr>
            <a:stCxn id="1074" idx="6"/>
            <a:endCxn id="1076" idx="1"/>
          </p:cNvCxnSpPr>
          <p:nvPr/>
        </p:nvCxnSpPr>
        <p:spPr>
          <a:xfrm flipH="1" rot="10800000">
            <a:off x="616650" y="1958300"/>
            <a:ext cx="393600" cy="350700"/>
          </a:xfrm>
          <a:prstGeom prst="straightConnector1">
            <a:avLst/>
          </a:prstGeom>
          <a:noFill/>
          <a:ln cap="flat" cmpd="sng" w="9525">
            <a:solidFill>
              <a:schemeClr val="dk2"/>
            </a:solidFill>
            <a:prstDash val="solid"/>
            <a:round/>
            <a:headEnd len="med" w="med" type="none"/>
            <a:tailEnd len="med" w="med" type="none"/>
          </a:ln>
        </p:spPr>
      </p:cxnSp>
      <p:cxnSp>
        <p:nvCxnSpPr>
          <p:cNvPr id="1079" name="Shape 1079"/>
          <p:cNvCxnSpPr/>
          <p:nvPr/>
        </p:nvCxnSpPr>
        <p:spPr>
          <a:xfrm flipH="1" rot="10800000">
            <a:off x="1660050" y="1970575"/>
            <a:ext cx="354300" cy="3300"/>
          </a:xfrm>
          <a:prstGeom prst="straightConnector1">
            <a:avLst/>
          </a:prstGeom>
          <a:noFill/>
          <a:ln cap="flat" cmpd="sng" w="9525">
            <a:solidFill>
              <a:schemeClr val="dk2"/>
            </a:solidFill>
            <a:prstDash val="solid"/>
            <a:round/>
            <a:headEnd len="med" w="med" type="none"/>
            <a:tailEnd len="med" w="med" type="triangle"/>
          </a:ln>
        </p:spPr>
      </p:cxnSp>
      <p:sp>
        <p:nvSpPr>
          <p:cNvPr id="1080" name="Shape 1080"/>
          <p:cNvSpPr/>
          <p:nvPr/>
        </p:nvSpPr>
        <p:spPr>
          <a:xfrm>
            <a:off x="1010250" y="1643725"/>
            <a:ext cx="696300" cy="65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81" name="Shape 1081"/>
          <p:cNvCxnSpPr>
            <a:stCxn id="1080" idx="0"/>
            <a:endCxn id="1080" idx="4"/>
          </p:cNvCxnSpPr>
          <p:nvPr/>
        </p:nvCxnSpPr>
        <p:spPr>
          <a:xfrm>
            <a:off x="1358400" y="1643725"/>
            <a:ext cx="0" cy="657000"/>
          </a:xfrm>
          <a:prstGeom prst="straightConnector1">
            <a:avLst/>
          </a:prstGeom>
          <a:noFill/>
          <a:ln cap="flat" cmpd="sng" w="9525">
            <a:solidFill>
              <a:schemeClr val="dk2"/>
            </a:solidFill>
            <a:prstDash val="solid"/>
            <a:round/>
            <a:headEnd len="med" w="med" type="none"/>
            <a:tailEnd len="med" w="med" type="none"/>
          </a:ln>
        </p:spPr>
      </p:cxnSp>
      <p:sp>
        <p:nvSpPr>
          <p:cNvPr id="1082" name="Shape 1082"/>
          <p:cNvSpPr/>
          <p:nvPr/>
        </p:nvSpPr>
        <p:spPr>
          <a:xfrm>
            <a:off x="373950" y="1478025"/>
            <a:ext cx="276000" cy="11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3" name="Shape 1083"/>
          <p:cNvSpPr/>
          <p:nvPr/>
        </p:nvSpPr>
        <p:spPr>
          <a:xfrm>
            <a:off x="334500" y="2840200"/>
            <a:ext cx="321600" cy="29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b</a:t>
            </a:r>
            <a:endParaRPr/>
          </a:p>
        </p:txBody>
      </p:sp>
      <p:sp>
        <p:nvSpPr>
          <p:cNvPr id="1084" name="Shape 1084"/>
          <p:cNvSpPr txBox="1"/>
          <p:nvPr/>
        </p:nvSpPr>
        <p:spPr>
          <a:xfrm>
            <a:off x="373950" y="11450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1085" name="Shape 1085"/>
          <p:cNvSpPr txBox="1"/>
          <p:nvPr/>
        </p:nvSpPr>
        <p:spPr>
          <a:xfrm>
            <a:off x="373950" y="3043413"/>
            <a:ext cx="276000" cy="2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cxnSp>
        <p:nvCxnSpPr>
          <p:cNvPr id="1086" name="Shape 1086"/>
          <p:cNvCxnSpPr>
            <a:stCxn id="1083" idx="7"/>
            <a:endCxn id="1080" idx="2"/>
          </p:cNvCxnSpPr>
          <p:nvPr/>
        </p:nvCxnSpPr>
        <p:spPr>
          <a:xfrm flipH="1" rot="10800000">
            <a:off x="609003" y="1972331"/>
            <a:ext cx="401100" cy="911100"/>
          </a:xfrm>
          <a:prstGeom prst="straightConnector1">
            <a:avLst/>
          </a:prstGeom>
          <a:noFill/>
          <a:ln cap="flat" cmpd="sng" w="9525">
            <a:solidFill>
              <a:schemeClr val="dk2"/>
            </a:solidFill>
            <a:prstDash val="solid"/>
            <a:round/>
            <a:headEnd len="med" w="med" type="none"/>
            <a:tailEnd len="med" w="med" type="none"/>
          </a:ln>
        </p:spPr>
      </p:cxnSp>
      <p:sp>
        <p:nvSpPr>
          <p:cNvPr id="1087" name="Shape 1087"/>
          <p:cNvSpPr txBox="1"/>
          <p:nvPr/>
        </p:nvSpPr>
        <p:spPr>
          <a:xfrm>
            <a:off x="1082400"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Z</a:t>
            </a:r>
            <a:endParaRPr/>
          </a:p>
        </p:txBody>
      </p:sp>
      <p:sp>
        <p:nvSpPr>
          <p:cNvPr id="1088" name="Shape 1088"/>
          <p:cNvSpPr txBox="1"/>
          <p:nvPr/>
        </p:nvSpPr>
        <p:spPr>
          <a:xfrm>
            <a:off x="1407375" y="1762675"/>
            <a:ext cx="203700" cy="44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σ</a:t>
            </a:r>
            <a:endParaRPr/>
          </a:p>
        </p:txBody>
      </p:sp>
      <p:pic>
        <p:nvPicPr>
          <p:cNvPr id="1089" name="Shape 1089"/>
          <p:cNvPicPr preferRelativeResize="0"/>
          <p:nvPr/>
        </p:nvPicPr>
        <p:blipFill>
          <a:blip r:embed="rId3">
            <a:alphaModFix/>
          </a:blip>
          <a:stretch>
            <a:fillRect/>
          </a:stretch>
        </p:blipFill>
        <p:spPr>
          <a:xfrm>
            <a:off x="289488" y="3296625"/>
            <a:ext cx="2137825" cy="677725"/>
          </a:xfrm>
          <a:prstGeom prst="rect">
            <a:avLst/>
          </a:prstGeom>
          <a:noFill/>
          <a:ln>
            <a:noFill/>
          </a:ln>
        </p:spPr>
      </p:pic>
      <p:pic>
        <p:nvPicPr>
          <p:cNvPr id="1090" name="Shape 1090"/>
          <p:cNvPicPr preferRelativeResize="0"/>
          <p:nvPr/>
        </p:nvPicPr>
        <p:blipFill>
          <a:blip r:embed="rId4">
            <a:alphaModFix/>
          </a:blip>
          <a:stretch>
            <a:fillRect/>
          </a:stretch>
        </p:blipFill>
        <p:spPr>
          <a:xfrm>
            <a:off x="297875" y="4026610"/>
            <a:ext cx="1484300" cy="400950"/>
          </a:xfrm>
          <a:prstGeom prst="rect">
            <a:avLst/>
          </a:prstGeom>
          <a:noFill/>
          <a:ln>
            <a:noFill/>
          </a:ln>
        </p:spPr>
      </p:pic>
      <p:sp>
        <p:nvSpPr>
          <p:cNvPr id="1091" name="Shape 1091"/>
          <p:cNvSpPr txBox="1"/>
          <p:nvPr/>
        </p:nvSpPr>
        <p:spPr>
          <a:xfrm>
            <a:off x="1863050" y="1540275"/>
            <a:ext cx="321600" cy="2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ŷ</a:t>
            </a:r>
            <a:endParaRPr/>
          </a:p>
        </p:txBody>
      </p:sp>
      <p:pic>
        <p:nvPicPr>
          <p:cNvPr id="1092" name="Shape 1092"/>
          <p:cNvPicPr preferRelativeResize="0"/>
          <p:nvPr/>
        </p:nvPicPr>
        <p:blipFill>
          <a:blip r:embed="rId5">
            <a:alphaModFix/>
          </a:blip>
          <a:stretch>
            <a:fillRect/>
          </a:stretch>
        </p:blipFill>
        <p:spPr>
          <a:xfrm>
            <a:off x="284054" y="4479810"/>
            <a:ext cx="2325393" cy="631250"/>
          </a:xfrm>
          <a:prstGeom prst="rect">
            <a:avLst/>
          </a:prstGeom>
          <a:noFill/>
          <a:ln>
            <a:noFill/>
          </a:ln>
        </p:spPr>
      </p:pic>
      <p:sp>
        <p:nvSpPr>
          <p:cNvPr id="1093" name="Shape 1093"/>
          <p:cNvSpPr txBox="1"/>
          <p:nvPr/>
        </p:nvSpPr>
        <p:spPr>
          <a:xfrm>
            <a:off x="4744075" y="553600"/>
            <a:ext cx="3749100" cy="9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Sabendo da variação em relação a w</a:t>
            </a:r>
            <a:r>
              <a:rPr baseline="-25000" lang="pt-BR"/>
              <a:t>1</a:t>
            </a:r>
            <a:r>
              <a:rPr lang="pt-BR"/>
              <a:t>, como ajusto o peso ?</a:t>
            </a:r>
            <a:br>
              <a:rPr lang="pt-BR"/>
            </a:br>
            <a:r>
              <a:rPr lang="pt-BR"/>
              <a:t>R: ando </a:t>
            </a:r>
            <a:r>
              <a:rPr b="1" lang="pt-BR"/>
              <a:t>um pouco</a:t>
            </a:r>
            <a:r>
              <a:rPr lang="pt-BR"/>
              <a:t> em direção oposta ao crescimento </a:t>
            </a:r>
            <a:br>
              <a:rPr lang="pt-BR"/>
            </a:br>
            <a:endParaRPr/>
          </a:p>
        </p:txBody>
      </p:sp>
      <p:pic>
        <p:nvPicPr>
          <p:cNvPr id="1094" name="Shape 1094"/>
          <p:cNvPicPr preferRelativeResize="0"/>
          <p:nvPr/>
        </p:nvPicPr>
        <p:blipFill>
          <a:blip r:embed="rId6">
            <a:alphaModFix/>
          </a:blip>
          <a:stretch>
            <a:fillRect/>
          </a:stretch>
        </p:blipFill>
        <p:spPr>
          <a:xfrm>
            <a:off x="4869277" y="1659588"/>
            <a:ext cx="3584598" cy="631250"/>
          </a:xfrm>
          <a:prstGeom prst="rect">
            <a:avLst/>
          </a:prstGeom>
          <a:noFill/>
          <a:ln>
            <a:noFill/>
          </a:ln>
        </p:spPr>
      </p:pic>
      <p:pic>
        <p:nvPicPr>
          <p:cNvPr id="1095" name="Shape 1095"/>
          <p:cNvPicPr preferRelativeResize="0"/>
          <p:nvPr/>
        </p:nvPicPr>
        <p:blipFill>
          <a:blip r:embed="rId7">
            <a:alphaModFix/>
          </a:blip>
          <a:stretch>
            <a:fillRect/>
          </a:stretch>
        </p:blipFill>
        <p:spPr>
          <a:xfrm>
            <a:off x="4869271" y="2722925"/>
            <a:ext cx="3113150" cy="727925"/>
          </a:xfrm>
          <a:prstGeom prst="rect">
            <a:avLst/>
          </a:prstGeom>
          <a:noFill/>
          <a:ln>
            <a:noFill/>
          </a:ln>
        </p:spPr>
      </p:pic>
      <p:sp>
        <p:nvSpPr>
          <p:cNvPr id="1096" name="Shape 1096"/>
          <p:cNvSpPr/>
          <p:nvPr/>
        </p:nvSpPr>
        <p:spPr>
          <a:xfrm>
            <a:off x="6284150" y="2932700"/>
            <a:ext cx="401100" cy="350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7" name="Shape 1097"/>
          <p:cNvSpPr/>
          <p:nvPr/>
        </p:nvSpPr>
        <p:spPr>
          <a:xfrm>
            <a:off x="5399300" y="3850700"/>
            <a:ext cx="1548600" cy="878100"/>
          </a:xfrm>
          <a:prstGeom prst="wedgeRoundRectCallout">
            <a:avLst>
              <a:gd fmla="val 20087" name="adj1"/>
              <a:gd fmla="val -11692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a:t>Taxa de aprendizado</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1" name="Shape 1101"/>
        <p:cNvGrpSpPr/>
        <p:nvPr/>
      </p:nvGrpSpPr>
      <p:grpSpPr>
        <a:xfrm>
          <a:off x="0" y="0"/>
          <a:ext cx="0" cy="0"/>
          <a:chOff x="0" y="0"/>
          <a:chExt cx="0" cy="0"/>
        </a:xfrm>
      </p:grpSpPr>
      <p:sp>
        <p:nvSpPr>
          <p:cNvPr id="1102" name="Shape 1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 </a:t>
            </a:r>
            <a:endParaRPr/>
          </a:p>
        </p:txBody>
      </p:sp>
      <p:sp>
        <p:nvSpPr>
          <p:cNvPr id="1103" name="Shape 1103"/>
          <p:cNvSpPr txBox="1"/>
          <p:nvPr/>
        </p:nvSpPr>
        <p:spPr>
          <a:xfrm>
            <a:off x="311700" y="1356350"/>
            <a:ext cx="8149200" cy="54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pt-BR" sz="2400"/>
              <a:t>Perceptron Learning Algorithm</a:t>
            </a:r>
            <a:endParaRPr sz="2400"/>
          </a:p>
        </p:txBody>
      </p:sp>
      <p:sp>
        <p:nvSpPr>
          <p:cNvPr id="1104" name="Shape 1104"/>
          <p:cNvSpPr txBox="1"/>
          <p:nvPr/>
        </p:nvSpPr>
        <p:spPr>
          <a:xfrm>
            <a:off x="394150" y="2161200"/>
            <a:ext cx="7527900" cy="25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pt-BR" sz="2400"/>
              <a:t>Inicialize os pesos com valores randômicos</a:t>
            </a:r>
            <a:endParaRPr sz="2400"/>
          </a:p>
          <a:p>
            <a:pPr indent="-381000" lvl="0" marL="457200" rtl="0">
              <a:spcBef>
                <a:spcPts val="0"/>
              </a:spcBef>
              <a:spcAft>
                <a:spcPts val="0"/>
              </a:spcAft>
              <a:buSzPts val="2400"/>
              <a:buAutoNum type="arabicPeriod"/>
            </a:pPr>
            <a:r>
              <a:rPr lang="pt-BR" sz="2400"/>
              <a:t>Apresente exemplos com labels conhecidas</a:t>
            </a:r>
            <a:endParaRPr sz="2400"/>
          </a:p>
          <a:p>
            <a:pPr indent="-381000" lvl="0" marL="457200" rtl="0">
              <a:spcBef>
                <a:spcPts val="0"/>
              </a:spcBef>
              <a:spcAft>
                <a:spcPts val="0"/>
              </a:spcAft>
              <a:buSzPts val="2400"/>
              <a:buAutoNum type="arabicPeriod"/>
            </a:pPr>
            <a:r>
              <a:rPr lang="pt-BR" sz="2400"/>
              <a:t>Ajuste o peso conforme slides anteriores </a:t>
            </a:r>
            <a:endParaRPr sz="2400"/>
          </a:p>
          <a:p>
            <a:pPr indent="-381000" lvl="0" marL="457200" rtl="0">
              <a:spcBef>
                <a:spcPts val="0"/>
              </a:spcBef>
              <a:spcAft>
                <a:spcPts val="0"/>
              </a:spcAft>
              <a:buSzPts val="2400"/>
              <a:buAutoNum type="arabicPeriod"/>
            </a:pPr>
            <a:r>
              <a:rPr lang="pt-BR" sz="2400"/>
              <a:t>Repita as etapas 2 e 3 até um critério de parada (ex: a variação do erro nas últimas N rodadas deve ser menor que 0.01)</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8" name="Shape 1108"/>
        <p:cNvGrpSpPr/>
        <p:nvPr/>
      </p:nvGrpSpPr>
      <p:grpSpPr>
        <a:xfrm>
          <a:off x="0" y="0"/>
          <a:ext cx="0" cy="0"/>
          <a:chOff x="0" y="0"/>
          <a:chExt cx="0" cy="0"/>
        </a:xfrm>
      </p:grpSpPr>
      <p:sp>
        <p:nvSpPr>
          <p:cNvPr id="1109" name="Shape 1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 Learning Algorithm</a:t>
            </a:r>
            <a:endParaRPr/>
          </a:p>
        </p:txBody>
      </p:sp>
      <p:sp>
        <p:nvSpPr>
          <p:cNvPr id="1110" name="Shape 1110"/>
          <p:cNvSpPr txBox="1"/>
          <p:nvPr/>
        </p:nvSpPr>
        <p:spPr>
          <a:xfrm>
            <a:off x="311700" y="1356350"/>
            <a:ext cx="8149200" cy="54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pt-BR" sz="2400"/>
              <a:t>Algumas observações:</a:t>
            </a:r>
            <a:endParaRPr sz="2400"/>
          </a:p>
        </p:txBody>
      </p:sp>
      <p:sp>
        <p:nvSpPr>
          <p:cNvPr id="1111" name="Shape 1111"/>
          <p:cNvSpPr txBox="1"/>
          <p:nvPr/>
        </p:nvSpPr>
        <p:spPr>
          <a:xfrm>
            <a:off x="394150" y="2161200"/>
            <a:ext cx="8066700" cy="25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pt-BR" sz="2400"/>
              <a:t>Problemas multiclasse devem utilizar um perceptron para cada uma das classes.</a:t>
            </a:r>
            <a:endParaRPr sz="2400"/>
          </a:p>
          <a:p>
            <a:pPr indent="0" lvl="0" marL="0" rtl="0">
              <a:spcBef>
                <a:spcPts val="0"/>
              </a:spcBef>
              <a:spcAft>
                <a:spcPts val="0"/>
              </a:spcAft>
              <a:buNone/>
            </a:pPr>
            <a:r>
              <a:t/>
            </a:r>
            <a:endParaRPr sz="2400"/>
          </a:p>
        </p:txBody>
      </p:sp>
      <p:sp>
        <p:nvSpPr>
          <p:cNvPr id="1112" name="Shape 1112"/>
          <p:cNvSpPr/>
          <p:nvPr/>
        </p:nvSpPr>
        <p:spPr>
          <a:xfrm>
            <a:off x="3523400" y="3432775"/>
            <a:ext cx="3852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3" name="Shape 1113"/>
          <p:cNvSpPr/>
          <p:nvPr/>
        </p:nvSpPr>
        <p:spPr>
          <a:xfrm>
            <a:off x="3523400" y="3970375"/>
            <a:ext cx="3852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4" name="Shape 1114"/>
          <p:cNvSpPr/>
          <p:nvPr/>
        </p:nvSpPr>
        <p:spPr>
          <a:xfrm>
            <a:off x="3523400" y="4564600"/>
            <a:ext cx="385200" cy="40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15" name="Shape 1115"/>
          <p:cNvCxnSpPr>
            <a:stCxn id="1112" idx="6"/>
          </p:cNvCxnSpPr>
          <p:nvPr/>
        </p:nvCxnSpPr>
        <p:spPr>
          <a:xfrm>
            <a:off x="3908600" y="3636625"/>
            <a:ext cx="668400" cy="0"/>
          </a:xfrm>
          <a:prstGeom prst="straightConnector1">
            <a:avLst/>
          </a:prstGeom>
          <a:noFill/>
          <a:ln cap="flat" cmpd="sng" w="9525">
            <a:solidFill>
              <a:schemeClr val="dk2"/>
            </a:solidFill>
            <a:prstDash val="solid"/>
            <a:round/>
            <a:headEnd len="med" w="med" type="none"/>
            <a:tailEnd len="med" w="med" type="none"/>
          </a:ln>
        </p:spPr>
      </p:cxnSp>
      <p:cxnSp>
        <p:nvCxnSpPr>
          <p:cNvPr id="1116" name="Shape 1116"/>
          <p:cNvCxnSpPr/>
          <p:nvPr/>
        </p:nvCxnSpPr>
        <p:spPr>
          <a:xfrm>
            <a:off x="3913726" y="4185554"/>
            <a:ext cx="668400" cy="0"/>
          </a:xfrm>
          <a:prstGeom prst="straightConnector1">
            <a:avLst/>
          </a:prstGeom>
          <a:noFill/>
          <a:ln cap="flat" cmpd="sng" w="9525">
            <a:solidFill>
              <a:schemeClr val="dk2"/>
            </a:solidFill>
            <a:prstDash val="solid"/>
            <a:round/>
            <a:headEnd len="med" w="med" type="none"/>
            <a:tailEnd len="med" w="med" type="none"/>
          </a:ln>
        </p:spPr>
      </p:cxnSp>
      <p:cxnSp>
        <p:nvCxnSpPr>
          <p:cNvPr id="1117" name="Shape 1117"/>
          <p:cNvCxnSpPr/>
          <p:nvPr/>
        </p:nvCxnSpPr>
        <p:spPr>
          <a:xfrm>
            <a:off x="3902396" y="4775601"/>
            <a:ext cx="668400" cy="0"/>
          </a:xfrm>
          <a:prstGeom prst="straightConnector1">
            <a:avLst/>
          </a:prstGeom>
          <a:noFill/>
          <a:ln cap="flat" cmpd="sng" w="9525">
            <a:solidFill>
              <a:schemeClr val="dk2"/>
            </a:solidFill>
            <a:prstDash val="solid"/>
            <a:round/>
            <a:headEnd len="med" w="med" type="none"/>
            <a:tailEnd len="med" w="med" type="none"/>
          </a:ln>
        </p:spPr>
      </p:cxnSp>
      <p:sp>
        <p:nvSpPr>
          <p:cNvPr id="1118" name="Shape 1118"/>
          <p:cNvSpPr/>
          <p:nvPr/>
        </p:nvSpPr>
        <p:spPr>
          <a:xfrm>
            <a:off x="2149450" y="3635625"/>
            <a:ext cx="306000" cy="2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9" name="Shape 1119"/>
          <p:cNvSpPr/>
          <p:nvPr/>
        </p:nvSpPr>
        <p:spPr>
          <a:xfrm>
            <a:off x="2149450" y="3940425"/>
            <a:ext cx="306000" cy="2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0" name="Shape 1120"/>
          <p:cNvSpPr/>
          <p:nvPr/>
        </p:nvSpPr>
        <p:spPr>
          <a:xfrm>
            <a:off x="2149450" y="4245225"/>
            <a:ext cx="306000" cy="2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1" name="Shape 1121"/>
          <p:cNvSpPr/>
          <p:nvPr/>
        </p:nvSpPr>
        <p:spPr>
          <a:xfrm>
            <a:off x="2149450" y="4550025"/>
            <a:ext cx="306000" cy="2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22" name="Shape 1122"/>
          <p:cNvCxnSpPr>
            <a:stCxn id="1118" idx="3"/>
            <a:endCxn id="1112" idx="2"/>
          </p:cNvCxnSpPr>
          <p:nvPr/>
        </p:nvCxnSpPr>
        <p:spPr>
          <a:xfrm flipH="1" rot="10800000">
            <a:off x="2455450" y="3636675"/>
            <a:ext cx="1068000" cy="112200"/>
          </a:xfrm>
          <a:prstGeom prst="straightConnector1">
            <a:avLst/>
          </a:prstGeom>
          <a:noFill/>
          <a:ln cap="flat" cmpd="sng" w="9525">
            <a:solidFill>
              <a:schemeClr val="dk2"/>
            </a:solidFill>
            <a:prstDash val="solid"/>
            <a:round/>
            <a:headEnd len="med" w="med" type="none"/>
            <a:tailEnd len="med" w="med" type="none"/>
          </a:ln>
        </p:spPr>
      </p:cxnSp>
      <p:cxnSp>
        <p:nvCxnSpPr>
          <p:cNvPr id="1123" name="Shape 1123"/>
          <p:cNvCxnSpPr>
            <a:stCxn id="1118" idx="3"/>
            <a:endCxn id="1113" idx="2"/>
          </p:cNvCxnSpPr>
          <p:nvPr/>
        </p:nvCxnSpPr>
        <p:spPr>
          <a:xfrm>
            <a:off x="2455450" y="3748875"/>
            <a:ext cx="1068000" cy="425400"/>
          </a:xfrm>
          <a:prstGeom prst="straightConnector1">
            <a:avLst/>
          </a:prstGeom>
          <a:noFill/>
          <a:ln cap="flat" cmpd="sng" w="9525">
            <a:solidFill>
              <a:schemeClr val="dk2"/>
            </a:solidFill>
            <a:prstDash val="solid"/>
            <a:round/>
            <a:headEnd len="med" w="med" type="none"/>
            <a:tailEnd len="med" w="med" type="none"/>
          </a:ln>
        </p:spPr>
      </p:cxnSp>
      <p:cxnSp>
        <p:nvCxnSpPr>
          <p:cNvPr id="1124" name="Shape 1124"/>
          <p:cNvCxnSpPr>
            <a:stCxn id="1118" idx="3"/>
            <a:endCxn id="1114" idx="2"/>
          </p:cNvCxnSpPr>
          <p:nvPr/>
        </p:nvCxnSpPr>
        <p:spPr>
          <a:xfrm>
            <a:off x="2455450" y="3748875"/>
            <a:ext cx="1068000" cy="1019700"/>
          </a:xfrm>
          <a:prstGeom prst="straightConnector1">
            <a:avLst/>
          </a:prstGeom>
          <a:noFill/>
          <a:ln cap="flat" cmpd="sng" w="9525">
            <a:solidFill>
              <a:schemeClr val="dk2"/>
            </a:solidFill>
            <a:prstDash val="solid"/>
            <a:round/>
            <a:headEnd len="med" w="med" type="none"/>
            <a:tailEnd len="med" w="med" type="none"/>
          </a:ln>
        </p:spPr>
      </p:cxnSp>
      <p:cxnSp>
        <p:nvCxnSpPr>
          <p:cNvPr id="1125" name="Shape 1125"/>
          <p:cNvCxnSpPr>
            <a:stCxn id="1119" idx="3"/>
            <a:endCxn id="1112" idx="2"/>
          </p:cNvCxnSpPr>
          <p:nvPr/>
        </p:nvCxnSpPr>
        <p:spPr>
          <a:xfrm flipH="1" rot="10800000">
            <a:off x="2455450" y="3636675"/>
            <a:ext cx="1068000" cy="417000"/>
          </a:xfrm>
          <a:prstGeom prst="straightConnector1">
            <a:avLst/>
          </a:prstGeom>
          <a:noFill/>
          <a:ln cap="flat" cmpd="sng" w="9525">
            <a:solidFill>
              <a:schemeClr val="dk2"/>
            </a:solidFill>
            <a:prstDash val="solid"/>
            <a:round/>
            <a:headEnd len="med" w="med" type="none"/>
            <a:tailEnd len="med" w="med" type="none"/>
          </a:ln>
        </p:spPr>
      </p:cxnSp>
      <p:cxnSp>
        <p:nvCxnSpPr>
          <p:cNvPr id="1126" name="Shape 1126"/>
          <p:cNvCxnSpPr>
            <a:stCxn id="1119" idx="3"/>
            <a:endCxn id="1113" idx="2"/>
          </p:cNvCxnSpPr>
          <p:nvPr/>
        </p:nvCxnSpPr>
        <p:spPr>
          <a:xfrm>
            <a:off x="2455450" y="4053675"/>
            <a:ext cx="1068000" cy="120600"/>
          </a:xfrm>
          <a:prstGeom prst="straightConnector1">
            <a:avLst/>
          </a:prstGeom>
          <a:noFill/>
          <a:ln cap="flat" cmpd="sng" w="9525">
            <a:solidFill>
              <a:schemeClr val="dk2"/>
            </a:solidFill>
            <a:prstDash val="solid"/>
            <a:round/>
            <a:headEnd len="med" w="med" type="none"/>
            <a:tailEnd len="med" w="med" type="none"/>
          </a:ln>
        </p:spPr>
      </p:cxnSp>
      <p:cxnSp>
        <p:nvCxnSpPr>
          <p:cNvPr id="1127" name="Shape 1127"/>
          <p:cNvCxnSpPr>
            <a:endCxn id="1114" idx="2"/>
          </p:cNvCxnSpPr>
          <p:nvPr/>
        </p:nvCxnSpPr>
        <p:spPr>
          <a:xfrm>
            <a:off x="2455400" y="4053550"/>
            <a:ext cx="1068000" cy="714900"/>
          </a:xfrm>
          <a:prstGeom prst="straightConnector1">
            <a:avLst/>
          </a:prstGeom>
          <a:noFill/>
          <a:ln cap="flat" cmpd="sng" w="9525">
            <a:solidFill>
              <a:schemeClr val="dk2"/>
            </a:solidFill>
            <a:prstDash val="solid"/>
            <a:round/>
            <a:headEnd len="med" w="med" type="none"/>
            <a:tailEnd len="med" w="med" type="none"/>
          </a:ln>
        </p:spPr>
      </p:cxnSp>
      <p:cxnSp>
        <p:nvCxnSpPr>
          <p:cNvPr id="1128" name="Shape 1128"/>
          <p:cNvCxnSpPr>
            <a:stCxn id="1120" idx="3"/>
            <a:endCxn id="1112" idx="2"/>
          </p:cNvCxnSpPr>
          <p:nvPr/>
        </p:nvCxnSpPr>
        <p:spPr>
          <a:xfrm flipH="1" rot="10800000">
            <a:off x="2455450" y="3636675"/>
            <a:ext cx="1068000" cy="721800"/>
          </a:xfrm>
          <a:prstGeom prst="straightConnector1">
            <a:avLst/>
          </a:prstGeom>
          <a:noFill/>
          <a:ln cap="flat" cmpd="sng" w="9525">
            <a:solidFill>
              <a:schemeClr val="dk2"/>
            </a:solidFill>
            <a:prstDash val="solid"/>
            <a:round/>
            <a:headEnd len="med" w="med" type="none"/>
            <a:tailEnd len="med" w="med" type="none"/>
          </a:ln>
        </p:spPr>
      </p:cxnSp>
      <p:cxnSp>
        <p:nvCxnSpPr>
          <p:cNvPr id="1129" name="Shape 1129"/>
          <p:cNvCxnSpPr>
            <a:stCxn id="1120" idx="3"/>
            <a:endCxn id="1113" idx="2"/>
          </p:cNvCxnSpPr>
          <p:nvPr/>
        </p:nvCxnSpPr>
        <p:spPr>
          <a:xfrm flipH="1" rot="10800000">
            <a:off x="2455450" y="4174275"/>
            <a:ext cx="1068000" cy="184200"/>
          </a:xfrm>
          <a:prstGeom prst="straightConnector1">
            <a:avLst/>
          </a:prstGeom>
          <a:noFill/>
          <a:ln cap="flat" cmpd="sng" w="9525">
            <a:solidFill>
              <a:schemeClr val="dk2"/>
            </a:solidFill>
            <a:prstDash val="solid"/>
            <a:round/>
            <a:headEnd len="med" w="med" type="none"/>
            <a:tailEnd len="med" w="med" type="none"/>
          </a:ln>
        </p:spPr>
      </p:cxnSp>
      <p:cxnSp>
        <p:nvCxnSpPr>
          <p:cNvPr id="1130" name="Shape 1130"/>
          <p:cNvCxnSpPr>
            <a:stCxn id="1120" idx="3"/>
            <a:endCxn id="1114" idx="2"/>
          </p:cNvCxnSpPr>
          <p:nvPr/>
        </p:nvCxnSpPr>
        <p:spPr>
          <a:xfrm>
            <a:off x="2455450" y="4358475"/>
            <a:ext cx="1068000" cy="410100"/>
          </a:xfrm>
          <a:prstGeom prst="straightConnector1">
            <a:avLst/>
          </a:prstGeom>
          <a:noFill/>
          <a:ln cap="flat" cmpd="sng" w="9525">
            <a:solidFill>
              <a:schemeClr val="dk2"/>
            </a:solidFill>
            <a:prstDash val="solid"/>
            <a:round/>
            <a:headEnd len="med" w="med" type="none"/>
            <a:tailEnd len="med" w="med" type="none"/>
          </a:ln>
        </p:spPr>
      </p:cxnSp>
      <p:cxnSp>
        <p:nvCxnSpPr>
          <p:cNvPr id="1131" name="Shape 1131"/>
          <p:cNvCxnSpPr>
            <a:stCxn id="1121" idx="3"/>
            <a:endCxn id="1112" idx="2"/>
          </p:cNvCxnSpPr>
          <p:nvPr/>
        </p:nvCxnSpPr>
        <p:spPr>
          <a:xfrm flipH="1" rot="10800000">
            <a:off x="2455450" y="3636675"/>
            <a:ext cx="1068000" cy="1026600"/>
          </a:xfrm>
          <a:prstGeom prst="straightConnector1">
            <a:avLst/>
          </a:prstGeom>
          <a:noFill/>
          <a:ln cap="flat" cmpd="sng" w="9525">
            <a:solidFill>
              <a:schemeClr val="dk2"/>
            </a:solidFill>
            <a:prstDash val="solid"/>
            <a:round/>
            <a:headEnd len="med" w="med" type="none"/>
            <a:tailEnd len="med" w="med" type="none"/>
          </a:ln>
        </p:spPr>
      </p:cxnSp>
      <p:cxnSp>
        <p:nvCxnSpPr>
          <p:cNvPr id="1132" name="Shape 1132"/>
          <p:cNvCxnSpPr>
            <a:stCxn id="1121" idx="3"/>
            <a:endCxn id="1113" idx="2"/>
          </p:cNvCxnSpPr>
          <p:nvPr/>
        </p:nvCxnSpPr>
        <p:spPr>
          <a:xfrm flipH="1" rot="10800000">
            <a:off x="2455450" y="4174275"/>
            <a:ext cx="1068000" cy="489000"/>
          </a:xfrm>
          <a:prstGeom prst="straightConnector1">
            <a:avLst/>
          </a:prstGeom>
          <a:noFill/>
          <a:ln cap="flat" cmpd="sng" w="9525">
            <a:solidFill>
              <a:schemeClr val="dk2"/>
            </a:solidFill>
            <a:prstDash val="solid"/>
            <a:round/>
            <a:headEnd len="med" w="med" type="none"/>
            <a:tailEnd len="med" w="med" type="none"/>
          </a:ln>
        </p:spPr>
      </p:cxnSp>
      <p:cxnSp>
        <p:nvCxnSpPr>
          <p:cNvPr id="1133" name="Shape 1133"/>
          <p:cNvCxnSpPr>
            <a:stCxn id="1121" idx="3"/>
            <a:endCxn id="1114" idx="2"/>
          </p:cNvCxnSpPr>
          <p:nvPr/>
        </p:nvCxnSpPr>
        <p:spPr>
          <a:xfrm>
            <a:off x="2455450" y="4663275"/>
            <a:ext cx="1068000" cy="105300"/>
          </a:xfrm>
          <a:prstGeom prst="straightConnector1">
            <a:avLst/>
          </a:prstGeom>
          <a:noFill/>
          <a:ln cap="flat" cmpd="sng" w="9525">
            <a:solidFill>
              <a:schemeClr val="dk2"/>
            </a:solidFill>
            <a:prstDash val="solid"/>
            <a:round/>
            <a:headEnd len="med" w="med" type="none"/>
            <a:tailEnd len="med" w="med" type="none"/>
          </a:ln>
        </p:spPr>
      </p:cxnSp>
      <p:sp>
        <p:nvSpPr>
          <p:cNvPr id="1134" name="Shape 1134"/>
          <p:cNvSpPr txBox="1"/>
          <p:nvPr/>
        </p:nvSpPr>
        <p:spPr>
          <a:xfrm>
            <a:off x="2133017" y="4806725"/>
            <a:ext cx="306000" cy="26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X</a:t>
            </a:r>
            <a:endParaRPr/>
          </a:p>
        </p:txBody>
      </p:sp>
      <p:sp>
        <p:nvSpPr>
          <p:cNvPr id="1135" name="Shape 1135"/>
          <p:cNvSpPr txBox="1"/>
          <p:nvPr/>
        </p:nvSpPr>
        <p:spPr>
          <a:xfrm>
            <a:off x="3861621" y="3330821"/>
            <a:ext cx="815700" cy="40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class A</a:t>
            </a:r>
            <a:endParaRPr/>
          </a:p>
        </p:txBody>
      </p:sp>
      <p:sp>
        <p:nvSpPr>
          <p:cNvPr id="1136" name="Shape 1136"/>
          <p:cNvSpPr txBox="1"/>
          <p:nvPr/>
        </p:nvSpPr>
        <p:spPr>
          <a:xfrm>
            <a:off x="3872950" y="3883775"/>
            <a:ext cx="815700" cy="40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class B</a:t>
            </a:r>
            <a:endParaRPr/>
          </a:p>
        </p:txBody>
      </p:sp>
      <p:sp>
        <p:nvSpPr>
          <p:cNvPr id="1137" name="Shape 1137"/>
          <p:cNvSpPr txBox="1"/>
          <p:nvPr/>
        </p:nvSpPr>
        <p:spPr>
          <a:xfrm>
            <a:off x="3872950" y="4493375"/>
            <a:ext cx="815700" cy="40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class 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1" name="Shape 1141"/>
        <p:cNvGrpSpPr/>
        <p:nvPr/>
      </p:nvGrpSpPr>
      <p:grpSpPr>
        <a:xfrm>
          <a:off x="0" y="0"/>
          <a:ext cx="0" cy="0"/>
          <a:chOff x="0" y="0"/>
          <a:chExt cx="0" cy="0"/>
        </a:xfrm>
      </p:grpSpPr>
      <p:sp>
        <p:nvSpPr>
          <p:cNvPr id="1142" name="Shape 1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 Learning Algorithm</a:t>
            </a:r>
            <a:endParaRPr/>
          </a:p>
        </p:txBody>
      </p:sp>
      <p:sp>
        <p:nvSpPr>
          <p:cNvPr id="1143" name="Shape 1143"/>
          <p:cNvSpPr txBox="1"/>
          <p:nvPr/>
        </p:nvSpPr>
        <p:spPr>
          <a:xfrm>
            <a:off x="311700" y="1356350"/>
            <a:ext cx="8149200" cy="54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pt-BR" sz="2400"/>
              <a:t>Algumas observações:</a:t>
            </a:r>
            <a:endParaRPr sz="2400"/>
          </a:p>
        </p:txBody>
      </p:sp>
      <p:sp>
        <p:nvSpPr>
          <p:cNvPr id="1144" name="Shape 1144"/>
          <p:cNvSpPr txBox="1"/>
          <p:nvPr/>
        </p:nvSpPr>
        <p:spPr>
          <a:xfrm>
            <a:off x="311700" y="2127225"/>
            <a:ext cx="8066700" cy="25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pt-BR" sz="2400"/>
              <a:t>Representação matricial é mais simples</a:t>
            </a:r>
            <a:endParaRPr sz="2400"/>
          </a:p>
          <a:p>
            <a:pPr indent="0" lvl="0" marL="0" rtl="0">
              <a:spcBef>
                <a:spcPts val="0"/>
              </a:spcBef>
              <a:spcAft>
                <a:spcPts val="0"/>
              </a:spcAft>
              <a:buNone/>
            </a:pPr>
            <a:r>
              <a:t/>
            </a:r>
            <a:endParaRPr sz="2400"/>
          </a:p>
        </p:txBody>
      </p:sp>
      <p:pic>
        <p:nvPicPr>
          <p:cNvPr id="1145" name="Shape 1145"/>
          <p:cNvPicPr preferRelativeResize="0"/>
          <p:nvPr/>
        </p:nvPicPr>
        <p:blipFill rotWithShape="1">
          <a:blip r:embed="rId3">
            <a:alphaModFix/>
          </a:blip>
          <a:srcRect b="14492" l="0" r="0" t="33113"/>
          <a:stretch/>
        </p:blipFill>
        <p:spPr>
          <a:xfrm>
            <a:off x="407875" y="2860425"/>
            <a:ext cx="3384651" cy="1331425"/>
          </a:xfrm>
          <a:prstGeom prst="rect">
            <a:avLst/>
          </a:prstGeom>
          <a:noFill/>
          <a:ln>
            <a:noFill/>
          </a:ln>
        </p:spPr>
      </p:pic>
      <p:pic>
        <p:nvPicPr>
          <p:cNvPr id="1146" name="Shape 1146"/>
          <p:cNvPicPr preferRelativeResize="0"/>
          <p:nvPr/>
        </p:nvPicPr>
        <p:blipFill>
          <a:blip r:embed="rId4">
            <a:alphaModFix/>
          </a:blip>
          <a:stretch>
            <a:fillRect/>
          </a:stretch>
        </p:blipFill>
        <p:spPr>
          <a:xfrm>
            <a:off x="4214899" y="2975473"/>
            <a:ext cx="4515425" cy="1101325"/>
          </a:xfrm>
          <a:prstGeom prst="rect">
            <a:avLst/>
          </a:prstGeom>
          <a:noFill/>
          <a:ln>
            <a:noFill/>
          </a:ln>
        </p:spPr>
      </p:pic>
      <p:pic>
        <p:nvPicPr>
          <p:cNvPr id="1147" name="Shape 1147"/>
          <p:cNvPicPr preferRelativeResize="0"/>
          <p:nvPr/>
        </p:nvPicPr>
        <p:blipFill>
          <a:blip r:embed="rId5">
            <a:alphaModFix/>
          </a:blip>
          <a:stretch>
            <a:fillRect/>
          </a:stretch>
        </p:blipFill>
        <p:spPr>
          <a:xfrm>
            <a:off x="4310438" y="4417125"/>
            <a:ext cx="4324350" cy="476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1" name="Shape 1151"/>
        <p:cNvGrpSpPr/>
        <p:nvPr/>
      </p:nvGrpSpPr>
      <p:grpSpPr>
        <a:xfrm>
          <a:off x="0" y="0"/>
          <a:ext cx="0" cy="0"/>
          <a:chOff x="0" y="0"/>
          <a:chExt cx="0" cy="0"/>
        </a:xfrm>
      </p:grpSpPr>
      <p:sp>
        <p:nvSpPr>
          <p:cNvPr id="1152" name="Shape 1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Perceptron Learning Algorithm</a:t>
            </a:r>
            <a:endParaRPr/>
          </a:p>
        </p:txBody>
      </p:sp>
      <p:sp>
        <p:nvSpPr>
          <p:cNvPr id="1153" name="Shape 1153"/>
          <p:cNvSpPr txBox="1"/>
          <p:nvPr/>
        </p:nvSpPr>
        <p:spPr>
          <a:xfrm>
            <a:off x="311700" y="1356350"/>
            <a:ext cx="8149200" cy="542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pt-BR" sz="2400"/>
              <a:t>Algumas observações:</a:t>
            </a:r>
            <a:endParaRPr sz="2400"/>
          </a:p>
        </p:txBody>
      </p:sp>
      <p:sp>
        <p:nvSpPr>
          <p:cNvPr id="1154" name="Shape 1154"/>
          <p:cNvSpPr txBox="1"/>
          <p:nvPr/>
        </p:nvSpPr>
        <p:spPr>
          <a:xfrm>
            <a:off x="394150" y="2161200"/>
            <a:ext cx="7527900" cy="258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pt-BR" sz="2400"/>
              <a:t>Classificador linear, não consegue resolver a maior parte dos problemas reais.</a:t>
            </a:r>
            <a:endParaRPr sz="2400"/>
          </a:p>
          <a:p>
            <a:pPr indent="0" lvl="0" marL="0" rtl="0">
              <a:spcBef>
                <a:spcPts val="0"/>
              </a:spcBef>
              <a:spcAft>
                <a:spcPts val="0"/>
              </a:spcAft>
              <a:buNone/>
            </a:pPr>
            <a:r>
              <a:t/>
            </a:r>
            <a:endParaRPr sz="2400"/>
          </a:p>
        </p:txBody>
      </p:sp>
      <p:pic>
        <p:nvPicPr>
          <p:cNvPr descr="perceptronLinearAnalysis.jpg" id="1155" name="Shape 1155"/>
          <p:cNvPicPr preferRelativeResize="0"/>
          <p:nvPr/>
        </p:nvPicPr>
        <p:blipFill rotWithShape="1">
          <a:blip r:embed="rId3">
            <a:alphaModFix/>
          </a:blip>
          <a:srcRect b="23377" l="0" r="0" t="0"/>
          <a:stretch/>
        </p:blipFill>
        <p:spPr>
          <a:xfrm>
            <a:off x="1506800" y="3085825"/>
            <a:ext cx="6019649" cy="205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pt-BR"/>
              <a:t>O que é Machine Learning ?</a:t>
            </a:r>
            <a:endParaRPr/>
          </a:p>
        </p:txBody>
      </p:sp>
      <p:sp>
        <p:nvSpPr>
          <p:cNvPr id="137" name="Shape 137"/>
          <p:cNvSpPr txBox="1"/>
          <p:nvPr>
            <p:ph idx="1" type="body"/>
          </p:nvPr>
        </p:nvSpPr>
        <p:spPr>
          <a:xfrm>
            <a:off x="408600" y="12103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rgbClr val="555555"/>
              </a:solidFill>
              <a:highlight>
                <a:srgbClr val="EEEEEE"/>
              </a:highlight>
              <a:latin typeface="Arial"/>
              <a:ea typeface="Arial"/>
              <a:cs typeface="Arial"/>
              <a:sym typeface="Arial"/>
            </a:endParaRPr>
          </a:p>
          <a:p>
            <a:pPr indent="0" lvl="0" marL="0" rtl="0">
              <a:spcBef>
                <a:spcPts val="1600"/>
              </a:spcBef>
              <a:spcAft>
                <a:spcPts val="1600"/>
              </a:spcAft>
              <a:buNone/>
            </a:pPr>
            <a:r>
              <a:t/>
            </a:r>
            <a:endParaRPr sz="2400">
              <a:solidFill>
                <a:srgbClr val="555555"/>
              </a:solidFill>
              <a:highlight>
                <a:srgbClr val="EEEEEE"/>
              </a:highlight>
              <a:latin typeface="Arial"/>
              <a:ea typeface="Arial"/>
              <a:cs typeface="Arial"/>
              <a:sym typeface="Arial"/>
            </a:endParaRPr>
          </a:p>
        </p:txBody>
      </p:sp>
      <p:sp>
        <p:nvSpPr>
          <p:cNvPr id="138" name="Shape 138"/>
          <p:cNvSpPr/>
          <p:nvPr/>
        </p:nvSpPr>
        <p:spPr>
          <a:xfrm>
            <a:off x="1244900" y="2206488"/>
            <a:ext cx="887075" cy="998875"/>
          </a:xfrm>
          <a:prstGeom prst="flowChartMagneticDisk">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Dados</a:t>
            </a:r>
            <a:endParaRPr/>
          </a:p>
          <a:p>
            <a:pPr indent="0" lvl="0" marL="0" rtl="0" algn="ctr">
              <a:spcBef>
                <a:spcPts val="0"/>
              </a:spcBef>
              <a:spcAft>
                <a:spcPts val="0"/>
              </a:spcAft>
              <a:buNone/>
            </a:pPr>
            <a:r>
              <a:rPr lang="pt-BR"/>
              <a:t>Treino</a:t>
            </a:r>
            <a:endParaRPr/>
          </a:p>
        </p:txBody>
      </p:sp>
      <p:sp>
        <p:nvSpPr>
          <p:cNvPr id="139" name="Shape 139"/>
          <p:cNvSpPr/>
          <p:nvPr/>
        </p:nvSpPr>
        <p:spPr>
          <a:xfrm>
            <a:off x="3175575" y="2385350"/>
            <a:ext cx="1520700" cy="7008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Mecanismo de Aprendizado</a:t>
            </a:r>
            <a:endParaRPr/>
          </a:p>
        </p:txBody>
      </p:sp>
      <p:sp>
        <p:nvSpPr>
          <p:cNvPr id="140" name="Shape 140"/>
          <p:cNvSpPr/>
          <p:nvPr/>
        </p:nvSpPr>
        <p:spPr>
          <a:xfrm>
            <a:off x="2392825" y="2545700"/>
            <a:ext cx="581400" cy="3801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5531125" y="2290263"/>
            <a:ext cx="1520700" cy="8313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a:t>Avaliação</a:t>
            </a:r>
            <a:endParaRPr/>
          </a:p>
        </p:txBody>
      </p:sp>
      <p:sp>
        <p:nvSpPr>
          <p:cNvPr id="142" name="Shape 142"/>
          <p:cNvSpPr/>
          <p:nvPr/>
        </p:nvSpPr>
        <p:spPr>
          <a:xfrm>
            <a:off x="4860288" y="2515875"/>
            <a:ext cx="581400" cy="3801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5816263" y="3622825"/>
            <a:ext cx="1039875" cy="1028725"/>
          </a:xfrm>
          <a:prstGeom prst="flowChartMagneticDisk">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Dados de</a:t>
            </a:r>
            <a:endParaRPr/>
          </a:p>
          <a:p>
            <a:pPr indent="0" lvl="0" marL="0" rtl="0" algn="ctr">
              <a:spcBef>
                <a:spcPts val="0"/>
              </a:spcBef>
              <a:spcAft>
                <a:spcPts val="0"/>
              </a:spcAft>
              <a:buNone/>
            </a:pPr>
            <a:r>
              <a:rPr lang="pt-BR"/>
              <a:t>Avaliação</a:t>
            </a:r>
            <a:endParaRPr/>
          </a:p>
        </p:txBody>
      </p:sp>
      <p:sp>
        <p:nvSpPr>
          <p:cNvPr id="144" name="Shape 144"/>
          <p:cNvSpPr/>
          <p:nvPr/>
        </p:nvSpPr>
        <p:spPr>
          <a:xfrm rot="10797649">
            <a:off x="4228396" y="1683310"/>
            <a:ext cx="1755000" cy="522600"/>
          </a:xfrm>
          <a:prstGeom prst="curvedUp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6213200" y="3182138"/>
            <a:ext cx="246000" cy="380100"/>
          </a:xfrm>
          <a:prstGeom prst="up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txBox="1"/>
          <p:nvPr/>
        </p:nvSpPr>
        <p:spPr>
          <a:xfrm>
            <a:off x="3361900" y="1335525"/>
            <a:ext cx="4293600" cy="26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pt-BR"/>
              <a:t>Enquanto avaliação não estiver satisfatória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9" name="Shape 1159"/>
        <p:cNvGrpSpPr/>
        <p:nvPr/>
      </p:nvGrpSpPr>
      <p:grpSpPr>
        <a:xfrm>
          <a:off x="0" y="0"/>
          <a:ext cx="0" cy="0"/>
          <a:chOff x="0" y="0"/>
          <a:chExt cx="0" cy="0"/>
        </a:xfrm>
      </p:grpSpPr>
      <p:sp>
        <p:nvSpPr>
          <p:cNvPr id="1160" name="Shape 1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61" name="Shape 1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pt-BR"/>
              <a:t>FIM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pt-BR"/>
              <a:t>O que é Machine Learning ?</a:t>
            </a:r>
            <a:endParaRPr/>
          </a:p>
        </p:txBody>
      </p:sp>
      <p:sp>
        <p:nvSpPr>
          <p:cNvPr id="152" name="Shape 152"/>
          <p:cNvSpPr txBox="1"/>
          <p:nvPr>
            <p:ph idx="1" type="body"/>
          </p:nvPr>
        </p:nvSpPr>
        <p:spPr>
          <a:xfrm>
            <a:off x="408600" y="12103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rgbClr val="555555"/>
              </a:solidFill>
              <a:highlight>
                <a:srgbClr val="EEEEEE"/>
              </a:highlight>
              <a:latin typeface="Arial"/>
              <a:ea typeface="Arial"/>
              <a:cs typeface="Arial"/>
              <a:sym typeface="Arial"/>
            </a:endParaRPr>
          </a:p>
          <a:p>
            <a:pPr indent="0" lvl="0" marL="0" rtl="0">
              <a:spcBef>
                <a:spcPts val="1600"/>
              </a:spcBef>
              <a:spcAft>
                <a:spcPts val="1600"/>
              </a:spcAft>
              <a:buNone/>
            </a:pPr>
            <a:r>
              <a:t/>
            </a:r>
            <a:endParaRPr sz="2400">
              <a:solidFill>
                <a:srgbClr val="555555"/>
              </a:solidFill>
              <a:highlight>
                <a:srgbClr val="EEEEEE"/>
              </a:highlight>
              <a:latin typeface="Arial"/>
              <a:ea typeface="Arial"/>
              <a:cs typeface="Arial"/>
              <a:sym typeface="Arial"/>
            </a:endParaRPr>
          </a:p>
        </p:txBody>
      </p:sp>
      <p:sp>
        <p:nvSpPr>
          <p:cNvPr id="153" name="Shape 153"/>
          <p:cNvSpPr/>
          <p:nvPr/>
        </p:nvSpPr>
        <p:spPr>
          <a:xfrm>
            <a:off x="1244900" y="2206488"/>
            <a:ext cx="887075" cy="998875"/>
          </a:xfrm>
          <a:prstGeom prst="flowChartMagneticDisk">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Dados</a:t>
            </a:r>
            <a:endParaRPr/>
          </a:p>
          <a:p>
            <a:pPr indent="0" lvl="0" marL="0" rtl="0" algn="ctr">
              <a:spcBef>
                <a:spcPts val="0"/>
              </a:spcBef>
              <a:spcAft>
                <a:spcPts val="0"/>
              </a:spcAft>
              <a:buNone/>
            </a:pPr>
            <a:r>
              <a:rPr lang="pt-BR"/>
              <a:t>Treino</a:t>
            </a:r>
            <a:endParaRPr/>
          </a:p>
        </p:txBody>
      </p:sp>
      <p:sp>
        <p:nvSpPr>
          <p:cNvPr id="154" name="Shape 154"/>
          <p:cNvSpPr/>
          <p:nvPr/>
        </p:nvSpPr>
        <p:spPr>
          <a:xfrm>
            <a:off x="3175575" y="2385350"/>
            <a:ext cx="1520700" cy="7008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Mecanismo de Aprendizado</a:t>
            </a:r>
            <a:endParaRPr/>
          </a:p>
        </p:txBody>
      </p:sp>
      <p:sp>
        <p:nvSpPr>
          <p:cNvPr id="155" name="Shape 155"/>
          <p:cNvSpPr/>
          <p:nvPr/>
        </p:nvSpPr>
        <p:spPr>
          <a:xfrm>
            <a:off x="2392825" y="2545700"/>
            <a:ext cx="581400" cy="3801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5531125" y="2290263"/>
            <a:ext cx="1520700" cy="8313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pt-BR"/>
              <a:t>Avaliação</a:t>
            </a:r>
            <a:endParaRPr/>
          </a:p>
        </p:txBody>
      </p:sp>
      <p:sp>
        <p:nvSpPr>
          <p:cNvPr id="157" name="Shape 157"/>
          <p:cNvSpPr/>
          <p:nvPr/>
        </p:nvSpPr>
        <p:spPr>
          <a:xfrm>
            <a:off x="4860288" y="2515875"/>
            <a:ext cx="581400" cy="3801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5816263" y="3622825"/>
            <a:ext cx="1039875" cy="1028725"/>
          </a:xfrm>
          <a:prstGeom prst="flowChartMagneticDisk">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Dados de</a:t>
            </a:r>
            <a:endParaRPr/>
          </a:p>
          <a:p>
            <a:pPr indent="0" lvl="0" marL="0" rtl="0" algn="ctr">
              <a:spcBef>
                <a:spcPts val="0"/>
              </a:spcBef>
              <a:spcAft>
                <a:spcPts val="0"/>
              </a:spcAft>
              <a:buNone/>
            </a:pPr>
            <a:r>
              <a:rPr lang="pt-BR"/>
              <a:t>Avaliação</a:t>
            </a:r>
            <a:endParaRPr/>
          </a:p>
        </p:txBody>
      </p:sp>
      <p:sp>
        <p:nvSpPr>
          <p:cNvPr id="159" name="Shape 159"/>
          <p:cNvSpPr/>
          <p:nvPr/>
        </p:nvSpPr>
        <p:spPr>
          <a:xfrm rot="10797649">
            <a:off x="4228396" y="1683310"/>
            <a:ext cx="1755000" cy="522600"/>
          </a:xfrm>
          <a:prstGeom prst="curvedUp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6213200" y="3182138"/>
            <a:ext cx="246000" cy="380100"/>
          </a:xfrm>
          <a:prstGeom prst="up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txBox="1"/>
          <p:nvPr/>
        </p:nvSpPr>
        <p:spPr>
          <a:xfrm>
            <a:off x="3361900" y="1335525"/>
            <a:ext cx="4293600" cy="26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pt-BR"/>
              <a:t>Enquanto avaliação não estiver satisfatória</a:t>
            </a:r>
            <a:endParaRPr/>
          </a:p>
        </p:txBody>
      </p:sp>
      <p:sp>
        <p:nvSpPr>
          <p:cNvPr id="162" name="Shape 162"/>
          <p:cNvSpPr/>
          <p:nvPr/>
        </p:nvSpPr>
        <p:spPr>
          <a:xfrm>
            <a:off x="7936625" y="3562225"/>
            <a:ext cx="1039875" cy="1028725"/>
          </a:xfrm>
          <a:prstGeom prst="flowChartMagneticDisk">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Dados de</a:t>
            </a:r>
            <a:endParaRPr/>
          </a:p>
          <a:p>
            <a:pPr indent="0" lvl="0" marL="0" rtl="0" algn="ctr">
              <a:spcBef>
                <a:spcPts val="0"/>
              </a:spcBef>
              <a:spcAft>
                <a:spcPts val="0"/>
              </a:spcAft>
              <a:buNone/>
            </a:pPr>
            <a:r>
              <a:rPr lang="pt-BR"/>
              <a:t>Teste</a:t>
            </a:r>
            <a:endParaRPr/>
          </a:p>
        </p:txBody>
      </p:sp>
      <p:sp>
        <p:nvSpPr>
          <p:cNvPr id="163" name="Shape 163"/>
          <p:cNvSpPr/>
          <p:nvPr/>
        </p:nvSpPr>
        <p:spPr>
          <a:xfrm>
            <a:off x="7095723" y="2545700"/>
            <a:ext cx="474600" cy="3801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7614213" y="2290275"/>
            <a:ext cx="1520700" cy="8313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pt-BR"/>
              <a:t>Avaliação</a:t>
            </a:r>
            <a:endParaRPr/>
          </a:p>
          <a:p>
            <a:pPr indent="0" lvl="0" marL="0" rtl="0" algn="ctr">
              <a:spcBef>
                <a:spcPts val="0"/>
              </a:spcBef>
              <a:spcAft>
                <a:spcPts val="0"/>
              </a:spcAft>
              <a:buNone/>
            </a:pPr>
            <a:r>
              <a:rPr lang="pt-BR"/>
              <a:t>Final</a:t>
            </a:r>
            <a:endParaRPr/>
          </a:p>
        </p:txBody>
      </p:sp>
      <p:sp>
        <p:nvSpPr>
          <p:cNvPr id="165" name="Shape 165"/>
          <p:cNvSpPr/>
          <p:nvPr/>
        </p:nvSpPr>
        <p:spPr>
          <a:xfrm>
            <a:off x="8288838" y="3151850"/>
            <a:ext cx="246000" cy="380100"/>
          </a:xfrm>
          <a:prstGeom prst="up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pt-BR"/>
              <a:t>Aplicações principais de ML</a:t>
            </a:r>
            <a:endParaRPr/>
          </a:p>
        </p:txBody>
      </p:sp>
      <p:pic>
        <p:nvPicPr>
          <p:cNvPr id="171" name="Shape 171"/>
          <p:cNvPicPr preferRelativeResize="0"/>
          <p:nvPr/>
        </p:nvPicPr>
        <p:blipFill>
          <a:blip r:embed="rId3">
            <a:alphaModFix/>
          </a:blip>
          <a:stretch>
            <a:fillRect/>
          </a:stretch>
        </p:blipFill>
        <p:spPr>
          <a:xfrm>
            <a:off x="116531" y="1652051"/>
            <a:ext cx="2757294" cy="2107950"/>
          </a:xfrm>
          <a:prstGeom prst="rect">
            <a:avLst/>
          </a:prstGeom>
          <a:noFill/>
          <a:ln cap="flat" cmpd="sng" w="9525">
            <a:solidFill>
              <a:schemeClr val="dk2"/>
            </a:solidFill>
            <a:prstDash val="solid"/>
            <a:round/>
            <a:headEnd len="sm" w="sm" type="none"/>
            <a:tailEnd len="sm" w="sm" type="none"/>
          </a:ln>
        </p:spPr>
      </p:pic>
      <p:pic>
        <p:nvPicPr>
          <p:cNvPr id="172" name="Shape 172"/>
          <p:cNvPicPr preferRelativeResize="0"/>
          <p:nvPr/>
        </p:nvPicPr>
        <p:blipFill rotWithShape="1">
          <a:blip r:embed="rId4">
            <a:alphaModFix/>
          </a:blip>
          <a:srcRect b="-4420" l="0" r="0" t="4420"/>
          <a:stretch/>
        </p:blipFill>
        <p:spPr>
          <a:xfrm>
            <a:off x="2984012" y="1704350"/>
            <a:ext cx="3175975" cy="2191400"/>
          </a:xfrm>
          <a:prstGeom prst="rect">
            <a:avLst/>
          </a:prstGeom>
          <a:noFill/>
          <a:ln cap="flat" cmpd="sng" w="9525">
            <a:solidFill>
              <a:schemeClr val="dk2"/>
            </a:solidFill>
            <a:prstDash val="solid"/>
            <a:round/>
            <a:headEnd len="sm" w="sm" type="none"/>
            <a:tailEnd len="sm" w="sm" type="none"/>
          </a:ln>
        </p:spPr>
      </p:pic>
      <p:pic>
        <p:nvPicPr>
          <p:cNvPr id="173" name="Shape 173"/>
          <p:cNvPicPr preferRelativeResize="0"/>
          <p:nvPr/>
        </p:nvPicPr>
        <p:blipFill>
          <a:blip r:embed="rId5">
            <a:alphaModFix/>
          </a:blip>
          <a:stretch>
            <a:fillRect/>
          </a:stretch>
        </p:blipFill>
        <p:spPr>
          <a:xfrm>
            <a:off x="6328750" y="1704350"/>
            <a:ext cx="2773001" cy="1836476"/>
          </a:xfrm>
          <a:prstGeom prst="rect">
            <a:avLst/>
          </a:prstGeom>
          <a:noFill/>
          <a:ln cap="flat" cmpd="sng" w="9525">
            <a:solidFill>
              <a:schemeClr val="dk2"/>
            </a:solidFill>
            <a:prstDash val="solid"/>
            <a:round/>
            <a:headEnd len="sm" w="sm" type="none"/>
            <a:tailEnd len="sm" w="sm" type="none"/>
          </a:ln>
        </p:spPr>
      </p:pic>
      <p:sp>
        <p:nvSpPr>
          <p:cNvPr id="174" name="Shape 174"/>
          <p:cNvSpPr txBox="1"/>
          <p:nvPr/>
        </p:nvSpPr>
        <p:spPr>
          <a:xfrm>
            <a:off x="452250" y="3718275"/>
            <a:ext cx="1953000" cy="261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pt-BR"/>
              <a:t>REGRESSÃO</a:t>
            </a:r>
            <a:endParaRPr/>
          </a:p>
        </p:txBody>
      </p:sp>
      <p:sp>
        <p:nvSpPr>
          <p:cNvPr id="175" name="Shape 175"/>
          <p:cNvSpPr txBox="1"/>
          <p:nvPr/>
        </p:nvSpPr>
        <p:spPr>
          <a:xfrm>
            <a:off x="3595500" y="3803575"/>
            <a:ext cx="1953000" cy="26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t>CLASSIFICAÇÃO</a:t>
            </a:r>
            <a:endParaRPr/>
          </a:p>
        </p:txBody>
      </p:sp>
      <p:sp>
        <p:nvSpPr>
          <p:cNvPr id="176" name="Shape 176"/>
          <p:cNvSpPr txBox="1"/>
          <p:nvPr/>
        </p:nvSpPr>
        <p:spPr>
          <a:xfrm>
            <a:off x="6738750" y="3758850"/>
            <a:ext cx="1953000" cy="26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t>CLUSTERING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pt-BR"/>
              <a:t>Método de Aprendizado</a:t>
            </a:r>
            <a:endParaRPr/>
          </a:p>
        </p:txBody>
      </p:sp>
      <p:graphicFrame>
        <p:nvGraphicFramePr>
          <p:cNvPr id="182" name="Shape 182"/>
          <p:cNvGraphicFramePr/>
          <p:nvPr/>
        </p:nvGraphicFramePr>
        <p:xfrm>
          <a:off x="520150" y="1970425"/>
          <a:ext cx="3000000" cy="3000000"/>
        </p:xfrm>
        <a:graphic>
          <a:graphicData uri="http://schemas.openxmlformats.org/drawingml/2006/table">
            <a:tbl>
              <a:tblPr>
                <a:noFill/>
                <a:tableStyleId>{23EEBEEB-BDB4-4EC7-9486-6F5E669A0CE7}</a:tableStyleId>
              </a:tblPr>
              <a:tblGrid>
                <a:gridCol w="1447800"/>
                <a:gridCol w="1447800"/>
                <a:gridCol w="1447800"/>
                <a:gridCol w="1447800"/>
                <a:gridCol w="1447800"/>
              </a:tblGrid>
              <a:tr h="381000">
                <a:tc>
                  <a:txBody>
                    <a:bodyPr>
                      <a:noAutofit/>
                    </a:bodyPr>
                    <a:lstStyle/>
                    <a:p>
                      <a:pPr indent="0" lvl="0" marL="0" rtl="0">
                        <a:spcBef>
                          <a:spcPts val="0"/>
                        </a:spcBef>
                        <a:spcAft>
                          <a:spcPts val="0"/>
                        </a:spcAft>
                        <a:buNone/>
                      </a:pPr>
                      <a:r>
                        <a:rPr lang="pt-BR"/>
                        <a:t>idade</a:t>
                      </a:r>
                      <a:endParaRPr/>
                    </a:p>
                  </a:txBody>
                  <a:tcPr marT="91425" marB="91425" marR="91425" marL="91425">
                    <a:solidFill>
                      <a:srgbClr val="D9D9D9"/>
                    </a:solidFill>
                  </a:tcPr>
                </a:tc>
                <a:tc>
                  <a:txBody>
                    <a:bodyPr>
                      <a:noAutofit/>
                    </a:bodyPr>
                    <a:lstStyle/>
                    <a:p>
                      <a:pPr indent="0" lvl="0" marL="0" rtl="0">
                        <a:spcBef>
                          <a:spcPts val="0"/>
                        </a:spcBef>
                        <a:spcAft>
                          <a:spcPts val="0"/>
                        </a:spcAft>
                        <a:buNone/>
                      </a:pPr>
                      <a:r>
                        <a:rPr lang="pt-BR"/>
                        <a:t>Salário</a:t>
                      </a:r>
                      <a:endParaRPr/>
                    </a:p>
                  </a:txBody>
                  <a:tcPr marT="91425" marB="91425" marR="91425" marL="91425">
                    <a:solidFill>
                      <a:srgbClr val="D9D9D9"/>
                    </a:solidFill>
                  </a:tcPr>
                </a:tc>
                <a:tc>
                  <a:txBody>
                    <a:bodyPr>
                      <a:noAutofit/>
                    </a:bodyPr>
                    <a:lstStyle/>
                    <a:p>
                      <a:pPr indent="0" lvl="0" marL="0" rtl="0">
                        <a:spcBef>
                          <a:spcPts val="0"/>
                        </a:spcBef>
                        <a:spcAft>
                          <a:spcPts val="0"/>
                        </a:spcAft>
                        <a:buNone/>
                      </a:pPr>
                      <a:r>
                        <a:rPr lang="pt-BR"/>
                        <a:t>Peso</a:t>
                      </a:r>
                      <a:endParaRPr/>
                    </a:p>
                  </a:txBody>
                  <a:tcPr marT="91425" marB="91425" marR="91425" marL="91425">
                    <a:solidFill>
                      <a:srgbClr val="D9D9D9"/>
                    </a:solidFill>
                  </a:tcPr>
                </a:tc>
                <a:tc>
                  <a:txBody>
                    <a:bodyPr>
                      <a:noAutofit/>
                    </a:bodyPr>
                    <a:lstStyle/>
                    <a:p>
                      <a:pPr indent="0" lvl="0" marL="0" rtl="0">
                        <a:spcBef>
                          <a:spcPts val="0"/>
                        </a:spcBef>
                        <a:spcAft>
                          <a:spcPts val="0"/>
                        </a:spcAft>
                        <a:buNone/>
                      </a:pPr>
                      <a:r>
                        <a:rPr lang="pt-BR"/>
                        <a:t>Altura</a:t>
                      </a:r>
                      <a:endParaRPr/>
                    </a:p>
                  </a:txBody>
                  <a:tcPr marT="91425" marB="91425" marR="91425" marL="91425">
                    <a:solidFill>
                      <a:srgbClr val="D9D9D9"/>
                    </a:solidFill>
                  </a:tcPr>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Gerou Lucro</a:t>
                      </a:r>
                      <a:endParaRPr/>
                    </a:p>
                  </a:txBody>
                  <a:tcPr marT="91425" marB="91425" marR="91425" marL="91425">
                    <a:solidFill>
                      <a:srgbClr val="D9D9D9"/>
                    </a:solidFill>
                  </a:tcPr>
                </a:tc>
              </a:tr>
              <a:tr h="381000">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31</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3200,00</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63</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1,75</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Sim</a:t>
                      </a:r>
                      <a:endParaRPr/>
                    </a:p>
                  </a:txBody>
                  <a:tcPr marT="91425" marB="91425" marR="91425" marL="91425">
                    <a:solidFill>
                      <a:srgbClr val="C9DAF8"/>
                    </a:solidFill>
                  </a:tcPr>
                </a:tc>
              </a:tr>
              <a:tr h="381000">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22</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1800,00</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77</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1,56</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Não</a:t>
                      </a:r>
                      <a:endParaRPr/>
                    </a:p>
                  </a:txBody>
                  <a:tcPr marT="91425" marB="91425" marR="91425" marL="91425">
                    <a:solidFill>
                      <a:srgbClr val="F4CCCC"/>
                    </a:solidFill>
                  </a:tcPr>
                </a:tc>
              </a:tr>
              <a:tr h="381000">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28</a:t>
                      </a:r>
                      <a:endParaRPr/>
                    </a:p>
                  </a:txBody>
                  <a:tcPr marT="91425" marB="91425" marR="91425" marL="91425"/>
                </a:tc>
                <a:tc>
                  <a:txBody>
                    <a:bodyPr>
                      <a:noAutofit/>
                    </a:bodyPr>
                    <a:lstStyle/>
                    <a:p>
                      <a:pPr indent="0" lvl="0" marL="0" rtl="0">
                        <a:spcBef>
                          <a:spcPts val="0"/>
                        </a:spcBef>
                        <a:spcAft>
                          <a:spcPts val="0"/>
                        </a:spcAft>
                        <a:buNone/>
                      </a:pPr>
                      <a:r>
                        <a:rPr lang="pt-BR">
                          <a:solidFill>
                            <a:srgbClr val="000000"/>
                          </a:solidFill>
                        </a:rPr>
                        <a:t>4500,00	</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65</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1,82</a:t>
                      </a:r>
                      <a:endParaRPr/>
                    </a:p>
                  </a:txBody>
                  <a:tcPr marT="91425" marB="91425" marR="91425" marL="91425"/>
                </a:tc>
                <a:tc>
                  <a:txBody>
                    <a:bodyPr>
                      <a:noAutofit/>
                    </a:bodyPr>
                    <a:lstStyle/>
                    <a:p>
                      <a:pPr indent="0" lvl="0" marL="0" rtl="0">
                        <a:spcBef>
                          <a:spcPts val="0"/>
                        </a:spcBef>
                        <a:spcAft>
                          <a:spcPts val="0"/>
                        </a:spcAft>
                        <a:buClr>
                          <a:srgbClr val="000000"/>
                        </a:buClr>
                        <a:buSzPts val="1100"/>
                        <a:buFont typeface="Arial"/>
                        <a:buNone/>
                      </a:pPr>
                      <a:r>
                        <a:rPr lang="pt-BR">
                          <a:solidFill>
                            <a:srgbClr val="000000"/>
                          </a:solidFill>
                        </a:rPr>
                        <a:t>Sim</a:t>
                      </a:r>
                      <a:endParaRPr>
                        <a:solidFill>
                          <a:srgbClr val="000000"/>
                        </a:solidFill>
                      </a:endParaRPr>
                    </a:p>
                  </a:txBody>
                  <a:tcPr marT="91425" marB="91425" marR="91425" marL="91425">
                    <a:solidFill>
                      <a:srgbClr val="C9DAF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pt-BR"/>
              <a:t>Método de Aprendizado</a:t>
            </a:r>
            <a:endParaRPr/>
          </a:p>
        </p:txBody>
      </p:sp>
      <p:sp>
        <p:nvSpPr>
          <p:cNvPr id="188" name="Shape 188"/>
          <p:cNvSpPr txBox="1"/>
          <p:nvPr/>
        </p:nvSpPr>
        <p:spPr>
          <a:xfrm>
            <a:off x="395075" y="1147225"/>
            <a:ext cx="7431900" cy="3257400"/>
          </a:xfrm>
          <a:prstGeom prst="rect">
            <a:avLst/>
          </a:prstGeom>
          <a:noFill/>
          <a:ln>
            <a:noFill/>
          </a:ln>
        </p:spPr>
        <p:txBody>
          <a:bodyPr anchorCtr="0" anchor="ctr" bIns="91425" lIns="91425" spcFirstLastPara="1" rIns="91425" wrap="square" tIns="91425">
            <a:noAutofit/>
          </a:bodyPr>
          <a:lstStyle/>
          <a:p>
            <a:pPr indent="-381000" lvl="0" marL="457200" rtl="0">
              <a:lnSpc>
                <a:spcPct val="115000"/>
              </a:lnSpc>
              <a:spcBef>
                <a:spcPts val="0"/>
              </a:spcBef>
              <a:spcAft>
                <a:spcPts val="0"/>
              </a:spcAft>
              <a:buClr>
                <a:srgbClr val="595959"/>
              </a:buClr>
              <a:buSzPts val="2400"/>
              <a:buChar char="●"/>
            </a:pPr>
            <a:r>
              <a:rPr lang="pt-BR" sz="2400">
                <a:solidFill>
                  <a:srgbClr val="595959"/>
                </a:solidFill>
              </a:rPr>
              <a:t>Na área de aprendizado de máquina, aprendizado supervisionado é a tarefa de inferir uma função utilizando dados rotulados.</a:t>
            </a:r>
            <a:endParaRPr sz="2400">
              <a:solidFill>
                <a:srgbClr val="595959"/>
              </a:solidFill>
            </a:endParaRPr>
          </a:p>
          <a:p>
            <a:pPr indent="-381000" lvl="0" marL="457200" rtl="0">
              <a:lnSpc>
                <a:spcPct val="115000"/>
              </a:lnSpc>
              <a:spcBef>
                <a:spcPts val="0"/>
              </a:spcBef>
              <a:spcAft>
                <a:spcPts val="0"/>
              </a:spcAft>
              <a:buClr>
                <a:srgbClr val="595959"/>
              </a:buClr>
              <a:buSzPts val="2400"/>
              <a:buChar char="●"/>
            </a:pPr>
            <a:r>
              <a:rPr lang="pt-BR" sz="2400">
                <a:solidFill>
                  <a:srgbClr val="595959"/>
                </a:solidFill>
              </a:rPr>
              <a:t>Em termos matemáticos...</a:t>
            </a:r>
            <a:endParaRPr sz="2400">
              <a:solidFill>
                <a:srgbClr val="595959"/>
              </a:solidFill>
            </a:endParaRPr>
          </a:p>
          <a:p>
            <a:pPr indent="0" lvl="0" marL="0" rtl="0">
              <a:lnSpc>
                <a:spcPct val="115000"/>
              </a:lnSpc>
              <a:spcBef>
                <a:spcPts val="1600"/>
              </a:spcBef>
              <a:spcAft>
                <a:spcPts val="1600"/>
              </a:spcAft>
              <a:buNone/>
            </a:pPr>
            <a:r>
              <a:t/>
            </a:r>
            <a:endParaRPr sz="1800">
              <a:solidFill>
                <a:srgbClr val="595959"/>
              </a:solidFill>
            </a:endParaRPr>
          </a:p>
        </p:txBody>
      </p:sp>
      <p:pic>
        <p:nvPicPr>
          <p:cNvPr id="189" name="Shape 189"/>
          <p:cNvPicPr preferRelativeResize="0"/>
          <p:nvPr/>
        </p:nvPicPr>
        <p:blipFill>
          <a:blip r:embed="rId3">
            <a:alphaModFix/>
          </a:blip>
          <a:stretch>
            <a:fillRect/>
          </a:stretch>
        </p:blipFill>
        <p:spPr>
          <a:xfrm>
            <a:off x="1108150" y="3546700"/>
            <a:ext cx="1839078" cy="76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