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Economica-bold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Economica-bold.fntdata"/><Relationship Id="rId16" Type="http://schemas.openxmlformats.org/officeDocument/2006/relationships/slide" Target="slides/slide12.xml"/><Relationship Id="rId38" Type="http://schemas.openxmlformats.org/officeDocument/2006/relationships/font" Target="fonts/Economic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gif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gif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815025" y="834075"/>
            <a:ext cx="3544800" cy="3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de Probabilidades Utilizando Distribuições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1198350" y="1575375"/>
            <a:ext cx="0" cy="27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1191325" y="4342625"/>
            <a:ext cx="4059900" cy="1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" name="Shape 147"/>
          <p:cNvSpPr/>
          <p:nvPr/>
        </p:nvSpPr>
        <p:spPr>
          <a:xfrm>
            <a:off x="1635950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4211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3006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0993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3089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1907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/>
          <p:nvPr/>
        </p:nvCxnSpPr>
        <p:spPr>
          <a:xfrm flipH="1" rot="10800000">
            <a:off x="1258550" y="3076800"/>
            <a:ext cx="40866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/>
        </p:nvSpPr>
        <p:spPr>
          <a:xfrm>
            <a:off x="5795675" y="2590500"/>
            <a:ext cx="303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“distância média” entre os pontos e a linha média é o desvio padrão</a:t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1751252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2533449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3414187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4216581" y="2750556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endCxn id="151" idx="3"/>
          </p:cNvCxnSpPr>
          <p:nvPr/>
        </p:nvCxnSpPr>
        <p:spPr>
          <a:xfrm>
            <a:off x="2417050" y="3076816"/>
            <a:ext cx="3000" cy="556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3303899" y="3076791"/>
            <a:ext cx="3000" cy="556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207750" y="1575375"/>
            <a:ext cx="0" cy="27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flipH="1">
            <a:off x="200875" y="4288500"/>
            <a:ext cx="4053000" cy="5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" name="Shape 168"/>
          <p:cNvSpPr/>
          <p:nvPr/>
        </p:nvSpPr>
        <p:spPr>
          <a:xfrm>
            <a:off x="645350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4305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3100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1087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3183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2001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267950" y="3076800"/>
            <a:ext cx="40866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760652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1542849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2423587" y="2757289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3225981" y="2750556"/>
            <a:ext cx="6000" cy="32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endCxn id="172" idx="3"/>
          </p:cNvCxnSpPr>
          <p:nvPr/>
        </p:nvCxnSpPr>
        <p:spPr>
          <a:xfrm>
            <a:off x="1426450" y="3076816"/>
            <a:ext cx="3000" cy="556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2313299" y="3076791"/>
            <a:ext cx="3000" cy="556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4932150" y="1575375"/>
            <a:ext cx="0" cy="27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4925275" y="4288500"/>
            <a:ext cx="4053000" cy="5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5372250" y="23295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172775" y="23295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039825" y="23295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842225" y="23295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041200" y="4093275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968650" y="4093275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 flipH="1" rot="10800000">
            <a:off x="4992350" y="3076800"/>
            <a:ext cx="40866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5479950" y="2538090"/>
            <a:ext cx="6900" cy="525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endCxn id="187" idx="3"/>
          </p:cNvCxnSpPr>
          <p:nvPr/>
        </p:nvCxnSpPr>
        <p:spPr>
          <a:xfrm>
            <a:off x="6146650" y="3110191"/>
            <a:ext cx="5700" cy="10143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7074249" y="3113728"/>
            <a:ext cx="11100" cy="9492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flipH="1">
            <a:off x="6280063" y="2551657"/>
            <a:ext cx="6900" cy="525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flipH="1">
            <a:off x="7145193" y="2544925"/>
            <a:ext cx="6900" cy="525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7942999" y="2544925"/>
            <a:ext cx="6900" cy="525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 txBox="1"/>
          <p:nvPr/>
        </p:nvSpPr>
        <p:spPr>
          <a:xfrm>
            <a:off x="1501300" y="4503925"/>
            <a:ext cx="6739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dois exemplos apresentam a mesma média, porém desvios padrões diferentes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com Bernoulli (discreta)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751800"/>
            <a:ext cx="4941626" cy="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359300" y="2615525"/>
            <a:ext cx="6016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a esperança da variância (quadrado do erro) 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00" y="1633400"/>
            <a:ext cx="2925124" cy="7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1" y="3889050"/>
            <a:ext cx="3454368" cy="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25" y="3227225"/>
            <a:ext cx="1455650" cy="4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2113950" y="3372900"/>
            <a:ext cx="9156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3177650" y="3312300"/>
            <a:ext cx="3096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Já sabemos disso (slide anterior)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com Bernoulli (discreta)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751800"/>
            <a:ext cx="4941626" cy="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59300" y="2615525"/>
            <a:ext cx="6016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a esperança da variância (quadrado do erro) 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00" y="1633400"/>
            <a:ext cx="2925124" cy="7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1" y="3784188"/>
            <a:ext cx="3454368" cy="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25" y="3227225"/>
            <a:ext cx="1455650" cy="4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2113950" y="3372900"/>
            <a:ext cx="9156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177650" y="3312300"/>
            <a:ext cx="3096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Já sabemos disso (slide anterior)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225" y="4369225"/>
            <a:ext cx="5098150" cy="4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11700" y="1181550"/>
            <a:ext cx="6016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a esperança da variância (quadrado do erro) 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6" y="2384538"/>
            <a:ext cx="3454368" cy="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00" y="1827575"/>
            <a:ext cx="1455650" cy="4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01" y="2855425"/>
            <a:ext cx="4743748" cy="4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99" y="3378650"/>
            <a:ext cx="4566302" cy="4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4214450" y="3326325"/>
            <a:ext cx="962700" cy="61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Shape 235"/>
          <p:cNvCxnSpPr>
            <a:stCxn id="234" idx="0"/>
          </p:cNvCxnSpPr>
          <p:nvPr/>
        </p:nvCxnSpPr>
        <p:spPr>
          <a:xfrm rot="10800000">
            <a:off x="1979300" y="2060025"/>
            <a:ext cx="2716500" cy="12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36" name="Shape 2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700" y="3847650"/>
            <a:ext cx="3770150" cy="5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2147625" y="3770100"/>
            <a:ext cx="1218600" cy="83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587825" y="1757150"/>
            <a:ext cx="3076800" cy="184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722475" y="1817725"/>
            <a:ext cx="2524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Bernoulli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4250" y="2234426"/>
            <a:ext cx="2716500" cy="3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64261" y="2584175"/>
            <a:ext cx="1998538" cy="3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64250" y="2922100"/>
            <a:ext cx="2185100" cy="3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64256" y="3201425"/>
            <a:ext cx="1685544" cy="3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17050" y="1563900"/>
            <a:ext cx="8375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 </a:t>
            </a:r>
            <a:r>
              <a:rPr lang="pt-BR" sz="3600"/>
              <a:t>Cálculo de Momentos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PMF - Binomial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Distribuição discreta do número de sucessos numa sequência de n tentativas (tentativas de Bernoulli)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79600" y="2342375"/>
            <a:ext cx="6447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Seja </a:t>
            </a:r>
            <a:r>
              <a:rPr b="1"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</a:t>
            </a: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uma variável aleatória com distribuição de Binomial para 3 tentativas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25575" y="3540675"/>
            <a:ext cx="69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PMF: </a:t>
            </a:r>
            <a:endParaRPr b="1"/>
          </a:p>
        </p:txBody>
      </p:sp>
      <p:sp>
        <p:nvSpPr>
          <p:cNvPr id="257" name="Shape 257"/>
          <p:cNvSpPr/>
          <p:nvPr/>
        </p:nvSpPr>
        <p:spPr>
          <a:xfrm>
            <a:off x="431800" y="3563700"/>
            <a:ext cx="3642300" cy="14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31800" y="2414950"/>
            <a:ext cx="7833000" cy="9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622500" y="3481100"/>
            <a:ext cx="3642300" cy="14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49" y="4200450"/>
            <a:ext cx="3520926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4712625" y="3521000"/>
            <a:ext cx="2336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Calcule: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075" y="4028150"/>
            <a:ext cx="1662126" cy="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50" y="2702821"/>
            <a:ext cx="4424376" cy="5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PMF - Poisson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Expressa a probabilidade de uma série de eventos ocorrer num certo período de tempo se estes eventos ocorrem independentemente de quando ocorreu o último evento.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79600" y="2342375"/>
            <a:ext cx="644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Seja </a:t>
            </a:r>
            <a:r>
              <a:rPr b="1"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uma variável aleatória com distribuição Poisson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25575" y="3540675"/>
            <a:ext cx="69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PMF: </a:t>
            </a:r>
            <a:endParaRPr b="1"/>
          </a:p>
        </p:txBody>
      </p:sp>
      <p:sp>
        <p:nvSpPr>
          <p:cNvPr id="272" name="Shape 272"/>
          <p:cNvSpPr/>
          <p:nvPr/>
        </p:nvSpPr>
        <p:spPr>
          <a:xfrm>
            <a:off x="431800" y="3563700"/>
            <a:ext cx="3642300" cy="14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11700" y="1254175"/>
            <a:ext cx="7833000" cy="9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622500" y="3481100"/>
            <a:ext cx="3642300" cy="14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712625" y="3521000"/>
            <a:ext cx="2336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Calcule: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72" y="4234500"/>
            <a:ext cx="311635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75" y="2736973"/>
            <a:ext cx="3642300" cy="52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300" y="3951225"/>
            <a:ext cx="1526526" cy="7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Exponencial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A distribuição de probabilidade que descreve o tempo entre os eventos em um processo pontual de Poisson, ou seja, um processo no qual os eventos ocorrem de forma contínua e independente a uma taxa média constante.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31800" y="2484575"/>
            <a:ext cx="644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Seja </a:t>
            </a:r>
            <a:r>
              <a:rPr b="1"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uma variável aleatória com distribuição exponencial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625575" y="3540675"/>
            <a:ext cx="69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PDF: </a:t>
            </a:r>
            <a:endParaRPr b="1"/>
          </a:p>
        </p:txBody>
      </p:sp>
      <p:sp>
        <p:nvSpPr>
          <p:cNvPr id="287" name="Shape 287"/>
          <p:cNvSpPr/>
          <p:nvPr/>
        </p:nvSpPr>
        <p:spPr>
          <a:xfrm>
            <a:off x="394050" y="3577600"/>
            <a:ext cx="3642300" cy="14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94050" y="2428400"/>
            <a:ext cx="8355900" cy="105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622500" y="3481100"/>
            <a:ext cx="3642300" cy="14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712625" y="3521000"/>
            <a:ext cx="2336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Calcule: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5" y="4068777"/>
            <a:ext cx="2800624" cy="6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" y="2953038"/>
            <a:ext cx="3447500" cy="4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299" y="3885375"/>
            <a:ext cx="1698150" cy="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Exponencial</a:t>
            </a:r>
            <a:endParaRPr/>
          </a:p>
        </p:txBody>
      </p:sp>
      <p:pic>
        <p:nvPicPr>
          <p:cNvPr descr="integral λ e^(-λ t) dt = -e^(λ (-t)) + constant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675" y="2404775"/>
            <a:ext cx="25781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5" y="1577650"/>
            <a:ext cx="3684350" cy="2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Principais Distribuições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○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Bernoulli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○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Binomial 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○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Poisson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○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Exponencial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○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Normal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Cálculo de Momentos (Primeiro e Segundo Momento)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Verossimilhança e Função de Máxima Verossimilhança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Exponencial</a:t>
            </a:r>
            <a:endParaRPr/>
          </a:p>
        </p:txBody>
      </p:sp>
      <p:pic>
        <p:nvPicPr>
          <p:cNvPr descr="integral λ e^(-λ t) dt = -e^(λ (-t)) + constant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75" y="1734400"/>
            <a:ext cx="25781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5" y="1577650"/>
            <a:ext cx="3684350" cy="218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Shape 308"/>
          <p:cNvCxnSpPr/>
          <p:nvPr/>
        </p:nvCxnSpPr>
        <p:spPr>
          <a:xfrm>
            <a:off x="1098200" y="3524000"/>
            <a:ext cx="0" cy="11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955700" y="3524000"/>
            <a:ext cx="28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310" name="Shape 310"/>
          <p:cNvCxnSpPr>
            <a:endCxn id="309" idx="0"/>
          </p:cNvCxnSpPr>
          <p:nvPr/>
        </p:nvCxnSpPr>
        <p:spPr>
          <a:xfrm flipH="1">
            <a:off x="1098200" y="3141800"/>
            <a:ext cx="6900" cy="38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757625" y="2140800"/>
            <a:ext cx="21000" cy="14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834075" y="2495300"/>
            <a:ext cx="14100" cy="107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 flipH="1">
            <a:off x="922950" y="2801125"/>
            <a:ext cx="1500" cy="76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 flipH="1">
            <a:off x="999200" y="3030500"/>
            <a:ext cx="15600" cy="53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Normal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É uma distribuição de probabilidade absolutamente contínua parametrizada pela sua esperança matemática (μ) e desvio padrão (𝝈)</a:t>
            </a:r>
            <a:r>
              <a:rPr lang="pt-BR" sz="2000"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25575" y="3540675"/>
            <a:ext cx="69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PDF: </a:t>
            </a:r>
            <a:endParaRPr b="1"/>
          </a:p>
        </p:txBody>
      </p:sp>
      <p:sp>
        <p:nvSpPr>
          <p:cNvPr id="322" name="Shape 322"/>
          <p:cNvSpPr/>
          <p:nvPr/>
        </p:nvSpPr>
        <p:spPr>
          <a:xfrm>
            <a:off x="431800" y="3481100"/>
            <a:ext cx="3642300" cy="14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11700" y="205225"/>
            <a:ext cx="8355900" cy="105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622500" y="3481100"/>
            <a:ext cx="3642300" cy="14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4712625" y="3521000"/>
            <a:ext cx="2336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Calcule: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63" y="3966438"/>
            <a:ext cx="310766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00" y="3947125"/>
            <a:ext cx="1850950" cy="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Normal</a:t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374" y="1320974"/>
            <a:ext cx="4609425" cy="2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 - Normal</a:t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1619850"/>
            <a:ext cx="4175350" cy="23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200" y="1147225"/>
            <a:ext cx="2869775" cy="36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Verossimilhança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“ Probabilities are given by probability functions P(x|θ), likelihoods are given by likelihood functions L(θ|x). They are usually the same function, but we treat xx(the observations) as the variable in the probability function and θ (the parameter(s)) as the variable in the likelihood function.</a:t>
            </a:r>
            <a:r>
              <a:rPr lang="pt-BR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p(x | θ) has two names. It can be called the </a:t>
            </a:r>
            <a:r>
              <a:rPr b="1"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probability of x</a:t>
            </a:r>
            <a:r>
              <a:rPr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(given θ), or the </a:t>
            </a:r>
            <a:r>
              <a:rPr b="1"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likelihood of θ</a:t>
            </a:r>
            <a:r>
              <a:rPr lang="pt-BR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(given that x was observed).</a:t>
            </a:r>
            <a:r>
              <a:rPr lang="pt-BR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Suponha que você tem 10 pontos (como no gráfico abaixo)</a:t>
            </a: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1" y="1969925"/>
            <a:ext cx="4355800" cy="3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Assuma uma hipótese para os dados (qual distribuição geraria dados assim ?)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1" y="1969925"/>
            <a:ext cx="4355800" cy="3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Assumindo uma hipótese normal, agora preciso saber quais valores de </a:t>
            </a:r>
            <a:r>
              <a:rPr lang="pt-BR"/>
              <a:t>μ e 𝝈 são apropriados para essa distribuição. Como fazer?</a:t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1" y="1969925"/>
            <a:ext cx="4355800" cy="3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Fazendo uma busca por força bruta tenho os seguintes gráficos, qual o melhor?</a:t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0" y="2349325"/>
            <a:ext cx="3775374" cy="266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00" y="2270875"/>
            <a:ext cx="3775376" cy="26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Sabendo que a Função Normal é: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50" y="1768125"/>
            <a:ext cx="5295924" cy="1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PMF</a:t>
            </a:r>
            <a:r>
              <a:rPr lang="pt-BR"/>
              <a:t> =&gt; Probability Mass Function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Variáveis Aleatórias </a:t>
            </a:r>
            <a:r>
              <a:rPr b="1" lang="pt-BR">
                <a:solidFill>
                  <a:srgbClr val="000000"/>
                </a:solidFill>
              </a:rPr>
              <a:t>DISCRETAS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Associa uma probabilidade para cada valor possível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Pode ser finita (ex: valores de um dado) ou infinita (ex: número de choques entre átomos)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PDF</a:t>
            </a:r>
            <a:r>
              <a:rPr lang="pt-BR"/>
              <a:t> =&gt; Probability Density Function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Variáveis Aleatórios </a:t>
            </a:r>
            <a:r>
              <a:rPr b="1" lang="pt-BR"/>
              <a:t>CONTÍNUAS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Associa probabilidade para </a:t>
            </a:r>
            <a:r>
              <a:rPr b="1" lang="pt-BR"/>
              <a:t>INTERVALOS</a:t>
            </a:r>
            <a:r>
              <a:rPr lang="pt-BR"/>
              <a:t> de valores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Probabilidade em um ponto específico é zero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Sabendo que a Função Normal é: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Vou calcular a imagem da função: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0" y="1795925"/>
            <a:ext cx="5295924" cy="10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00" y="3791298"/>
            <a:ext cx="6299376" cy="10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 rot="-1834541">
            <a:off x="6390937" y="3344202"/>
            <a:ext cx="949524" cy="437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7367725" y="2502250"/>
            <a:ext cx="17445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estou calculando probabilidades, estou calculando a Imagem da função.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0" y="1275148"/>
            <a:ext cx="6299376" cy="10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 rot="-164095">
            <a:off x="6529936" y="1179481"/>
            <a:ext cx="949381" cy="4378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7562350" y="924450"/>
            <a:ext cx="1501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estou calculando probabilidades, estou calculando a Imagem da função.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25" y="2780275"/>
            <a:ext cx="4883426" cy="1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0" y="1275148"/>
            <a:ext cx="6299376" cy="10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 rot="-164095">
            <a:off x="6529936" y="1179481"/>
            <a:ext cx="949381" cy="4378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7562350" y="924450"/>
            <a:ext cx="1501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estou calculando probabilidades, estou calculando a Imagem da função.</a:t>
            </a:r>
            <a:endParaRPr/>
          </a:p>
        </p:txBody>
      </p:sp>
      <p:pic>
        <p:nvPicPr>
          <p:cNvPr id="412" name="Shape 4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50" y="3020838"/>
            <a:ext cx="76200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Máxima Verossimilhança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μ in np.arange(0,20,0.01):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for 𝝈 in np.arange(0, 3, 0.001):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  L(</a:t>
            </a:r>
            <a:r>
              <a:rPr lang="pt-BR"/>
              <a:t>μ,𝝈)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Escolha o melhor conjunto de μ,𝝈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PMF - Bernoullie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Distribuição discreta de espaço amostral {0, 1}, que tem valor 1 com a probabilidade de sucesso p e valor 0 com a probabilidade de falha q=1-p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75" y="2846200"/>
            <a:ext cx="5025350" cy="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79600" y="2342375"/>
            <a:ext cx="5511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 </a:t>
            </a:r>
            <a:r>
              <a:rPr b="1"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X</a:t>
            </a:r>
            <a:r>
              <a:rPr lang="pt-BR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é uma variável aleatória com distribuição de Bernoullie temos: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25575" y="3540675"/>
            <a:ext cx="69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PMF: </a:t>
            </a:r>
            <a:endParaRPr b="1"/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75" y="3954375"/>
            <a:ext cx="313696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58750" y="3540675"/>
            <a:ext cx="3642300" cy="14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58750" y="2384100"/>
            <a:ext cx="7833000" cy="9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872425" y="3614350"/>
            <a:ext cx="210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Mean: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762" y="3921900"/>
            <a:ext cx="883764" cy="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872425" y="4279700"/>
            <a:ext cx="97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Variance: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0750" y="4657225"/>
            <a:ext cx="2351400" cy="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4650000" y="3537900"/>
            <a:ext cx="3642300" cy="14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17050" y="1563900"/>
            <a:ext cx="8375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BEGIN Cálculo de Momentos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Momentos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Primeiro Momento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Segundo Momento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Terceiro Momento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75" y="1668175"/>
            <a:ext cx="903674" cy="4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925" y="2678250"/>
            <a:ext cx="1072474" cy="5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575" y="3760325"/>
            <a:ext cx="1165824" cy="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Momentos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de </a:t>
            </a:r>
            <a:r>
              <a:rPr lang="pt-BR"/>
              <a:t>Momento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+ O n-ésimo momento de uma função contínua de valor real f (x) de uma variável real sobre um valor c é: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+ O n-ésimo momento de uma função discreta de valor real f (x) de uma variável inteira positiva sobre um valor c é: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2600838"/>
            <a:ext cx="4443500" cy="4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25" y="4399875"/>
            <a:ext cx="4941626" cy="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com Bernoulli (discreta)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751800"/>
            <a:ext cx="4941626" cy="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07400" y="2634275"/>
            <a:ext cx="5373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Primeiro momento (valor médio):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00" y="1633400"/>
            <a:ext cx="2925124" cy="7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99" y="3162575"/>
            <a:ext cx="4212100" cy="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Cálculo de Valor Esperado e Variância</a:t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1198350" y="1575375"/>
            <a:ext cx="0" cy="27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flipH="1">
            <a:off x="1191550" y="4328900"/>
            <a:ext cx="40866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1635950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211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3006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099375" y="2565025"/>
            <a:ext cx="222300" cy="2355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3089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190700" y="3601800"/>
            <a:ext cx="222300" cy="2355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flipH="1" rot="10800000">
            <a:off x="1258550" y="3076800"/>
            <a:ext cx="40866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/>
          <p:nvPr/>
        </p:nvSpPr>
        <p:spPr>
          <a:xfrm rot="1927116">
            <a:off x="5379374" y="3117122"/>
            <a:ext cx="370152" cy="23547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005250" y="3372900"/>
            <a:ext cx="237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 de Valor médio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