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Básica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Problema de Monty Hall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185250" y="2004500"/>
            <a:ext cx="39588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amostral:</a:t>
            </a:r>
            <a:br>
              <a:rPr lang="pt-BR"/>
            </a:br>
            <a:br>
              <a:rPr lang="pt-BR"/>
            </a:br>
            <a:r>
              <a:rPr lang="pt-BR"/>
              <a:t>S = {1, 2, 3}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probabilidade de ganhar o carro é de 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probabilidade de ganhar um bode é de ⅔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o apresentador abrir uma das portas e perguntar se você trocaria de porta ou não, o que você faria?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00" y="2004503"/>
            <a:ext cx="4160475" cy="23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Problema de Monty Hall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5039050" y="1691300"/>
            <a:ext cx="3958800" cy="330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 inicial: S = {1, 2, 3}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probabilidade de errar considerando todas portas igualmente prováveis é de 2/3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 após abrir a porta três: S={1,2} (A probabilidade de escolher uma porta errada é de ½ nesse espaço amostral)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Considerando a primeira escolha sem troca: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Prob. errar: ⅔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Considerando a segunda escolha com troca: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Prob. errar: ⅔ * ½  = 2/6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00" y="2004503"/>
            <a:ext cx="4160475" cy="23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Axiomas de probabilidade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Para todo evento A,  Pr(A)  &gt;= 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Se um evento é certo de ocorrer, então sua probabilidade é 1, Pr(S) = 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Para uma sequência infinita de eventos disjuntos 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450" y="3198375"/>
            <a:ext cx="2424700" cy="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entendi probabilidade, para que ser a estatística?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Probabilidade</a:t>
            </a:r>
            <a:r>
              <a:rPr lang="pt-BR"/>
              <a:t>: é a linguagem matemática da aleatoriedade que permite raciocinar ou fazer declarações preditivas sobre os resultados de sistemas aleatórios ou incertos.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Estatística</a:t>
            </a:r>
            <a:r>
              <a:rPr lang="pt-BR"/>
              <a:t>: descreve e resume características dos resultados observados (dados), extraindo padrões deles. Faz declarações sobre mecanismos subjacentes ou estruturas  intrínsecas  do sistema.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entendi probabilidade, para que ser a estatística?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Probabilidade</a:t>
            </a:r>
            <a:r>
              <a:rPr lang="pt-BR"/>
              <a:t>: dado um modelo, eu pergunto que tipo de dado provavelmente veremos.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Estatística</a:t>
            </a:r>
            <a:r>
              <a:rPr lang="pt-BR"/>
              <a:t>: recebemos dados e perguntamos que tipo de modelo provavelmente teria gerado o dado.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Aleatória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variável quantitativa cujo resultados (valor) depende de fatores aleatórios.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42875" y="2203075"/>
            <a:ext cx="4266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uma moeda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</a:t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64900" y="2728350"/>
            <a:ext cx="250500" cy="146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259725" y="2825775"/>
            <a:ext cx="157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(Cara )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315400" y="3722950"/>
            <a:ext cx="157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(Coroa)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869800" y="2846675"/>
            <a:ext cx="35358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 (X=1) = 0.5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 (X=0) = 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Aleatória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variável quantitativa cujo resultados (valor) depende de fatores aleatórios.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542875" y="2203075"/>
            <a:ext cx="4266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um dado: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64900" y="2728350"/>
            <a:ext cx="250500" cy="146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252750" y="2731675"/>
            <a:ext cx="15729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869800" y="2846675"/>
            <a:ext cx="35358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 (X&gt;3) = 0.5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 (X=1) = 1/6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Aleatória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variável quantitativa cujo resultados (valor) depende de fatores aleatórios.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Podem ser: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discretas (ex: moeda, dado, número de assaltos, 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contínuas (ex: altura de uma pessoa, tempo numa fila)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Aleatória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variável quantitativa cujo resultados (valor) depende de fatores aleatórios.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Podem ser: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discretas (ex: moeda, dado, número de assaltos, 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contínuas (ex: altura de uma pessoa, tempo numa fila)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98575" y="3709725"/>
            <a:ext cx="6438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Pr(altura=1.73) = 0  </a:t>
            </a:r>
            <a:r>
              <a:rPr b="1" lang="pt-BR"/>
              <a:t>(MUITO IMPORTANTE, variáveis contínuas não possuem probabilidade definida num ponto)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Densidade de Probabilidade (FDP)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Função que descreve a probabilidade relativa de uma variável aleatória tomar um valor dado.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Probabilidade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Espaço amostral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Axiomas de probabilidade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Estatística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Variáveis aleatórias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Funções de probabilidade (densidade e cumulativas)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Densidade de Probabilidade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5225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número de caras após jogar uma moeda três vezes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Seja: 1 cara e 0 coroa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 = { (1,1,1), (1,1,0), (1,0,0), (0,0,0),  (0,0,1), (0,1,1), (0,1,0), (1,0,1)  }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Pr(X=0) = ?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Pr(X=1) = 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Pr(X=2) = ?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Pr(X=3) = 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Densidade de Probabilidade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número de caras após jogar uma moeda três vezes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Seja: 1 cara e 0 coroa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 = { (1,1,1), (1,1,0), (1,0,0), (0,0,0),  (0,0,1), (0,1,1), (0,1,0), (1,0,1)  }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Pr(X=0) = 1/8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Pr(X=1) = 3/8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Pr(X=2) = 3/8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Pr(X=3) = </a:t>
            </a:r>
            <a:r>
              <a:rPr lang="pt-BR"/>
              <a:t>1/8</a:t>
            </a:r>
            <a:r>
              <a:rPr lang="pt-BR"/>
              <a:t> </a:t>
            </a:r>
            <a:endParaRPr/>
          </a:p>
        </p:txBody>
      </p:sp>
      <p:cxnSp>
        <p:nvCxnSpPr>
          <p:cNvPr id="199" name="Shape 199"/>
          <p:cNvCxnSpPr/>
          <p:nvPr/>
        </p:nvCxnSpPr>
        <p:spPr>
          <a:xfrm flipH="1">
            <a:off x="4691450" y="2930200"/>
            <a:ext cx="6600" cy="185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4698050" y="4788600"/>
            <a:ext cx="27285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4858150" y="4698115"/>
            <a:ext cx="37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275798" y="4712035"/>
            <a:ext cx="37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699719" y="4705075"/>
            <a:ext cx="37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110428" y="4705075"/>
            <a:ext cx="3759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30425" y="4183000"/>
            <a:ext cx="375900" cy="60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234050" y="3201625"/>
            <a:ext cx="375900" cy="1586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637675" y="3201625"/>
            <a:ext cx="375900" cy="158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041300" y="4183000"/>
            <a:ext cx="375900" cy="605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Densidade de Probabilidade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" y="1508300"/>
            <a:ext cx="3211425" cy="1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650" y="1417950"/>
            <a:ext cx="2286151" cy="19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850" y="2899775"/>
            <a:ext cx="2486450" cy="19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355375" y="2947200"/>
            <a:ext cx="1028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413625" y="4707075"/>
            <a:ext cx="1382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Exponencial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7459850" y="3359700"/>
            <a:ext cx="1028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Poisson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901" y="3268475"/>
            <a:ext cx="1505450" cy="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6584" y="2018750"/>
            <a:ext cx="1291500" cy="9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1795" y="3751099"/>
            <a:ext cx="1473680" cy="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Densidade de Probabilidade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Descobrir qual distribuição (e seus parâmetros) se </a:t>
            </a:r>
            <a:r>
              <a:rPr lang="pt-BR"/>
              <a:t>adequa</a:t>
            </a:r>
            <a:r>
              <a:rPr lang="pt-BR"/>
              <a:t> aos dados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fazer perguntas sobre o comportamento dos dados sabendo a distribuição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Inferências:  sabendo o comportamento dos dados, qual a probabilidade desse experimento ter sido bem sucedido? O marketing impacta o faturamento? Será que existe uma correlação entre os dados?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Provavelmente o conceito de probabilidade é tão velho quanto a própria humanidade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 sz="1800"/>
              <a:t>Se eu plantar agora será que consigo aproveitar a estação de chuva?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 sz="1800"/>
              <a:t>Se eu atacar aquele acampamento quais minhas chances de vitória?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 sz="1800"/>
              <a:t>Quais minhas chances de ter sucesso em uma caçada no inverno?</a:t>
            </a:r>
            <a:endParaRPr sz="18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pt-BR" sz="2400"/>
              <a:t>Teoria da probabilidade (provavelmente) começou com Pascal (1632-1662) e com Pierre Fermat (1601-1665), ambos franceses</a:t>
            </a:r>
            <a:endParaRPr sz="24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 sz="1800"/>
              <a:t>Foco inicial em resolver problemas com jogos de dados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interpretações de probabilidade:</a:t>
            </a:r>
            <a:endParaRPr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b="1" lang="pt-BR" sz="2400"/>
              <a:t>Interpretação Frequentista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b="1" lang="pt-BR" sz="2400"/>
              <a:t>Interpretação clássica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b="1" lang="pt-BR" sz="2400"/>
              <a:t>Interpretação subjetiva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interpretações de probabilidade: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Interpretação Frequentista</a:t>
            </a:r>
            <a:r>
              <a:rPr lang="pt-BR"/>
              <a:t>: a probabilidade de um resultado específico pode ser interpretado como a frequência relativa com a qual esse resultado seria obtido se o processo fosse repetido um grande número de vezes sob condições semelhantes.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O quanto é grande o suficiente?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Como descrever condições similares precisamente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Não são definidos limites para variações de probabilidade. 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Ex: se eu lançar uma moeda 1.000.000 vezes, é bem improvável obter exatamente 500.000 lançamentos com cara 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Nem todos os problemas permitem um grande número de repetições.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interpretações de probabilidade: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Interpretação clássica</a:t>
            </a:r>
            <a:r>
              <a:rPr lang="pt-BR"/>
              <a:t>: baseia-se no conceito de probabilidade de resultados. Ex: quando uma moeda é lançada a dois valores possíveis, se for possível supor que os dois resultados são igualmente prováveis, então eles </a:t>
            </a:r>
            <a:r>
              <a:rPr lang="pt-BR"/>
              <a:t>têm</a:t>
            </a:r>
            <a:r>
              <a:rPr lang="pt-BR"/>
              <a:t> a mesma probabilidade.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Depende do conceito de igualmente provável, que por sua vez depende do conceito de probabilidade, que é exatamente o que estamos tentando definir.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Nenhum método sistemático é dado para atribuir probabilidades a resultados que não são igualmente prováveis. (ex: um resultado de pesquisa será bem sucedido? As chances de sucesso e fracasso são igualmente prováveis?)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interpretações de probabilidade: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Interpretação subjetiva</a:t>
            </a:r>
            <a:r>
              <a:rPr lang="pt-BR"/>
              <a:t>: a probabilidade representa o próprio julgamento de uma pessoa de algo ocorrer. Esse julgamento terá como base a crença e informações de cada pessoa sobre o processo. Pessoas diferentes podem ter crenças diferentes (probabilidades por pessoa).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O julgamento de uma pessoa ser consistente e livre de contradições parece não ser humanamente possível.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pt-BR" sz="1600"/>
              <a:t>A interpretação subjetiva não provê uma base “objetiva” para dois ou mais cientistas trabalharem em conjunto para alcançar uma avaliação comum do estado de conhecimento.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boa notícia:</a:t>
            </a:r>
            <a:br>
              <a:rPr lang="pt-BR"/>
            </a:br>
            <a:br>
              <a:rPr lang="pt-BR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200"/>
              <a:t>A teoria de probabilidade não depende da interpretação.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 amostral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Espaço amostral:</a:t>
            </a:r>
            <a:r>
              <a:rPr lang="pt-BR" sz="2200"/>
              <a:t> A coleção de todos os resultados possíveis de um experimento. 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/>
              <a:t>Ex: lançamento de uma moeda:</a:t>
            </a:r>
            <a:br>
              <a:rPr lang="pt-BR" sz="2200"/>
            </a:br>
            <a:r>
              <a:rPr lang="pt-BR" sz="2200"/>
              <a:t>S={Cara, Coroa}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/>
              <a:t>Ex: lançamento de um dado</a:t>
            </a:r>
            <a:br>
              <a:rPr lang="pt-BR" sz="2200"/>
            </a:br>
            <a:r>
              <a:rPr lang="pt-BR" sz="2200"/>
              <a:t>S={1,2,3,4,5,6}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