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17.xml"/>
  <Override ContentType="application/vnd.openxmlformats-officedocument.presentationml.slide+xml" PartName="/ppt/slides/slide8.xml"/>
  <Override ContentType="application/vnd.openxmlformats-officedocument.presentationml.slide+xml" PartName="/ppt/slides/slide19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5.xml"/>
  <Override ContentType="application/vnd.openxmlformats-officedocument.presentationml.slide+xml" PartName="/ppt/slides/slide22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2" Type="http://schemas.openxmlformats.org/officeDocument/2006/relationships/presProps" Target="presProps.xml"/><Relationship Id="rId21" Type="http://schemas.openxmlformats.org/officeDocument/2006/relationships/slide" Target="slides/slide16.xml"/><Relationship Id="rId1" Type="http://schemas.openxmlformats.org/officeDocument/2006/relationships/theme" Target="theme/theme3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23" Type="http://schemas.openxmlformats.org/officeDocument/2006/relationships/slide" Target="slides/slide18.xml"/><Relationship Id="rId3" Type="http://schemas.openxmlformats.org/officeDocument/2006/relationships/tableStyles" Target="tableStyles.xml"/><Relationship Id="rId24" Type="http://schemas.openxmlformats.org/officeDocument/2006/relationships/slide" Target="slides/slide19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 rot="10800000">
            <a:off x="0" y="3093234"/>
            <a:ext cx="8458200" cy="712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685800" y="1300757"/>
            <a:ext cx="7772400" cy="1684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3093357"/>
            <a:ext cx="7772400" cy="7124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2"/>
              </a:buClr>
              <a:buNone/>
              <a:defRPr b="1">
                <a:solidFill>
                  <a:schemeClr val="lt2"/>
                </a:solidFill>
              </a:defRPr>
            </a:lvl1pPr>
            <a:lvl2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2pPr>
            <a:lvl3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3pPr>
            <a:lvl4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4pPr>
            <a:lvl5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5pPr>
            <a:lvl6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6pPr>
            <a:lvl7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7pPr>
            <a:lvl8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8pPr>
            <a:lvl9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" name="Shape 15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1460499"/>
            <a:ext cx="4030200" cy="3465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656667" y="1461908"/>
            <a:ext cx="4030200" cy="3465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0" y="4406309"/>
            <a:ext cx="8686800" cy="5195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24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8.png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07.png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09.png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04.png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02.png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00.png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05.png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06.pn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03.pn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ctrTitle"/>
          </p:nvPr>
        </p:nvSpPr>
        <p:spPr>
          <a:xfrm>
            <a:off x="685800" y="1300757"/>
            <a:ext cx="7772400" cy="1684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500"/>
              <a:t>Sparse Distributed Memory</a:t>
            </a:r>
          </a:p>
        </p:txBody>
      </p:sp>
      <p:sp>
        <p:nvSpPr>
          <p:cNvPr id="36" name="Shape 36"/>
          <p:cNvSpPr txBox="1"/>
          <p:nvPr/>
        </p:nvSpPr>
        <p:spPr>
          <a:xfrm>
            <a:off x="211625" y="3773025"/>
            <a:ext cx="5376599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/>
              <a:t>Fabio Medeiros Rangel</a:t>
            </a:r>
          </a:p>
          <a:p>
            <a:pPr rtl="0">
              <a:spcBef>
                <a:spcPts val="0"/>
              </a:spcBef>
              <a:buNone/>
            </a:pPr>
            <a:r>
              <a:rPr lang="en" sz="1800"/>
              <a:t>Programa de Pós-Graduação em Informática</a:t>
            </a:r>
          </a:p>
          <a:p>
            <a:pPr rtl="0">
              <a:spcBef>
                <a:spcPts val="0"/>
              </a:spcBef>
              <a:buNone/>
            </a:pPr>
            <a:r>
              <a:rPr lang="en" sz="1800"/>
              <a:t>Universidade Federal do Rio de Janeiro</a:t>
            </a:r>
          </a:p>
          <a:p>
            <a:pPr>
              <a:spcBef>
                <a:spcPts val="0"/>
              </a:spcBef>
              <a:buNone/>
            </a:pPr>
            <a:r>
              <a:rPr lang="en" sz="1800"/>
              <a:t>fabiorangel@ufrj.br</a:t>
            </a:r>
          </a:p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Kanerva’s SDM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/>
              <a:t>1 milhão de endereços</a:t>
            </a:r>
          </a:p>
          <a:p>
            <a:pPr indent="-3810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/>
              <a:t>2</a:t>
            </a:r>
            <a:r>
              <a:rPr baseline="30000" lang="en" sz="2400"/>
              <a:t>1000</a:t>
            </a:r>
            <a:r>
              <a:rPr lang="en" sz="2400"/>
              <a:t> bits para endereçar</a:t>
            </a:r>
          </a:p>
          <a:p>
            <a:pPr indent="-3810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/>
              <a:t>Distância ideal: 451 bits</a:t>
            </a:r>
          </a:p>
          <a:p>
            <a:pPr indent="-3556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2000"/>
              <a:t>1/1000 dos padrões de entrada possuem distância menor que 451 bits, em média</a:t>
            </a:r>
          </a:p>
          <a:p>
            <a:pPr indent="-3556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2000"/>
              <a:t>Todos menos 1/1000 dos padrões possuem distância menor que 549 bits, em média</a:t>
            </a:r>
          </a:p>
          <a:p>
            <a:pPr indent="-355600" lvl="1" marL="91440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2000"/>
              <a:t>Grande número de padrões de entrada estão muito próximos (+/- 49 bits)</a:t>
            </a:r>
          </a:p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Cálculo do “D”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261975" y="4724325"/>
            <a:ext cx="65757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000">
                <a:solidFill>
                  <a:srgbClr val="222222"/>
                </a:solidFill>
              </a:rPr>
              <a:t>Brogliato, M. S. (2012), “Understanding the critical distance in sparse distributed memory”.</a:t>
            </a:r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775" y="3574724"/>
            <a:ext cx="8412251" cy="8100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05" name="Shape 105"/>
          <p:cNvSpPr txBox="1"/>
          <p:nvPr>
            <p:ph idx="1" type="body"/>
          </p:nvPr>
        </p:nvSpPr>
        <p:spPr>
          <a:xfrm>
            <a:off x="521800" y="1546700"/>
            <a:ext cx="7990199" cy="1828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400"/>
              <a:t>w : número de vezes que o “bitstring” foi escrito na memória</a:t>
            </a:r>
          </a:p>
          <a:p>
            <a:pPr rtl="0">
              <a:spcBef>
                <a:spcPts val="0"/>
              </a:spcBef>
              <a:buNone/>
            </a:pPr>
            <a:r>
              <a:rPr lang="en" sz="1400"/>
              <a:t>shared(d) : média de número de espaços físicos ativados na memória por duas “bitstrings” d bits distantes entre si</a:t>
            </a:r>
          </a:p>
          <a:p>
            <a:pPr rtl="0">
              <a:spcBef>
                <a:spcPts val="0"/>
              </a:spcBef>
              <a:buNone/>
            </a:pPr>
            <a:r>
              <a:rPr lang="en" sz="1400"/>
              <a:t>θ : total de “bitstrings” aleatórios em todo espaço físico ativados por operações de leitura</a:t>
            </a:r>
          </a:p>
          <a:p>
            <a:pPr rtl="0">
              <a:spcBef>
                <a:spcPts val="0"/>
              </a:spcBef>
              <a:buNone/>
            </a:pPr>
            <a:r>
              <a:rPr lang="en" sz="1400"/>
              <a:t>n : número de bits para o tamanho do endereço</a:t>
            </a:r>
          </a:p>
          <a:p>
            <a:pPr rtl="0">
              <a:spcBef>
                <a:spcPts val="0"/>
              </a:spcBef>
              <a:buNone/>
            </a:pPr>
            <a:r>
              <a:rPr lang="en" sz="1400"/>
              <a:t>Minimizar a função abaixo: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4475" y="22025"/>
            <a:ext cx="5392601" cy="5099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400" y="228600"/>
            <a:ext cx="5715000" cy="48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0675" y="-90925"/>
            <a:ext cx="5549000" cy="5325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326025" y="489025"/>
            <a:ext cx="3090299" cy="28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800"/>
              <a:t>Exemplos de treinamento com saída igual a entrada.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800"/>
              <a:t>Todos as imagens são circunferências com 20% de ruído.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2475" y="357000"/>
            <a:ext cx="5375299" cy="4472174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2625" y="1913200"/>
            <a:ext cx="6086475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/>
          <p:nvPr>
            <p:ph idx="1" type="body"/>
          </p:nvPr>
        </p:nvSpPr>
        <p:spPr>
          <a:xfrm>
            <a:off x="625050" y="336625"/>
            <a:ext cx="7990199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800"/>
              <a:t>Consulta com um circunferência com 20% de ruído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1800"/>
              <a:t>Saída: circunferência com 6% de ruído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800"/>
              <a:t>Consulta com a circunferência com 6% de ruído (reinserção)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1800"/>
              <a:t>Saída: circunferência com 2% de ruído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38" name="Shape 138"/>
          <p:cNvSpPr txBox="1"/>
          <p:nvPr/>
        </p:nvSpPr>
        <p:spPr>
          <a:xfrm>
            <a:off x="691950" y="3883325"/>
            <a:ext cx="7302899" cy="77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42900" lvl="0" marL="457200" rtl="0">
              <a:spcBef>
                <a:spcPts val="60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chemeClr val="dk2"/>
                </a:solidFill>
              </a:rPr>
              <a:t>A circunferência com pouco ruído é a relação existente entre todas as entradas.</a:t>
            </a:r>
          </a:p>
        </p:txBody>
      </p:sp>
      <p:sp>
        <p:nvSpPr>
          <p:cNvPr id="139" name="Shape 13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3924" y="1461872"/>
            <a:ext cx="5462423" cy="3050701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 txBox="1"/>
          <p:nvPr>
            <p:ph idx="1" type="body"/>
          </p:nvPr>
        </p:nvSpPr>
        <p:spPr>
          <a:xfrm>
            <a:off x="326025" y="489025"/>
            <a:ext cx="2874599" cy="28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800"/>
              <a:t>Exemplos de treinamento com saída diferente da entrada.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800"/>
              <a:t>Números romanos sem nenhum ruído.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687" y="2411250"/>
            <a:ext cx="7519024" cy="189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 txBox="1"/>
          <p:nvPr>
            <p:ph idx="1" type="body"/>
          </p:nvPr>
        </p:nvSpPr>
        <p:spPr>
          <a:xfrm>
            <a:off x="625050" y="336625"/>
            <a:ext cx="7990199" cy="18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800"/>
              <a:t>Consulta com um 3 em romano com 30% de ruído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1800"/>
              <a:t>Saída: 4 em romano com 20% de ruído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800"/>
              <a:t>Consulta com um 4 em romano com 20% de ruído (reinserção)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1800"/>
              <a:t>Saída: 5 em romano com 3% de ruído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800"/>
              <a:t>Consulta com um 5 em romano com 3% de ruído (reinserção)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1800"/>
              <a:t>Saída: 6 em romano com 0% de ruído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53" name="Shape 15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Sparse Distributed Memory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Comparação com Feedfoward Artificial Neural Networks (não há ciclo entre input e output)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Representação de um Single Layer Perceptron</a:t>
            </a:r>
          </a:p>
        </p:txBody>
      </p:sp>
      <p:sp>
        <p:nvSpPr>
          <p:cNvPr id="160" name="Shape 16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Proposta</a:t>
            </a:r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Pentti Kanerva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Nova interpretação de aprendizado e cognição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Modelo para a memória humana de longo prazo</a:t>
            </a:r>
          </a:p>
          <a:p>
            <a:pPr indent="-4191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Bio-Inspirado</a:t>
            </a:r>
          </a:p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152400"/>
            <a:ext cx="5953125" cy="4933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WiSARD x SDM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WiSARD pode prover Feedback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WiSARD’s output: grau de pertencimento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SDM’s output: relação existente entre input e output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SDM parece consumir mais memória</a:t>
            </a:r>
          </a:p>
          <a:p>
            <a:pPr indent="-4191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Ambos são altamente paralelizáveis</a:t>
            </a:r>
          </a:p>
        </p:txBody>
      </p:sp>
      <p:sp>
        <p:nvSpPr>
          <p:cNvPr id="173" name="Shape 17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Referências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600"/>
              <a:t>Brogliato, Marcelo Salhab (2012), "Understanding Critical Distance in Sparse Distributed Memory".</a:t>
            </a:r>
          </a:p>
          <a:p>
            <a:pPr indent="-3302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600"/>
              <a:t>Kanerva, P. (1988), "Sparse Distributed Memory". The MIT Press.</a:t>
            </a:r>
          </a:p>
          <a:p>
            <a:pPr indent="-3302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600"/>
              <a:t>Kanerva, P. (1992), "Sparse distributed memory and related models".</a:t>
            </a:r>
          </a:p>
          <a:p>
            <a:pPr indent="-3302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600"/>
              <a:t>Denning, P. J. (1989), "Sparse distributed memory".</a:t>
            </a:r>
          </a:p>
          <a:p>
            <a:pPr indent="-3302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600"/>
              <a:t>Hely, T. A., Willshaw, D. J., Hayes, G. M. (1997). "A new approach to Kanerva's sparse distributed memory". Neural Networks, IEEE Transactions on, 8(3), 791-794.</a:t>
            </a:r>
          </a:p>
          <a:p>
            <a:pPr indent="-3302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600"/>
              <a:t>Turk, A., Görz, G. (1995), "Kanerva's sparse distributed memory: an object-oriented implementation on the connection machine". IJCAI, 473-479.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Proposta</a:t>
            </a:r>
          </a:p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Inovador para época (aprendizado de máquina)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Rápido reconhecimento</a:t>
            </a:r>
          </a:p>
          <a:p>
            <a:pPr indent="-4191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Capacidade de criar relações entre ideias</a:t>
            </a:r>
          </a:p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Hamming Distance</a:t>
            </a:r>
          </a:p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Distância entre dois vetores de bits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Se os vetores possuem bits diferentes na mesma posição: distância aumenta em 1.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Exemplo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Distância entre: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v1 = [1,0,1,1,0] 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v2 = [0,0,1,1,1]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Distância(v1, v2) = 2 bits</a:t>
            </a:r>
          </a:p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Arquitetura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/>
              <a:t>Tamanho da memória muito menor que o tamanho do endereçamento</a:t>
            </a:r>
          </a:p>
          <a:p>
            <a:pPr indent="-3810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/>
              <a:t>Bit de Seleção</a:t>
            </a:r>
          </a:p>
          <a:p>
            <a:pPr indent="-3810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/>
              <a:t>Cálculo de Distância</a:t>
            </a:r>
          </a:p>
          <a:p>
            <a:pPr indent="-3810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/>
              <a:t>Memória de conteúdo</a:t>
            </a:r>
          </a:p>
          <a:p>
            <a:pPr indent="-3810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/>
              <a:t>Registro de Entrada e Registro de Saída</a:t>
            </a:r>
          </a:p>
          <a:p>
            <a:pPr indent="-3810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/>
              <a:t>Endereços gerados aleatoriamente</a:t>
            </a:r>
          </a:p>
          <a:p>
            <a:pPr indent="-3810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/>
              <a:t>Arquitetura paralela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525" y="76200"/>
            <a:ext cx="5948950" cy="50131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075" y="163550"/>
            <a:ext cx="8180701" cy="47728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3075" y="0"/>
            <a:ext cx="5544374" cy="50746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