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60" r:id="rId4"/>
    <p:sldId id="259" r:id="rId5"/>
    <p:sldId id="258" r:id="rId6"/>
    <p:sldId id="263" r:id="rId7"/>
    <p:sldId id="262" r:id="rId8"/>
    <p:sldId id="264" r:id="rId9"/>
    <p:sldId id="261"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79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Planilha1!$B$1</c:f>
              <c:strCache>
                <c:ptCount val="1"/>
                <c:pt idx="0">
                  <c:v>% of drivers donating organs</c:v>
                </c:pt>
              </c:strCache>
            </c:strRef>
          </c:tx>
          <c:spPr>
            <a:solidFill>
              <a:schemeClr val="accent1"/>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A-920E-4F48-A032-73F1DE8F2826}"/>
              </c:ext>
            </c:extLst>
          </c:dPt>
          <c:dPt>
            <c:idx val="1"/>
            <c:invertIfNegative val="0"/>
            <c:bubble3D val="0"/>
            <c:spPr>
              <a:solidFill>
                <a:srgbClr val="0070C0"/>
              </a:solidFill>
              <a:ln>
                <a:noFill/>
              </a:ln>
              <a:effectLst/>
            </c:spPr>
            <c:extLst>
              <c:ext xmlns:c16="http://schemas.microsoft.com/office/drawing/2014/chart" uri="{C3380CC4-5D6E-409C-BE32-E72D297353CC}">
                <c16:uniqueId val="{0000000B-920E-4F48-A032-73F1DE8F2826}"/>
              </c:ext>
            </c:extLst>
          </c:dPt>
          <c:dPt>
            <c:idx val="2"/>
            <c:invertIfNegative val="0"/>
            <c:bubble3D val="0"/>
            <c:spPr>
              <a:solidFill>
                <a:srgbClr val="0070C0"/>
              </a:solidFill>
              <a:ln>
                <a:noFill/>
              </a:ln>
              <a:effectLst/>
            </c:spPr>
            <c:extLst>
              <c:ext xmlns:c16="http://schemas.microsoft.com/office/drawing/2014/chart" uri="{C3380CC4-5D6E-409C-BE32-E72D297353CC}">
                <c16:uniqueId val="{0000000C-920E-4F48-A032-73F1DE8F2826}"/>
              </c:ext>
            </c:extLst>
          </c:dPt>
          <c:dPt>
            <c:idx val="3"/>
            <c:invertIfNegative val="0"/>
            <c:bubble3D val="0"/>
            <c:spPr>
              <a:solidFill>
                <a:srgbClr val="0070C0"/>
              </a:solidFill>
              <a:ln>
                <a:noFill/>
              </a:ln>
              <a:effectLst/>
            </c:spPr>
            <c:extLst>
              <c:ext xmlns:c16="http://schemas.microsoft.com/office/drawing/2014/chart" uri="{C3380CC4-5D6E-409C-BE32-E72D297353CC}">
                <c16:uniqueId val="{0000000D-920E-4F48-A032-73F1DE8F2826}"/>
              </c:ext>
            </c:extLst>
          </c:dPt>
          <c:dPt>
            <c:idx val="4"/>
            <c:invertIfNegative val="0"/>
            <c:bubble3D val="0"/>
            <c:spPr>
              <a:solidFill>
                <a:srgbClr val="FF0000"/>
              </a:solidFill>
              <a:ln>
                <a:noFill/>
              </a:ln>
              <a:effectLst/>
            </c:spPr>
            <c:extLst>
              <c:ext xmlns:c16="http://schemas.microsoft.com/office/drawing/2014/chart" uri="{C3380CC4-5D6E-409C-BE32-E72D297353CC}">
                <c16:uniqueId val="{00000003-920E-4F48-A032-73F1DE8F2826}"/>
              </c:ext>
            </c:extLst>
          </c:dPt>
          <c:dPt>
            <c:idx val="5"/>
            <c:invertIfNegative val="0"/>
            <c:bubble3D val="0"/>
            <c:spPr>
              <a:solidFill>
                <a:srgbClr val="FF0000"/>
              </a:solidFill>
              <a:ln>
                <a:noFill/>
              </a:ln>
              <a:effectLst/>
            </c:spPr>
            <c:extLst>
              <c:ext xmlns:c16="http://schemas.microsoft.com/office/drawing/2014/chart" uri="{C3380CC4-5D6E-409C-BE32-E72D297353CC}">
                <c16:uniqueId val="{00000004-920E-4F48-A032-73F1DE8F2826}"/>
              </c:ext>
            </c:extLst>
          </c:dPt>
          <c:dPt>
            <c:idx val="6"/>
            <c:invertIfNegative val="0"/>
            <c:bubble3D val="0"/>
            <c:spPr>
              <a:solidFill>
                <a:srgbClr val="FF0000"/>
              </a:solidFill>
              <a:ln>
                <a:noFill/>
              </a:ln>
              <a:effectLst/>
            </c:spPr>
            <c:extLst>
              <c:ext xmlns:c16="http://schemas.microsoft.com/office/drawing/2014/chart" uri="{C3380CC4-5D6E-409C-BE32-E72D297353CC}">
                <c16:uniqueId val="{00000005-920E-4F48-A032-73F1DE8F2826}"/>
              </c:ext>
            </c:extLst>
          </c:dPt>
          <c:dPt>
            <c:idx val="7"/>
            <c:invertIfNegative val="0"/>
            <c:bubble3D val="0"/>
            <c:spPr>
              <a:solidFill>
                <a:srgbClr val="FF0000"/>
              </a:solidFill>
              <a:ln>
                <a:noFill/>
              </a:ln>
              <a:effectLst/>
            </c:spPr>
            <c:extLst>
              <c:ext xmlns:c16="http://schemas.microsoft.com/office/drawing/2014/chart" uri="{C3380CC4-5D6E-409C-BE32-E72D297353CC}">
                <c16:uniqueId val="{00000006-920E-4F48-A032-73F1DE8F2826}"/>
              </c:ext>
            </c:extLst>
          </c:dPt>
          <c:dPt>
            <c:idx val="8"/>
            <c:invertIfNegative val="0"/>
            <c:bubble3D val="0"/>
            <c:spPr>
              <a:solidFill>
                <a:srgbClr val="FF0000"/>
              </a:solidFill>
              <a:ln>
                <a:noFill/>
              </a:ln>
              <a:effectLst/>
            </c:spPr>
            <c:extLst>
              <c:ext xmlns:c16="http://schemas.microsoft.com/office/drawing/2014/chart" uri="{C3380CC4-5D6E-409C-BE32-E72D297353CC}">
                <c16:uniqueId val="{00000007-920E-4F48-A032-73F1DE8F2826}"/>
              </c:ext>
            </c:extLst>
          </c:dPt>
          <c:dPt>
            <c:idx val="9"/>
            <c:invertIfNegative val="0"/>
            <c:bubble3D val="0"/>
            <c:spPr>
              <a:solidFill>
                <a:srgbClr val="FF0000"/>
              </a:solidFill>
              <a:ln>
                <a:noFill/>
              </a:ln>
              <a:effectLst/>
            </c:spPr>
            <c:extLst>
              <c:ext xmlns:c16="http://schemas.microsoft.com/office/drawing/2014/chart" uri="{C3380CC4-5D6E-409C-BE32-E72D297353CC}">
                <c16:uniqueId val="{00000008-920E-4F48-A032-73F1DE8F2826}"/>
              </c:ext>
            </c:extLst>
          </c:dPt>
          <c:dPt>
            <c:idx val="10"/>
            <c:invertIfNegative val="0"/>
            <c:bubble3D val="0"/>
            <c:spPr>
              <a:solidFill>
                <a:srgbClr val="FF0000"/>
              </a:solidFill>
              <a:ln>
                <a:noFill/>
              </a:ln>
              <a:effectLst/>
            </c:spPr>
            <c:extLst>
              <c:ext xmlns:c16="http://schemas.microsoft.com/office/drawing/2014/chart" uri="{C3380CC4-5D6E-409C-BE32-E72D297353CC}">
                <c16:uniqueId val="{00000009-920E-4F48-A032-73F1DE8F2826}"/>
              </c:ext>
            </c:extLst>
          </c:dPt>
          <c:cat>
            <c:strRef>
              <c:f>Planilha1!$A$2:$A$12</c:f>
              <c:strCache>
                <c:ptCount val="11"/>
                <c:pt idx="0">
                  <c:v>Denmark</c:v>
                </c:pt>
                <c:pt idx="1">
                  <c:v>Netherlands</c:v>
                </c:pt>
                <c:pt idx="2">
                  <c:v>United Kingdom</c:v>
                </c:pt>
                <c:pt idx="3">
                  <c:v>Germany</c:v>
                </c:pt>
                <c:pt idx="4">
                  <c:v>Austria</c:v>
                </c:pt>
                <c:pt idx="5">
                  <c:v>Belgium</c:v>
                </c:pt>
                <c:pt idx="6">
                  <c:v>France</c:v>
                </c:pt>
                <c:pt idx="7">
                  <c:v>Hungary</c:v>
                </c:pt>
                <c:pt idx="8">
                  <c:v>Poland</c:v>
                </c:pt>
                <c:pt idx="9">
                  <c:v>Portugal</c:v>
                </c:pt>
                <c:pt idx="10">
                  <c:v>Sweden</c:v>
                </c:pt>
              </c:strCache>
            </c:strRef>
          </c:cat>
          <c:val>
            <c:numRef>
              <c:f>Planilha1!$B$2:$B$12</c:f>
              <c:numCache>
                <c:formatCode>General</c:formatCode>
                <c:ptCount val="11"/>
                <c:pt idx="0">
                  <c:v>4</c:v>
                </c:pt>
                <c:pt idx="1">
                  <c:v>28</c:v>
                </c:pt>
                <c:pt idx="2">
                  <c:v>17</c:v>
                </c:pt>
                <c:pt idx="3">
                  <c:v>12</c:v>
                </c:pt>
                <c:pt idx="4">
                  <c:v>100</c:v>
                </c:pt>
                <c:pt idx="5">
                  <c:v>98</c:v>
                </c:pt>
                <c:pt idx="6">
                  <c:v>100</c:v>
                </c:pt>
                <c:pt idx="7">
                  <c:v>100</c:v>
                </c:pt>
                <c:pt idx="8">
                  <c:v>100</c:v>
                </c:pt>
                <c:pt idx="9">
                  <c:v>100</c:v>
                </c:pt>
                <c:pt idx="10">
                  <c:v>86</c:v>
                </c:pt>
              </c:numCache>
            </c:numRef>
          </c:val>
          <c:extLst>
            <c:ext xmlns:c16="http://schemas.microsoft.com/office/drawing/2014/chart" uri="{C3380CC4-5D6E-409C-BE32-E72D297353CC}">
              <c16:uniqueId val="{00000000-920E-4F48-A032-73F1DE8F2826}"/>
            </c:ext>
          </c:extLst>
        </c:ser>
        <c:dLbls>
          <c:showLegendKey val="0"/>
          <c:showVal val="0"/>
          <c:showCatName val="0"/>
          <c:showSerName val="0"/>
          <c:showPercent val="0"/>
          <c:showBubbleSize val="0"/>
        </c:dLbls>
        <c:gapWidth val="219"/>
        <c:overlap val="-27"/>
        <c:axId val="1404593327"/>
        <c:axId val="1317288271"/>
      </c:barChart>
      <c:catAx>
        <c:axId val="1404593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317288271"/>
        <c:crosses val="autoZero"/>
        <c:auto val="1"/>
        <c:lblAlgn val="ctr"/>
        <c:lblOffset val="100"/>
        <c:noMultiLvlLbl val="0"/>
      </c:catAx>
      <c:valAx>
        <c:axId val="1317288271"/>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4045933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CF362B-4331-464C-B6AC-309DF388724A}" type="datetimeFigureOut">
              <a:rPr lang="en-US" smtClean="0"/>
              <a:t>7/6/2018</a:t>
            </a:fld>
            <a:endParaRPr lang="en-US"/>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D9DFB1-8222-4BB2-A296-32829AD402F7}" type="slidenum">
              <a:rPr lang="en-US" smtClean="0"/>
              <a:t>‹nº›</a:t>
            </a:fld>
            <a:endParaRPr lang="en-US"/>
          </a:p>
        </p:txBody>
      </p:sp>
    </p:spTree>
    <p:extLst>
      <p:ext uri="{BB962C8B-B14F-4D97-AF65-F5344CB8AC3E}">
        <p14:creationId xmlns:p14="http://schemas.microsoft.com/office/powerpoint/2010/main" val="1204287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Green tea – ask sugar for green tea in Japan and manager come and say they don’t have sugar. Ask coffee and they bring sugar. </a:t>
            </a:r>
          </a:p>
          <a:p>
            <a:r>
              <a:rPr lang="en-US" dirty="0"/>
              <a:t>Free choice x the duty to teach better choice</a:t>
            </a:r>
          </a:p>
          <a:p>
            <a:r>
              <a:rPr lang="en-US" dirty="0"/>
              <a:t>Healthy food – </a:t>
            </a:r>
            <a:r>
              <a:rPr lang="en-US" dirty="0" err="1"/>
              <a:t>ifood</a:t>
            </a:r>
            <a:r>
              <a:rPr lang="en-US" dirty="0"/>
              <a:t> – pizza or salad?</a:t>
            </a:r>
          </a:p>
        </p:txBody>
      </p:sp>
      <p:sp>
        <p:nvSpPr>
          <p:cNvPr id="4" name="Espaço Reservado para Número de Slide 3"/>
          <p:cNvSpPr>
            <a:spLocks noGrp="1"/>
          </p:cNvSpPr>
          <p:nvPr>
            <p:ph type="sldNum" sz="quarter" idx="10"/>
          </p:nvPr>
        </p:nvSpPr>
        <p:spPr/>
        <p:txBody>
          <a:bodyPr/>
          <a:lstStyle/>
          <a:p>
            <a:fld id="{B4D9DFB1-8222-4BB2-A296-32829AD402F7}" type="slidenum">
              <a:rPr lang="en-US" smtClean="0"/>
              <a:t>6</a:t>
            </a:fld>
            <a:endParaRPr lang="en-US"/>
          </a:p>
        </p:txBody>
      </p:sp>
    </p:spTree>
    <p:extLst>
      <p:ext uri="{BB962C8B-B14F-4D97-AF65-F5344CB8AC3E}">
        <p14:creationId xmlns:p14="http://schemas.microsoft.com/office/powerpoint/2010/main" val="3431342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B4D9DFB1-8222-4BB2-A296-32829AD402F7}" type="slidenum">
              <a:rPr lang="en-US" smtClean="0"/>
              <a:t>8</a:t>
            </a:fld>
            <a:endParaRPr lang="en-US"/>
          </a:p>
        </p:txBody>
      </p:sp>
    </p:spTree>
    <p:extLst>
      <p:ext uri="{BB962C8B-B14F-4D97-AF65-F5344CB8AC3E}">
        <p14:creationId xmlns:p14="http://schemas.microsoft.com/office/powerpoint/2010/main" val="2607322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7/6/2018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7/6/2018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7/6/2018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7/6/2018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7/6/2018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7/6/2018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8A87A34-81AB-432B-8DAE-1953F412C126}" type="datetimeFigureOut">
              <a:rPr lang="en-US" dirty="0"/>
              <a:t>7/6/2018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41410" y="3073397"/>
            <a:ext cx="4878391"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3073397"/>
            <a:ext cx="4875210"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7/6/2018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7/6/2018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youtu.be/33aaQdtD20k"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937626-3564-4845-820F-979FD820E6C5}"/>
              </a:ext>
            </a:extLst>
          </p:cNvPr>
          <p:cNvSpPr>
            <a:spLocks noGrp="1"/>
          </p:cNvSpPr>
          <p:nvPr>
            <p:ph type="ctrTitle"/>
          </p:nvPr>
        </p:nvSpPr>
        <p:spPr/>
        <p:txBody>
          <a:bodyPr/>
          <a:lstStyle/>
          <a:p>
            <a:r>
              <a:rPr lang="en-US" sz="3200" dirty="0"/>
              <a:t>Chapter 18 - </a:t>
            </a:r>
            <a:r>
              <a:rPr lang="en-US" sz="4000" dirty="0"/>
              <a:t>Human Decision Making and recommender systems</a:t>
            </a:r>
            <a:endParaRPr lang="en-US" dirty="0"/>
          </a:p>
        </p:txBody>
      </p:sp>
      <p:sp>
        <p:nvSpPr>
          <p:cNvPr id="3" name="Subtítulo 2">
            <a:extLst>
              <a:ext uri="{FF2B5EF4-FFF2-40B4-BE49-F238E27FC236}">
                <a16:creationId xmlns:a16="http://schemas.microsoft.com/office/drawing/2014/main" id="{5D146D54-AE17-45B4-8640-F642CACFF632}"/>
              </a:ext>
            </a:extLst>
          </p:cNvPr>
          <p:cNvSpPr>
            <a:spLocks noGrp="1"/>
          </p:cNvSpPr>
          <p:nvPr>
            <p:ph type="subTitle" idx="1"/>
          </p:nvPr>
        </p:nvSpPr>
        <p:spPr/>
        <p:txBody>
          <a:bodyPr/>
          <a:lstStyle/>
          <a:p>
            <a:r>
              <a:rPr lang="en-US" dirty="0"/>
              <a:t>Luis </a:t>
            </a:r>
            <a:r>
              <a:rPr lang="en-US" dirty="0" err="1"/>
              <a:t>filipe</a:t>
            </a:r>
            <a:r>
              <a:rPr lang="en-US" dirty="0"/>
              <a:t> </a:t>
            </a:r>
            <a:r>
              <a:rPr lang="en-US" dirty="0" err="1"/>
              <a:t>kopp</a:t>
            </a:r>
            <a:endParaRPr lang="en-US" dirty="0"/>
          </a:p>
          <a:p>
            <a:r>
              <a:rPr lang="en-US" dirty="0" err="1"/>
              <a:t>Samyr</a:t>
            </a:r>
            <a:endParaRPr lang="en-US" dirty="0"/>
          </a:p>
          <a:p>
            <a:r>
              <a:rPr lang="en-US" dirty="0" err="1"/>
              <a:t>ramon</a:t>
            </a:r>
            <a:endParaRPr lang="en-US" dirty="0"/>
          </a:p>
        </p:txBody>
      </p:sp>
    </p:spTree>
    <p:extLst>
      <p:ext uri="{BB962C8B-B14F-4D97-AF65-F5344CB8AC3E}">
        <p14:creationId xmlns:p14="http://schemas.microsoft.com/office/powerpoint/2010/main" val="4104515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7FB814-049E-4D0E-A99D-E1665191C4B4}"/>
              </a:ext>
            </a:extLst>
          </p:cNvPr>
          <p:cNvSpPr>
            <a:spLocks noGrp="1"/>
          </p:cNvSpPr>
          <p:nvPr>
            <p:ph type="title"/>
          </p:nvPr>
        </p:nvSpPr>
        <p:spPr/>
        <p:txBody>
          <a:bodyPr/>
          <a:lstStyle/>
          <a:p>
            <a:endParaRPr lang="en-US"/>
          </a:p>
        </p:txBody>
      </p:sp>
      <p:pic>
        <p:nvPicPr>
          <p:cNvPr id="4098" name="Picture 2" descr="Resultado de imagem para decoy effect">
            <a:extLst>
              <a:ext uri="{FF2B5EF4-FFF2-40B4-BE49-F238E27FC236}">
                <a16:creationId xmlns:a16="http://schemas.microsoft.com/office/drawing/2014/main" id="{133EE69E-45A5-4AF6-9A93-DAA7BB519F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6870" y="346380"/>
            <a:ext cx="7369229" cy="6239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814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BCCBF32-831B-43F2-912A-D2A97BD8493F}"/>
              </a:ext>
            </a:extLst>
          </p:cNvPr>
          <p:cNvPicPr>
            <a:picLocks noChangeAspect="1"/>
          </p:cNvPicPr>
          <p:nvPr/>
        </p:nvPicPr>
        <p:blipFill rotWithShape="1">
          <a:blip r:embed="rId2"/>
          <a:srcRect l="65357" t="10734" r="15505" b="51164"/>
          <a:stretch/>
        </p:blipFill>
        <p:spPr>
          <a:xfrm>
            <a:off x="1118988" y="1862100"/>
            <a:ext cx="4635583" cy="3137863"/>
          </a:xfrm>
          <a:prstGeom prst="rect">
            <a:avLst/>
          </a:prstGeom>
        </p:spPr>
      </p:pic>
      <p:sp>
        <p:nvSpPr>
          <p:cNvPr id="2" name="Título 1">
            <a:extLst>
              <a:ext uri="{FF2B5EF4-FFF2-40B4-BE49-F238E27FC236}">
                <a16:creationId xmlns:a16="http://schemas.microsoft.com/office/drawing/2014/main" id="{D2A135FE-4171-4468-A47A-D4478C27C10D}"/>
              </a:ext>
            </a:extLst>
          </p:cNvPr>
          <p:cNvSpPr>
            <a:spLocks noGrp="1"/>
          </p:cNvSpPr>
          <p:nvPr>
            <p:ph type="title"/>
          </p:nvPr>
        </p:nvSpPr>
        <p:spPr>
          <a:xfrm>
            <a:off x="6569957" y="618518"/>
            <a:ext cx="4747088" cy="1478570"/>
          </a:xfrm>
        </p:spPr>
        <p:txBody>
          <a:bodyPr>
            <a:normAutofit/>
          </a:bodyPr>
          <a:lstStyle/>
          <a:p>
            <a:r>
              <a:rPr lang="en-US" dirty="0" err="1"/>
              <a:t>CHoices</a:t>
            </a:r>
            <a:endParaRPr lang="en-US" dirty="0"/>
          </a:p>
        </p:txBody>
      </p:sp>
      <p:sp>
        <p:nvSpPr>
          <p:cNvPr id="3" name="Espaço Reservado para Conteúdo 2">
            <a:extLst>
              <a:ext uri="{FF2B5EF4-FFF2-40B4-BE49-F238E27FC236}">
                <a16:creationId xmlns:a16="http://schemas.microsoft.com/office/drawing/2014/main" id="{5567C2E5-DE84-43B1-989D-4356E13B9FA4}"/>
              </a:ext>
            </a:extLst>
          </p:cNvPr>
          <p:cNvSpPr>
            <a:spLocks noGrp="1"/>
          </p:cNvSpPr>
          <p:nvPr>
            <p:ph idx="1"/>
          </p:nvPr>
        </p:nvSpPr>
        <p:spPr>
          <a:xfrm>
            <a:off x="6569957" y="1778466"/>
            <a:ext cx="4747087" cy="4012735"/>
          </a:xfrm>
        </p:spPr>
        <p:txBody>
          <a:bodyPr>
            <a:normAutofit/>
          </a:bodyPr>
          <a:lstStyle/>
          <a:p>
            <a:r>
              <a:rPr lang="en-US" dirty="0"/>
              <a:t>Recommender Systems: tools for helping people to make </a:t>
            </a:r>
            <a:r>
              <a:rPr lang="en-US" dirty="0">
                <a:solidFill>
                  <a:srgbClr val="FF0000"/>
                </a:solidFill>
              </a:rPr>
              <a:t>better choices </a:t>
            </a:r>
            <a:r>
              <a:rPr lang="en-US" dirty="0">
                <a:solidFill>
                  <a:schemeClr val="bg2">
                    <a:lumMod val="25000"/>
                    <a:lumOff val="75000"/>
                  </a:schemeClr>
                </a:solidFill>
              </a:rPr>
              <a:t>[that the chooser will ultimately be satisfied with – following the recommendation or not.]</a:t>
            </a:r>
          </a:p>
          <a:p>
            <a:r>
              <a:rPr lang="en-US" dirty="0"/>
              <a:t>How people make choices? And the machines?</a:t>
            </a:r>
          </a:p>
        </p:txBody>
      </p:sp>
    </p:spTree>
    <p:extLst>
      <p:ext uri="{BB962C8B-B14F-4D97-AF65-F5344CB8AC3E}">
        <p14:creationId xmlns:p14="http://schemas.microsoft.com/office/powerpoint/2010/main" val="2942421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EBAB9D-D5B2-4353-A8C2-C24DB89EE0CE}"/>
              </a:ext>
            </a:extLst>
          </p:cNvPr>
          <p:cNvSpPr>
            <a:spLocks noGrp="1"/>
          </p:cNvSpPr>
          <p:nvPr>
            <p:ph type="title"/>
          </p:nvPr>
        </p:nvSpPr>
        <p:spPr/>
        <p:txBody>
          <a:bodyPr/>
          <a:lstStyle/>
          <a:p>
            <a:endParaRPr lang="en-US"/>
          </a:p>
        </p:txBody>
      </p:sp>
      <p:pic>
        <p:nvPicPr>
          <p:cNvPr id="4" name="Espaço Reservado para Conteúdo 3">
            <a:extLst>
              <a:ext uri="{FF2B5EF4-FFF2-40B4-BE49-F238E27FC236}">
                <a16:creationId xmlns:a16="http://schemas.microsoft.com/office/drawing/2014/main" id="{4A6F0D50-9371-4E67-9212-B02468506A70}"/>
              </a:ext>
            </a:extLst>
          </p:cNvPr>
          <p:cNvPicPr>
            <a:picLocks noGrp="1" noChangeAspect="1"/>
          </p:cNvPicPr>
          <p:nvPr>
            <p:ph idx="1"/>
          </p:nvPr>
        </p:nvPicPr>
        <p:blipFill>
          <a:blip r:embed="rId2"/>
          <a:stretch>
            <a:fillRect/>
          </a:stretch>
        </p:blipFill>
        <p:spPr>
          <a:xfrm>
            <a:off x="3025181" y="618518"/>
            <a:ext cx="5818865" cy="5818865"/>
          </a:xfrm>
          <a:prstGeom prst="rect">
            <a:avLst/>
          </a:prstGeom>
        </p:spPr>
      </p:pic>
    </p:spTree>
    <p:extLst>
      <p:ext uri="{BB962C8B-B14F-4D97-AF65-F5344CB8AC3E}">
        <p14:creationId xmlns:p14="http://schemas.microsoft.com/office/powerpoint/2010/main" val="2693519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3B0310-33D3-48D8-AD9B-1E1520D698B2}"/>
              </a:ext>
            </a:extLst>
          </p:cNvPr>
          <p:cNvSpPr>
            <a:spLocks noGrp="1"/>
          </p:cNvSpPr>
          <p:nvPr>
            <p:ph type="title"/>
          </p:nvPr>
        </p:nvSpPr>
        <p:spPr/>
        <p:txBody>
          <a:bodyPr/>
          <a:lstStyle/>
          <a:p>
            <a:endParaRPr lang="en-US"/>
          </a:p>
        </p:txBody>
      </p:sp>
      <p:pic>
        <p:nvPicPr>
          <p:cNvPr id="4" name="Espaço Reservado para Conteúdo 3">
            <a:extLst>
              <a:ext uri="{FF2B5EF4-FFF2-40B4-BE49-F238E27FC236}">
                <a16:creationId xmlns:a16="http://schemas.microsoft.com/office/drawing/2014/main" id="{8D0E2AB9-E9EF-41D9-BA4F-4209AC682D71}"/>
              </a:ext>
            </a:extLst>
          </p:cNvPr>
          <p:cNvPicPr>
            <a:picLocks noGrp="1" noChangeAspect="1"/>
          </p:cNvPicPr>
          <p:nvPr>
            <p:ph idx="1"/>
          </p:nvPr>
        </p:nvPicPr>
        <p:blipFill>
          <a:blip r:embed="rId2"/>
          <a:stretch>
            <a:fillRect/>
          </a:stretch>
        </p:blipFill>
        <p:spPr>
          <a:xfrm>
            <a:off x="1453598" y="385091"/>
            <a:ext cx="7575818" cy="5698745"/>
          </a:xfrm>
          <a:prstGeom prst="rect">
            <a:avLst/>
          </a:prstGeom>
        </p:spPr>
      </p:pic>
      <p:sp>
        <p:nvSpPr>
          <p:cNvPr id="9" name="CaixaDeTexto 8">
            <a:extLst>
              <a:ext uri="{FF2B5EF4-FFF2-40B4-BE49-F238E27FC236}">
                <a16:creationId xmlns:a16="http://schemas.microsoft.com/office/drawing/2014/main" id="{698C1B0A-BC3C-432B-9427-909412788D62}"/>
              </a:ext>
            </a:extLst>
          </p:cNvPr>
          <p:cNvSpPr txBox="1"/>
          <p:nvPr/>
        </p:nvSpPr>
        <p:spPr>
          <a:xfrm>
            <a:off x="692459" y="4989250"/>
            <a:ext cx="3764132" cy="923330"/>
          </a:xfrm>
          <a:prstGeom prst="rect">
            <a:avLst/>
          </a:prstGeom>
          <a:solidFill>
            <a:srgbClr val="FFFF00"/>
          </a:solidFill>
        </p:spPr>
        <p:txBody>
          <a:bodyPr wrap="square" rtlCol="0">
            <a:spAutoFit/>
          </a:bodyPr>
          <a:lstStyle/>
          <a:p>
            <a:pPr algn="just"/>
            <a:r>
              <a:rPr lang="en-US" dirty="0">
                <a:solidFill>
                  <a:schemeClr val="bg1">
                    <a:lumMod val="95000"/>
                    <a:lumOff val="5000"/>
                  </a:schemeClr>
                </a:solidFill>
              </a:rPr>
              <a:t>a recommender system can help reducing a very large set of options to a smaller consideration set.</a:t>
            </a:r>
          </a:p>
        </p:txBody>
      </p:sp>
      <p:sp>
        <p:nvSpPr>
          <p:cNvPr id="10" name="CaixaDeTexto 9">
            <a:extLst>
              <a:ext uri="{FF2B5EF4-FFF2-40B4-BE49-F238E27FC236}">
                <a16:creationId xmlns:a16="http://schemas.microsoft.com/office/drawing/2014/main" id="{106B92B5-03A7-4926-A9DB-0812594695B8}"/>
              </a:ext>
            </a:extLst>
          </p:cNvPr>
          <p:cNvSpPr txBox="1"/>
          <p:nvPr/>
        </p:nvSpPr>
        <p:spPr>
          <a:xfrm>
            <a:off x="9216427" y="3667970"/>
            <a:ext cx="2844918" cy="2948546"/>
          </a:xfrm>
          <a:prstGeom prst="rect">
            <a:avLst/>
          </a:prstGeom>
          <a:solidFill>
            <a:srgbClr val="FFFF00"/>
          </a:solidFill>
        </p:spPr>
        <p:txBody>
          <a:bodyPr wrap="square" rtlCol="0">
            <a:spAutoFit/>
          </a:bodyPr>
          <a:lstStyle/>
          <a:p>
            <a:pPr algn="just"/>
            <a:r>
              <a:rPr lang="en-US" dirty="0">
                <a:solidFill>
                  <a:schemeClr val="bg1">
                    <a:lumMod val="95000"/>
                    <a:lumOff val="5000"/>
                  </a:schemeClr>
                </a:solidFill>
              </a:rPr>
              <a:t>The recommender can help the chooser arrive at evaluations of particular consequences. Even if a chooser knows that a particular consequence will occur, she may have a hard time anticipating accurately how good or bad this consequence will be for her.</a:t>
            </a:r>
          </a:p>
        </p:txBody>
      </p:sp>
    </p:spTree>
    <p:extLst>
      <p:ext uri="{BB962C8B-B14F-4D97-AF65-F5344CB8AC3E}">
        <p14:creationId xmlns:p14="http://schemas.microsoft.com/office/powerpoint/2010/main" val="4095109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5CFEA-ABBD-48BC-B0D8-32ABE26A49AB}"/>
              </a:ext>
            </a:extLst>
          </p:cNvPr>
          <p:cNvSpPr>
            <a:spLocks noGrp="1"/>
          </p:cNvSpPr>
          <p:nvPr>
            <p:ph type="title"/>
          </p:nvPr>
        </p:nvSpPr>
        <p:spPr/>
        <p:txBody>
          <a:bodyPr/>
          <a:lstStyle/>
          <a:p>
            <a:endParaRPr lang="en-US"/>
          </a:p>
        </p:txBody>
      </p:sp>
      <p:pic>
        <p:nvPicPr>
          <p:cNvPr id="4" name="Espaço Reservado para Conteúdo 3">
            <a:extLst>
              <a:ext uri="{FF2B5EF4-FFF2-40B4-BE49-F238E27FC236}">
                <a16:creationId xmlns:a16="http://schemas.microsoft.com/office/drawing/2014/main" id="{0E671A66-AF58-4EC1-8E3A-ED4BD033F6FB}"/>
              </a:ext>
            </a:extLst>
          </p:cNvPr>
          <p:cNvPicPr>
            <a:picLocks noGrp="1" noChangeAspect="1"/>
          </p:cNvPicPr>
          <p:nvPr>
            <p:ph idx="1"/>
          </p:nvPr>
        </p:nvPicPr>
        <p:blipFill>
          <a:blip r:embed="rId2"/>
          <a:stretch>
            <a:fillRect/>
          </a:stretch>
        </p:blipFill>
        <p:spPr>
          <a:xfrm>
            <a:off x="419879" y="870014"/>
            <a:ext cx="9525144" cy="4246770"/>
          </a:xfrm>
          <a:prstGeom prst="rect">
            <a:avLst/>
          </a:prstGeom>
        </p:spPr>
      </p:pic>
      <p:sp>
        <p:nvSpPr>
          <p:cNvPr id="5" name="CaixaDeTexto 4">
            <a:extLst>
              <a:ext uri="{FF2B5EF4-FFF2-40B4-BE49-F238E27FC236}">
                <a16:creationId xmlns:a16="http://schemas.microsoft.com/office/drawing/2014/main" id="{70835D73-FB6A-45E4-A254-24B354E5E6C4}"/>
              </a:ext>
            </a:extLst>
          </p:cNvPr>
          <p:cNvSpPr txBox="1"/>
          <p:nvPr/>
        </p:nvSpPr>
        <p:spPr>
          <a:xfrm>
            <a:off x="419360" y="4825547"/>
            <a:ext cx="5173573" cy="1754326"/>
          </a:xfrm>
          <a:prstGeom prst="rect">
            <a:avLst/>
          </a:prstGeom>
          <a:solidFill>
            <a:srgbClr val="FFFF00"/>
          </a:solidFill>
        </p:spPr>
        <p:txBody>
          <a:bodyPr wrap="square" rtlCol="0">
            <a:spAutoFit/>
          </a:bodyPr>
          <a:lstStyle/>
          <a:p>
            <a:r>
              <a:rPr lang="en-US" dirty="0">
                <a:solidFill>
                  <a:schemeClr val="bg1">
                    <a:lumMod val="95000"/>
                    <a:lumOff val="5000"/>
                  </a:schemeClr>
                </a:solidFill>
              </a:rPr>
              <a:t>Recommender systems can be seen as taking over the process of experience-based choice by analyzing the chooser’s relevant previous experiences, while keeping the chooser more in the loop is by helping the chooser to remember and take into account relevant aspects of her previous experience.</a:t>
            </a:r>
          </a:p>
        </p:txBody>
      </p:sp>
      <p:sp>
        <p:nvSpPr>
          <p:cNvPr id="6" name="CaixaDeTexto 5">
            <a:extLst>
              <a:ext uri="{FF2B5EF4-FFF2-40B4-BE49-F238E27FC236}">
                <a16:creationId xmlns:a16="http://schemas.microsoft.com/office/drawing/2014/main" id="{19A1E802-0E41-4A64-BE3B-6A92B63F83E9}"/>
              </a:ext>
            </a:extLst>
          </p:cNvPr>
          <p:cNvSpPr txBox="1"/>
          <p:nvPr/>
        </p:nvSpPr>
        <p:spPr>
          <a:xfrm>
            <a:off x="7813140" y="4548548"/>
            <a:ext cx="4263767" cy="2308324"/>
          </a:xfrm>
          <a:prstGeom prst="rect">
            <a:avLst/>
          </a:prstGeom>
          <a:solidFill>
            <a:srgbClr val="FFFF00"/>
          </a:solidFill>
        </p:spPr>
        <p:txBody>
          <a:bodyPr wrap="square" rtlCol="0">
            <a:spAutoFit/>
          </a:bodyPr>
          <a:lstStyle/>
          <a:p>
            <a:pPr algn="just"/>
            <a:r>
              <a:rPr lang="en-US" dirty="0">
                <a:solidFill>
                  <a:schemeClr val="bg1">
                    <a:lumMod val="95000"/>
                    <a:lumOff val="5000"/>
                  </a:schemeClr>
                </a:solidFill>
              </a:rPr>
              <a:t>People often allow their choices to be influenced by the examples, or advice of others. If many other people have tried a service/product and rated it positively, their ratings can be seen as a summary of a great deal of relevant experience that it would be impractical for the current chooser to acquire himself.</a:t>
            </a:r>
          </a:p>
        </p:txBody>
      </p:sp>
      <p:sp>
        <p:nvSpPr>
          <p:cNvPr id="7" name="CaixaDeTexto 6">
            <a:extLst>
              <a:ext uri="{FF2B5EF4-FFF2-40B4-BE49-F238E27FC236}">
                <a16:creationId xmlns:a16="http://schemas.microsoft.com/office/drawing/2014/main" id="{B36D5CDF-C384-4934-BBEE-C9378E3F7EB3}"/>
              </a:ext>
            </a:extLst>
          </p:cNvPr>
          <p:cNvSpPr txBox="1"/>
          <p:nvPr/>
        </p:nvSpPr>
        <p:spPr>
          <a:xfrm>
            <a:off x="8178605" y="131350"/>
            <a:ext cx="3882378" cy="1477328"/>
          </a:xfrm>
          <a:prstGeom prst="rect">
            <a:avLst/>
          </a:prstGeom>
          <a:solidFill>
            <a:srgbClr val="FFFF00"/>
          </a:solidFill>
        </p:spPr>
        <p:txBody>
          <a:bodyPr wrap="square" rtlCol="0">
            <a:spAutoFit/>
          </a:bodyPr>
          <a:lstStyle/>
          <a:p>
            <a:pPr algn="just"/>
            <a:r>
              <a:rPr lang="en-US" dirty="0">
                <a:solidFill>
                  <a:schemeClr val="bg1">
                    <a:lumMod val="95000"/>
                    <a:lumOff val="5000"/>
                  </a:schemeClr>
                </a:solidFill>
              </a:rPr>
              <a:t>Some trust-based recommender systems take into account the social relationships between the chooser and the other persons whose opinions and choices are being considered</a:t>
            </a:r>
          </a:p>
        </p:txBody>
      </p:sp>
    </p:spTree>
    <p:extLst>
      <p:ext uri="{BB962C8B-B14F-4D97-AF65-F5344CB8AC3E}">
        <p14:creationId xmlns:p14="http://schemas.microsoft.com/office/powerpoint/2010/main" val="235894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9F0FC-7AA7-40E3-9BA5-E96853570C9B}"/>
              </a:ext>
            </a:extLst>
          </p:cNvPr>
          <p:cNvSpPr>
            <a:spLocks noGrp="1"/>
          </p:cNvSpPr>
          <p:nvPr>
            <p:ph type="title"/>
          </p:nvPr>
        </p:nvSpPr>
        <p:spPr/>
        <p:txBody>
          <a:bodyPr/>
          <a:lstStyle/>
          <a:p>
            <a:endParaRPr lang="en-US"/>
          </a:p>
        </p:txBody>
      </p:sp>
      <p:pic>
        <p:nvPicPr>
          <p:cNvPr id="4" name="Espaço Reservado para Conteúdo 3">
            <a:extLst>
              <a:ext uri="{FF2B5EF4-FFF2-40B4-BE49-F238E27FC236}">
                <a16:creationId xmlns:a16="http://schemas.microsoft.com/office/drawing/2014/main" id="{C0BB512E-6941-468F-9DB7-68EFDA807666}"/>
              </a:ext>
            </a:extLst>
          </p:cNvPr>
          <p:cNvPicPr>
            <a:picLocks noGrp="1" noChangeAspect="1"/>
          </p:cNvPicPr>
          <p:nvPr>
            <p:ph idx="1"/>
          </p:nvPr>
        </p:nvPicPr>
        <p:blipFill>
          <a:blip r:embed="rId2"/>
          <a:stretch>
            <a:fillRect/>
          </a:stretch>
        </p:blipFill>
        <p:spPr>
          <a:xfrm>
            <a:off x="2019771" y="618518"/>
            <a:ext cx="8149282" cy="5291931"/>
          </a:xfrm>
          <a:prstGeom prst="rect">
            <a:avLst/>
          </a:prstGeom>
        </p:spPr>
      </p:pic>
    </p:spTree>
    <p:extLst>
      <p:ext uri="{BB962C8B-B14F-4D97-AF65-F5344CB8AC3E}">
        <p14:creationId xmlns:p14="http://schemas.microsoft.com/office/powerpoint/2010/main" val="2367866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10" name="Round Diagonal Corner Rectangle 9">
            <a:extLst>
              <a:ext uri="{FF2B5EF4-FFF2-40B4-BE49-F238E27FC236}">
                <a16:creationId xmlns:a16="http://schemas.microsoft.com/office/drawing/2014/main" id="{14436AD2-BD0F-4545-B2E9-06007B35B8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CBCCBF32-831B-43F2-912A-D2A97BD8493F}"/>
              </a:ext>
            </a:extLst>
          </p:cNvPr>
          <p:cNvPicPr>
            <a:picLocks noChangeAspect="1"/>
          </p:cNvPicPr>
          <p:nvPr/>
        </p:nvPicPr>
        <p:blipFill rotWithShape="1">
          <a:blip r:embed="rId3"/>
          <a:srcRect l="65357" t="10734" r="15505" b="51164"/>
          <a:stretch/>
        </p:blipFill>
        <p:spPr>
          <a:xfrm>
            <a:off x="1118988" y="1862100"/>
            <a:ext cx="4635583" cy="3137863"/>
          </a:xfrm>
          <a:prstGeom prst="rect">
            <a:avLst/>
          </a:prstGeom>
        </p:spPr>
      </p:pic>
      <p:sp>
        <p:nvSpPr>
          <p:cNvPr id="2" name="Título 1">
            <a:extLst>
              <a:ext uri="{FF2B5EF4-FFF2-40B4-BE49-F238E27FC236}">
                <a16:creationId xmlns:a16="http://schemas.microsoft.com/office/drawing/2014/main" id="{D2A135FE-4171-4468-A47A-D4478C27C10D}"/>
              </a:ext>
            </a:extLst>
          </p:cNvPr>
          <p:cNvSpPr>
            <a:spLocks noGrp="1"/>
          </p:cNvSpPr>
          <p:nvPr>
            <p:ph type="title"/>
          </p:nvPr>
        </p:nvSpPr>
        <p:spPr>
          <a:xfrm>
            <a:off x="6569957" y="618518"/>
            <a:ext cx="4747088" cy="1478570"/>
          </a:xfrm>
        </p:spPr>
        <p:txBody>
          <a:bodyPr>
            <a:normAutofit/>
          </a:bodyPr>
          <a:lstStyle/>
          <a:p>
            <a:r>
              <a:rPr lang="en-US" dirty="0" err="1"/>
              <a:t>CHoices</a:t>
            </a:r>
            <a:endParaRPr lang="en-US" dirty="0"/>
          </a:p>
        </p:txBody>
      </p:sp>
      <p:sp>
        <p:nvSpPr>
          <p:cNvPr id="3" name="Espaço Reservado para Conteúdo 2">
            <a:extLst>
              <a:ext uri="{FF2B5EF4-FFF2-40B4-BE49-F238E27FC236}">
                <a16:creationId xmlns:a16="http://schemas.microsoft.com/office/drawing/2014/main" id="{5567C2E5-DE84-43B1-989D-4356E13B9FA4}"/>
              </a:ext>
            </a:extLst>
          </p:cNvPr>
          <p:cNvSpPr>
            <a:spLocks noGrp="1"/>
          </p:cNvSpPr>
          <p:nvPr>
            <p:ph idx="1"/>
          </p:nvPr>
        </p:nvSpPr>
        <p:spPr>
          <a:xfrm>
            <a:off x="6569957" y="1778466"/>
            <a:ext cx="4747087" cy="4012735"/>
          </a:xfrm>
        </p:spPr>
        <p:txBody>
          <a:bodyPr>
            <a:normAutofit/>
          </a:bodyPr>
          <a:lstStyle/>
          <a:p>
            <a:r>
              <a:rPr lang="en-US" dirty="0"/>
              <a:t>Recommender Systems: tools for helping people to make </a:t>
            </a:r>
            <a:r>
              <a:rPr lang="en-US" dirty="0">
                <a:solidFill>
                  <a:srgbClr val="FF0000"/>
                </a:solidFill>
              </a:rPr>
              <a:t>better choices </a:t>
            </a:r>
            <a:r>
              <a:rPr lang="en-US" dirty="0">
                <a:solidFill>
                  <a:schemeClr val="bg2">
                    <a:lumMod val="25000"/>
                    <a:lumOff val="75000"/>
                  </a:schemeClr>
                </a:solidFill>
              </a:rPr>
              <a:t>[that the chooser will ultimately be satisfied with – following the recommendation or not.]</a:t>
            </a:r>
          </a:p>
          <a:p>
            <a:r>
              <a:rPr lang="en-US" dirty="0"/>
              <a:t>How people make choices? And the machines?</a:t>
            </a:r>
          </a:p>
        </p:txBody>
      </p:sp>
    </p:spTree>
    <p:extLst>
      <p:ext uri="{BB962C8B-B14F-4D97-AF65-F5344CB8AC3E}">
        <p14:creationId xmlns:p14="http://schemas.microsoft.com/office/powerpoint/2010/main" val="356335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a:extLst>
              <a:ext uri="{FF2B5EF4-FFF2-40B4-BE49-F238E27FC236}">
                <a16:creationId xmlns:a16="http://schemas.microsoft.com/office/drawing/2014/main" id="{3C04CD8B-1867-4645-A7CD-A19708C3502E}"/>
              </a:ext>
            </a:extLst>
          </p:cNvPr>
          <p:cNvGraphicFramePr>
            <a:graphicFrameLocks noGrp="1"/>
          </p:cNvGraphicFramePr>
          <p:nvPr>
            <p:ph idx="1"/>
            <p:extLst>
              <p:ext uri="{D42A27DB-BD31-4B8C-83A1-F6EECF244321}">
                <p14:modId xmlns:p14="http://schemas.microsoft.com/office/powerpoint/2010/main" val="227947133"/>
              </p:ext>
            </p:extLst>
          </p:nvPr>
        </p:nvGraphicFramePr>
        <p:xfrm>
          <a:off x="1141413" y="687897"/>
          <a:ext cx="9906000" cy="5103303"/>
        </p:xfrm>
        <a:graphic>
          <a:graphicData uri="http://schemas.openxmlformats.org/drawingml/2006/chart">
            <c:chart xmlns:c="http://schemas.openxmlformats.org/drawingml/2006/chart" xmlns:r="http://schemas.openxmlformats.org/officeDocument/2006/relationships" r:id="rId2"/>
          </a:graphicData>
        </a:graphic>
      </p:graphicFrame>
      <p:sp>
        <p:nvSpPr>
          <p:cNvPr id="7" name="CaixaDeTexto 6">
            <a:extLst>
              <a:ext uri="{FF2B5EF4-FFF2-40B4-BE49-F238E27FC236}">
                <a16:creationId xmlns:a16="http://schemas.microsoft.com/office/drawing/2014/main" id="{1ED2FF11-A9BC-414F-B08A-99037C69F803}"/>
              </a:ext>
            </a:extLst>
          </p:cNvPr>
          <p:cNvSpPr txBox="1"/>
          <p:nvPr/>
        </p:nvSpPr>
        <p:spPr>
          <a:xfrm>
            <a:off x="9580228" y="6535025"/>
            <a:ext cx="1904301" cy="251669"/>
          </a:xfrm>
          <a:prstGeom prst="rect">
            <a:avLst/>
          </a:prstGeom>
          <a:noFill/>
        </p:spPr>
        <p:txBody>
          <a:bodyPr wrap="square" rtlCol="0">
            <a:spAutoFit/>
          </a:bodyPr>
          <a:lstStyle/>
          <a:p>
            <a:r>
              <a:rPr lang="en-US" sz="1050" dirty="0"/>
              <a:t>Johnson &amp; Goldstein (2001)</a:t>
            </a:r>
          </a:p>
        </p:txBody>
      </p:sp>
    </p:spTree>
    <p:extLst>
      <p:ext uri="{BB962C8B-B14F-4D97-AF65-F5344CB8AC3E}">
        <p14:creationId xmlns:p14="http://schemas.microsoft.com/office/powerpoint/2010/main" val="417591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692F84-5CB2-4E92-8D8D-1B4341BFECE4}"/>
              </a:ext>
            </a:extLst>
          </p:cNvPr>
          <p:cNvSpPr>
            <a:spLocks noGrp="1"/>
          </p:cNvSpPr>
          <p:nvPr>
            <p:ph type="title"/>
          </p:nvPr>
        </p:nvSpPr>
        <p:spPr>
          <a:xfrm>
            <a:off x="1141413" y="618518"/>
            <a:ext cx="9905998" cy="1478570"/>
          </a:xfrm>
        </p:spPr>
        <p:txBody>
          <a:bodyPr/>
          <a:lstStyle/>
          <a:p>
            <a:endParaRPr lang="en-US"/>
          </a:p>
        </p:txBody>
      </p:sp>
      <p:pic>
        <p:nvPicPr>
          <p:cNvPr id="1026" name="Picture 2" descr="Image result for blue pill red pill">
            <a:extLst>
              <a:ext uri="{FF2B5EF4-FFF2-40B4-BE49-F238E27FC236}">
                <a16:creationId xmlns:a16="http://schemas.microsoft.com/office/drawing/2014/main" id="{A292174D-2853-4F06-9D87-F45A830874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62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69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90A125EE-2F74-4D31-ADE3-F3F699236DCB}"/>
              </a:ext>
            </a:extLst>
          </p:cNvPr>
          <p:cNvSpPr/>
          <p:nvPr/>
        </p:nvSpPr>
        <p:spPr>
          <a:xfrm>
            <a:off x="3758269" y="2097088"/>
            <a:ext cx="4538444" cy="909135"/>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Check this box if you </a:t>
            </a:r>
            <a:r>
              <a:rPr lang="en-US" b="1" dirty="0">
                <a:solidFill>
                  <a:schemeClr val="bg1"/>
                </a:solidFill>
              </a:rPr>
              <a:t>want</a:t>
            </a:r>
            <a:r>
              <a:rPr lang="en-US" dirty="0">
                <a:solidFill>
                  <a:schemeClr val="bg1"/>
                </a:solidFill>
              </a:rPr>
              <a:t> to </a:t>
            </a:r>
          </a:p>
          <a:p>
            <a:pPr algn="ctr"/>
            <a:r>
              <a:rPr lang="en-US" dirty="0">
                <a:solidFill>
                  <a:schemeClr val="bg1"/>
                </a:solidFill>
              </a:rPr>
              <a:t>participate in the organ donors program</a:t>
            </a:r>
          </a:p>
        </p:txBody>
      </p:sp>
      <p:sp>
        <p:nvSpPr>
          <p:cNvPr id="6" name="Retângulo 5">
            <a:extLst>
              <a:ext uri="{FF2B5EF4-FFF2-40B4-BE49-F238E27FC236}">
                <a16:creationId xmlns:a16="http://schemas.microsoft.com/office/drawing/2014/main" id="{6E331833-5A28-4BD7-A961-4097EFA3519C}"/>
              </a:ext>
            </a:extLst>
          </p:cNvPr>
          <p:cNvSpPr/>
          <p:nvPr/>
        </p:nvSpPr>
        <p:spPr>
          <a:xfrm>
            <a:off x="4026716" y="2341930"/>
            <a:ext cx="218114" cy="201336"/>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ângulo: Cantos Arredondados 6">
            <a:extLst>
              <a:ext uri="{FF2B5EF4-FFF2-40B4-BE49-F238E27FC236}">
                <a16:creationId xmlns:a16="http://schemas.microsoft.com/office/drawing/2014/main" id="{3D47F283-A050-438B-BD66-DEA7E4A3BEAC}"/>
              </a:ext>
            </a:extLst>
          </p:cNvPr>
          <p:cNvSpPr/>
          <p:nvPr/>
        </p:nvSpPr>
        <p:spPr>
          <a:xfrm>
            <a:off x="3758269" y="3432336"/>
            <a:ext cx="4538444" cy="909135"/>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Check this box if you </a:t>
            </a:r>
            <a:r>
              <a:rPr lang="en-US" b="1" dirty="0">
                <a:solidFill>
                  <a:schemeClr val="bg1"/>
                </a:solidFill>
              </a:rPr>
              <a:t>do not want</a:t>
            </a:r>
            <a:r>
              <a:rPr lang="en-US" dirty="0">
                <a:solidFill>
                  <a:schemeClr val="bg1"/>
                </a:solidFill>
              </a:rPr>
              <a:t> to participate in the organ donors program</a:t>
            </a:r>
          </a:p>
        </p:txBody>
      </p:sp>
      <p:sp>
        <p:nvSpPr>
          <p:cNvPr id="8" name="Retângulo 7">
            <a:extLst>
              <a:ext uri="{FF2B5EF4-FFF2-40B4-BE49-F238E27FC236}">
                <a16:creationId xmlns:a16="http://schemas.microsoft.com/office/drawing/2014/main" id="{E1C9E1AE-178A-43B8-B34C-ED8A4E45A4BB}"/>
              </a:ext>
            </a:extLst>
          </p:cNvPr>
          <p:cNvSpPr/>
          <p:nvPr/>
        </p:nvSpPr>
        <p:spPr>
          <a:xfrm>
            <a:off x="4026716" y="3677178"/>
            <a:ext cx="218114" cy="201336"/>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690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26F9DBE-9CDB-493A-90B5-7EFB48D522D7}"/>
              </a:ext>
            </a:extLst>
          </p:cNvPr>
          <p:cNvSpPr>
            <a:spLocks noGrp="1"/>
          </p:cNvSpPr>
          <p:nvPr>
            <p:ph idx="1"/>
          </p:nvPr>
        </p:nvSpPr>
        <p:spPr>
          <a:xfrm>
            <a:off x="1141412" y="1686187"/>
            <a:ext cx="9905999" cy="4105014"/>
          </a:xfrm>
        </p:spPr>
        <p:txBody>
          <a:bodyPr/>
          <a:lstStyle/>
          <a:p>
            <a:pPr marL="0" indent="0" algn="ctr">
              <a:buNone/>
            </a:pPr>
            <a:r>
              <a:rPr lang="en-US" sz="4000" dirty="0"/>
              <a:t>“What if recommendations are biased?”</a:t>
            </a:r>
          </a:p>
          <a:p>
            <a:endParaRPr lang="en-US" dirty="0"/>
          </a:p>
        </p:txBody>
      </p:sp>
      <p:pic>
        <p:nvPicPr>
          <p:cNvPr id="4" name="Imagem 3">
            <a:extLst>
              <a:ext uri="{FF2B5EF4-FFF2-40B4-BE49-F238E27FC236}">
                <a16:creationId xmlns:a16="http://schemas.microsoft.com/office/drawing/2014/main" id="{EF8439A4-D2B2-40B4-8DE7-D7C06543D33B}"/>
              </a:ext>
            </a:extLst>
          </p:cNvPr>
          <p:cNvPicPr>
            <a:picLocks noChangeAspect="1"/>
          </p:cNvPicPr>
          <p:nvPr/>
        </p:nvPicPr>
        <p:blipFill>
          <a:blip r:embed="rId3"/>
          <a:stretch>
            <a:fillRect/>
          </a:stretch>
        </p:blipFill>
        <p:spPr>
          <a:xfrm>
            <a:off x="2235570" y="3097764"/>
            <a:ext cx="3244635" cy="2160000"/>
          </a:xfrm>
          <a:prstGeom prst="rect">
            <a:avLst/>
          </a:prstGeom>
        </p:spPr>
      </p:pic>
      <p:pic>
        <p:nvPicPr>
          <p:cNvPr id="5" name="Imagem 4">
            <a:extLst>
              <a:ext uri="{FF2B5EF4-FFF2-40B4-BE49-F238E27FC236}">
                <a16:creationId xmlns:a16="http://schemas.microsoft.com/office/drawing/2014/main" id="{521E95A9-0695-44BC-A0DE-162E2C120AE8}"/>
              </a:ext>
            </a:extLst>
          </p:cNvPr>
          <p:cNvPicPr>
            <a:picLocks noChangeAspect="1"/>
          </p:cNvPicPr>
          <p:nvPr/>
        </p:nvPicPr>
        <p:blipFill>
          <a:blip r:embed="rId4"/>
          <a:stretch>
            <a:fillRect/>
          </a:stretch>
        </p:blipFill>
        <p:spPr>
          <a:xfrm>
            <a:off x="6574363" y="3097764"/>
            <a:ext cx="3217021" cy="2160000"/>
          </a:xfrm>
          <a:prstGeom prst="rect">
            <a:avLst/>
          </a:prstGeom>
        </p:spPr>
      </p:pic>
    </p:spTree>
    <p:extLst>
      <p:ext uri="{BB962C8B-B14F-4D97-AF65-F5344CB8AC3E}">
        <p14:creationId xmlns:p14="http://schemas.microsoft.com/office/powerpoint/2010/main" val="2023702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m para mind trick color">
            <a:extLst>
              <a:ext uri="{FF2B5EF4-FFF2-40B4-BE49-F238E27FC236}">
                <a16:creationId xmlns:a16="http://schemas.microsoft.com/office/drawing/2014/main" id="{4454985D-F433-495F-9D42-DE858A860B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31274" y="736098"/>
            <a:ext cx="8668412" cy="5778941"/>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4">
            <a:extLst>
              <a:ext uri="{FF2B5EF4-FFF2-40B4-BE49-F238E27FC236}">
                <a16:creationId xmlns:a16="http://schemas.microsoft.com/office/drawing/2014/main" id="{D846DC41-57D7-437A-BCF6-19FC294330B2}"/>
              </a:ext>
            </a:extLst>
          </p:cNvPr>
          <p:cNvSpPr>
            <a:spLocks noGrp="1"/>
          </p:cNvSpPr>
          <p:nvPr>
            <p:ph type="title"/>
          </p:nvPr>
        </p:nvSpPr>
        <p:spPr>
          <a:xfrm>
            <a:off x="1759148" y="671784"/>
            <a:ext cx="9905998" cy="1478570"/>
          </a:xfrm>
        </p:spPr>
        <p:txBody>
          <a:bodyPr/>
          <a:lstStyle/>
          <a:p>
            <a:r>
              <a:rPr lang="en-US" dirty="0">
                <a:solidFill>
                  <a:schemeClr val="bg1">
                    <a:lumMod val="95000"/>
                    <a:lumOff val="5000"/>
                  </a:schemeClr>
                </a:solidFill>
              </a:rPr>
              <a:t>Perception</a:t>
            </a:r>
          </a:p>
        </p:txBody>
      </p:sp>
      <p:sp>
        <p:nvSpPr>
          <p:cNvPr id="4" name="Retângulo 3">
            <a:extLst>
              <a:ext uri="{FF2B5EF4-FFF2-40B4-BE49-F238E27FC236}">
                <a16:creationId xmlns:a16="http://schemas.microsoft.com/office/drawing/2014/main" id="{1C5F25DF-F35E-419F-9FCF-01B4464BA795}"/>
              </a:ext>
            </a:extLst>
          </p:cNvPr>
          <p:cNvSpPr/>
          <p:nvPr/>
        </p:nvSpPr>
        <p:spPr>
          <a:xfrm>
            <a:off x="5865480" y="4351752"/>
            <a:ext cx="846667" cy="496711"/>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tângulo 5">
            <a:extLst>
              <a:ext uri="{FF2B5EF4-FFF2-40B4-BE49-F238E27FC236}">
                <a16:creationId xmlns:a16="http://schemas.microsoft.com/office/drawing/2014/main" id="{379F6530-2F8B-4F85-87E8-D010DA796001}"/>
              </a:ext>
            </a:extLst>
          </p:cNvPr>
          <p:cNvSpPr/>
          <p:nvPr/>
        </p:nvSpPr>
        <p:spPr>
          <a:xfrm>
            <a:off x="3559946" y="3222594"/>
            <a:ext cx="4678532" cy="1029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241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4.16667E-7 -1.48148E-6 L 0.10534 -0.08495 C 0.1293 -0.10254 0.14271 -0.12917 0.14271 -0.15717 C 0.14271 -0.18889 0.1293 -0.21435 0.10534 -0.23194 L 4.16667E-7 -0.31736 " pathEditMode="relative" rAng="16200000" ptsTypes="AAAAA">
                                      <p:cBhvr>
                                        <p:cTn id="6" dur="2000" fill="hold"/>
                                        <p:tgtEl>
                                          <p:spTgt spid="4"/>
                                        </p:tgtEl>
                                        <p:attrNameLst>
                                          <p:attrName>ppt_x</p:attrName>
                                          <p:attrName>ppt_y</p:attrName>
                                        </p:attrNameLst>
                                      </p:cBhvr>
                                      <p:rCtr x="7135" y="-15856"/>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AB25D0-0298-45F6-B139-29390DBE58B6}"/>
              </a:ext>
            </a:extLst>
          </p:cNvPr>
          <p:cNvSpPr>
            <a:spLocks noGrp="1"/>
          </p:cNvSpPr>
          <p:nvPr>
            <p:ph type="title"/>
          </p:nvPr>
        </p:nvSpPr>
        <p:spPr/>
        <p:txBody>
          <a:bodyPr/>
          <a:lstStyle/>
          <a:p>
            <a:r>
              <a:rPr lang="en-US" dirty="0"/>
              <a:t>Decoy effect</a:t>
            </a:r>
          </a:p>
        </p:txBody>
      </p:sp>
      <p:pic>
        <p:nvPicPr>
          <p:cNvPr id="3074" name="Picture 2" descr="Resultado de imagem para decoy effect">
            <a:extLst>
              <a:ext uri="{FF2B5EF4-FFF2-40B4-BE49-F238E27FC236}">
                <a16:creationId xmlns:a16="http://schemas.microsoft.com/office/drawing/2014/main" id="{AE0C5C5F-BEC1-408F-8B36-2B3C13182F6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86941" y="2249488"/>
            <a:ext cx="6614943" cy="3541712"/>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A05B0FD7-7FC4-4148-9690-905D4C7F8A06}"/>
              </a:ext>
            </a:extLst>
          </p:cNvPr>
          <p:cNvPicPr>
            <a:picLocks noChangeAspect="1"/>
          </p:cNvPicPr>
          <p:nvPr/>
        </p:nvPicPr>
        <p:blipFill rotWithShape="1">
          <a:blip r:embed="rId4"/>
          <a:srcRect l="15479" t="24634" r="20399"/>
          <a:stretch/>
        </p:blipFill>
        <p:spPr>
          <a:xfrm>
            <a:off x="2786941" y="1833680"/>
            <a:ext cx="6614944" cy="4373328"/>
          </a:xfrm>
          <a:prstGeom prst="rect">
            <a:avLst/>
          </a:prstGeom>
        </p:spPr>
      </p:pic>
      <p:sp>
        <p:nvSpPr>
          <p:cNvPr id="5" name="CaixaDeTexto 4">
            <a:extLst>
              <a:ext uri="{FF2B5EF4-FFF2-40B4-BE49-F238E27FC236}">
                <a16:creationId xmlns:a16="http://schemas.microsoft.com/office/drawing/2014/main" id="{FCF75468-50F5-4C1C-A104-11734DBF23C1}"/>
              </a:ext>
            </a:extLst>
          </p:cNvPr>
          <p:cNvSpPr txBox="1"/>
          <p:nvPr/>
        </p:nvSpPr>
        <p:spPr>
          <a:xfrm>
            <a:off x="8380521" y="6488668"/>
            <a:ext cx="3225114" cy="369332"/>
          </a:xfrm>
          <a:prstGeom prst="rect">
            <a:avLst/>
          </a:prstGeom>
          <a:noFill/>
        </p:spPr>
        <p:txBody>
          <a:bodyPr wrap="none" rtlCol="0">
            <a:spAutoFit/>
          </a:bodyPr>
          <a:lstStyle/>
          <a:p>
            <a:r>
              <a:rPr lang="en-US" dirty="0">
                <a:hlinkClick r:id="rId5"/>
              </a:rPr>
              <a:t>https://youtu.be/33aaQdtD20k</a:t>
            </a:r>
            <a:r>
              <a:rPr lang="en-US" dirty="0"/>
              <a:t> </a:t>
            </a:r>
          </a:p>
        </p:txBody>
      </p:sp>
    </p:spTree>
    <p:extLst>
      <p:ext uri="{BB962C8B-B14F-4D97-AF65-F5344CB8AC3E}">
        <p14:creationId xmlns:p14="http://schemas.microsoft.com/office/powerpoint/2010/main" val="91305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0BA61-9C4F-4715-8B07-D4B290180076}"/>
              </a:ext>
            </a:extLst>
          </p:cNvPr>
          <p:cNvSpPr>
            <a:spLocks noGrp="1"/>
          </p:cNvSpPr>
          <p:nvPr>
            <p:ph type="title"/>
          </p:nvPr>
        </p:nvSpPr>
        <p:spPr/>
        <p:txBody>
          <a:bodyPr/>
          <a:lstStyle/>
          <a:p>
            <a:endParaRPr lang="en-US"/>
          </a:p>
        </p:txBody>
      </p:sp>
      <p:pic>
        <p:nvPicPr>
          <p:cNvPr id="5" name="Espaço Reservado para Conteúdo 4">
            <a:extLst>
              <a:ext uri="{FF2B5EF4-FFF2-40B4-BE49-F238E27FC236}">
                <a16:creationId xmlns:a16="http://schemas.microsoft.com/office/drawing/2014/main" id="{4EFD21DC-4D2F-4FA2-8ECE-8C756E2E14AC}"/>
              </a:ext>
            </a:extLst>
          </p:cNvPr>
          <p:cNvPicPr>
            <a:picLocks noGrp="1" noChangeAspect="1"/>
          </p:cNvPicPr>
          <p:nvPr>
            <p:ph idx="1"/>
          </p:nvPr>
        </p:nvPicPr>
        <p:blipFill>
          <a:blip r:embed="rId2"/>
          <a:stretch>
            <a:fillRect/>
          </a:stretch>
        </p:blipFill>
        <p:spPr>
          <a:xfrm>
            <a:off x="1960575" y="1121238"/>
            <a:ext cx="8267673" cy="5344876"/>
          </a:xfrm>
          <a:prstGeom prst="rect">
            <a:avLst/>
          </a:prstGeom>
        </p:spPr>
      </p:pic>
      <p:pic>
        <p:nvPicPr>
          <p:cNvPr id="4" name="Imagem 3">
            <a:extLst>
              <a:ext uri="{FF2B5EF4-FFF2-40B4-BE49-F238E27FC236}">
                <a16:creationId xmlns:a16="http://schemas.microsoft.com/office/drawing/2014/main" id="{93CF00DD-FEBA-4F0F-A5F8-7972BDED7C40}"/>
              </a:ext>
            </a:extLst>
          </p:cNvPr>
          <p:cNvPicPr>
            <a:picLocks noChangeAspect="1"/>
          </p:cNvPicPr>
          <p:nvPr/>
        </p:nvPicPr>
        <p:blipFill rotWithShape="1">
          <a:blip r:embed="rId3"/>
          <a:srcRect l="71633" t="14559" r="5596" b="49950"/>
          <a:stretch/>
        </p:blipFill>
        <p:spPr>
          <a:xfrm>
            <a:off x="162873" y="385404"/>
            <a:ext cx="2776243" cy="1471668"/>
          </a:xfrm>
          <a:prstGeom prst="rect">
            <a:avLst/>
          </a:prstGeom>
        </p:spPr>
      </p:pic>
    </p:spTree>
    <p:extLst>
      <p:ext uri="{BB962C8B-B14F-4D97-AF65-F5344CB8AC3E}">
        <p14:creationId xmlns:p14="http://schemas.microsoft.com/office/powerpoint/2010/main" val="3723132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314</TotalTime>
  <Words>384</Words>
  <Application>Microsoft Office PowerPoint</Application>
  <PresentationFormat>Widescreen</PresentationFormat>
  <Paragraphs>29</Paragraphs>
  <Slides>15</Slides>
  <Notes>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Calibri</vt:lpstr>
      <vt:lpstr>Trebuchet MS</vt:lpstr>
      <vt:lpstr>Tw Cen MT</vt:lpstr>
      <vt:lpstr>Circuito</vt:lpstr>
      <vt:lpstr>Chapter 18 - Human Decision Making and recommender systems</vt:lpstr>
      <vt:lpstr>CHoices</vt:lpstr>
      <vt:lpstr>Apresentação do PowerPoint</vt:lpstr>
      <vt:lpstr>Apresentação do PowerPoint</vt:lpstr>
      <vt:lpstr>Apresentação do PowerPoint</vt:lpstr>
      <vt:lpstr>Apresentação do PowerPoint</vt:lpstr>
      <vt:lpstr>Perception</vt:lpstr>
      <vt:lpstr>Decoy effect</vt:lpstr>
      <vt:lpstr>Apresentação do PowerPoint</vt:lpstr>
      <vt:lpstr>Apresentação do PowerPoint</vt:lpstr>
      <vt:lpstr>CHoices</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18 - Human Decision Making and recommender systems</dc:title>
  <dc:creator>Luis Kopp</dc:creator>
  <cp:lastModifiedBy>Luis Kopp</cp:lastModifiedBy>
  <cp:revision>14</cp:revision>
  <dcterms:created xsi:type="dcterms:W3CDTF">2018-07-06T16:15:02Z</dcterms:created>
  <dcterms:modified xsi:type="dcterms:W3CDTF">2018-07-06T21:29:51Z</dcterms:modified>
</cp:coreProperties>
</file>