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Economica"/>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1FF689F-7D18-401A-9CF4-7C7C9D490E09}">
  <a:tblStyle styleId="{E1FF689F-7D18-401A-9CF4-7C7C9D490E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02A2ABC-8CC8-43B2-8130-60994BA1533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20" Type="http://schemas.openxmlformats.org/officeDocument/2006/relationships/slide" Target="slides/slide14.xml"/><Relationship Id="rId42" Type="http://schemas.openxmlformats.org/officeDocument/2006/relationships/font" Target="fonts/Economica-boldItalic.fntdata"/><Relationship Id="rId41" Type="http://schemas.openxmlformats.org/officeDocument/2006/relationships/font" Target="fonts/Economica-italic.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Economic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gi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Árvores de Decisão</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ID3</a:t>
            </a:r>
            <a:endParaRPr/>
          </a:p>
        </p:txBody>
      </p:sp>
      <p:sp>
        <p:nvSpPr>
          <p:cNvPr id="131" name="Shape 1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Limitações</a:t>
            </a:r>
            <a:endParaRPr/>
          </a:p>
          <a:p>
            <a:pPr indent="-342900" lvl="0" marL="457200" rtl="0">
              <a:spcBef>
                <a:spcPts val="1600"/>
              </a:spcBef>
              <a:spcAft>
                <a:spcPts val="0"/>
              </a:spcAft>
              <a:buSzPts val="1800"/>
              <a:buChar char="+"/>
            </a:pPr>
            <a:r>
              <a:rPr lang="pt-BR"/>
              <a:t>“Overfita” com poucos dados</a:t>
            </a:r>
            <a:endParaRPr/>
          </a:p>
          <a:p>
            <a:pPr indent="-342900" lvl="0" marL="457200" rtl="0">
              <a:spcBef>
                <a:spcPts val="0"/>
              </a:spcBef>
              <a:spcAft>
                <a:spcPts val="0"/>
              </a:spcAft>
              <a:buSzPts val="1800"/>
              <a:buChar char="+"/>
            </a:pPr>
            <a:r>
              <a:rPr lang="pt-BR"/>
              <a:t>Apenas um atributo é testado por vez</a:t>
            </a:r>
            <a:endParaRPr/>
          </a:p>
          <a:p>
            <a:pPr indent="-342900" lvl="0" marL="457200" rtl="0">
              <a:spcBef>
                <a:spcPts val="0"/>
              </a:spcBef>
              <a:spcAft>
                <a:spcPts val="0"/>
              </a:spcAft>
              <a:buSzPts val="1800"/>
              <a:buChar char="+"/>
            </a:pPr>
            <a:r>
              <a:rPr lang="pt-BR"/>
              <a:t>Não consegue trabalhar com atributos numéricos ou com dados ausentes.</a:t>
            </a:r>
            <a:endParaRPr/>
          </a:p>
        </p:txBody>
      </p:sp>
      <p:pic>
        <p:nvPicPr>
          <p:cNvPr descr="RTEmagicC_arv_dec4_01.gif.gif" id="132" name="Shape 132"/>
          <p:cNvPicPr preferRelativeResize="0"/>
          <p:nvPr/>
        </p:nvPicPr>
        <p:blipFill>
          <a:blip r:embed="rId3">
            <a:alphaModFix/>
          </a:blip>
          <a:stretch>
            <a:fillRect/>
          </a:stretch>
        </p:blipFill>
        <p:spPr>
          <a:xfrm>
            <a:off x="6027425" y="528625"/>
            <a:ext cx="2846425" cy="157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C4.5</a:t>
            </a:r>
            <a:endParaRPr/>
          </a:p>
        </p:txBody>
      </p:sp>
      <p:sp>
        <p:nvSpPr>
          <p:cNvPr id="138" name="Shape 1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Evolução do ID3</a:t>
            </a:r>
            <a:endParaRPr/>
          </a:p>
          <a:p>
            <a:pPr indent="-342900" lvl="0" marL="457200" rtl="0">
              <a:spcBef>
                <a:spcPts val="0"/>
              </a:spcBef>
              <a:spcAft>
                <a:spcPts val="0"/>
              </a:spcAft>
              <a:buSzPts val="1800"/>
              <a:buChar char="+"/>
            </a:pPr>
            <a:r>
              <a:rPr lang="pt-BR"/>
              <a:t>Temos melhorias após o C4.5 (ex: C4.8, c5.0)</a:t>
            </a:r>
            <a:endParaRPr/>
          </a:p>
          <a:p>
            <a:pPr indent="-342900" lvl="0" marL="457200" rtl="0">
              <a:spcBef>
                <a:spcPts val="0"/>
              </a:spcBef>
              <a:spcAft>
                <a:spcPts val="0"/>
              </a:spcAft>
              <a:buSzPts val="1800"/>
              <a:buChar char="+"/>
            </a:pPr>
            <a:r>
              <a:rPr lang="pt-BR"/>
              <a:t>Aceita valores </a:t>
            </a:r>
            <a:r>
              <a:rPr lang="pt-BR"/>
              <a:t>contínuos</a:t>
            </a:r>
            <a:r>
              <a:rPr lang="pt-BR"/>
              <a:t> e discretos</a:t>
            </a:r>
            <a:endParaRPr/>
          </a:p>
          <a:p>
            <a:pPr indent="-342900" lvl="0" marL="457200" rtl="0">
              <a:spcBef>
                <a:spcPts val="0"/>
              </a:spcBef>
              <a:spcAft>
                <a:spcPts val="0"/>
              </a:spcAft>
              <a:buSzPts val="1800"/>
              <a:buChar char="+"/>
            </a:pPr>
            <a:r>
              <a:rPr lang="pt-BR"/>
              <a:t>Consegue trabalhar com dados incompletos</a:t>
            </a:r>
            <a:endParaRPr/>
          </a:p>
          <a:p>
            <a:pPr indent="-342900" lvl="0" marL="457200" rtl="0">
              <a:spcBef>
                <a:spcPts val="0"/>
              </a:spcBef>
              <a:spcAft>
                <a:spcPts val="0"/>
              </a:spcAft>
              <a:buSzPts val="1800"/>
              <a:buChar char="+"/>
            </a:pPr>
            <a:r>
              <a:rPr lang="pt-BR"/>
              <a:t>Minimiza o problema de overfitting com pruning (poda)</a:t>
            </a:r>
            <a:endParaRPr/>
          </a:p>
          <a:p>
            <a:pPr indent="-342900" lvl="0" marL="457200" rtl="0">
              <a:spcBef>
                <a:spcPts val="0"/>
              </a:spcBef>
              <a:spcAft>
                <a:spcPts val="0"/>
              </a:spcAft>
              <a:buSzPts val="1800"/>
              <a:buChar char="+"/>
            </a:pPr>
            <a:r>
              <a:rPr lang="pt-BR"/>
              <a:t>Pode aplicar diferentes pesos nas features dos dados</a:t>
            </a:r>
            <a:endParaRPr/>
          </a:p>
          <a:p>
            <a:pPr indent="-342900" lvl="0" marL="457200" rtl="0">
              <a:spcBef>
                <a:spcPts val="0"/>
              </a:spcBef>
              <a:spcAft>
                <a:spcPts val="0"/>
              </a:spcAft>
              <a:buSzPts val="1800"/>
              <a:buChar char="+"/>
            </a:pPr>
            <a:r>
              <a:rPr lang="pt-BR"/>
              <a:t>Consegue trabalhar com valores desconhecidos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C4.5</a:t>
            </a:r>
            <a:endParaRPr/>
          </a:p>
        </p:txBody>
      </p:sp>
      <p:graphicFrame>
        <p:nvGraphicFramePr>
          <p:cNvPr id="144" name="Shape 144"/>
          <p:cNvGraphicFramePr/>
          <p:nvPr/>
        </p:nvGraphicFramePr>
        <p:xfrm>
          <a:off x="137700" y="2313125"/>
          <a:ext cx="3000000" cy="3000000"/>
        </p:xfrm>
        <a:graphic>
          <a:graphicData uri="http://schemas.openxmlformats.org/drawingml/2006/table">
            <a:tbl>
              <a:tblPr>
                <a:noFill/>
                <a:tableStyleId>{E1FF689F-7D18-401A-9CF4-7C7C9D490E09}</a:tableStyleId>
              </a:tblPr>
              <a:tblGrid>
                <a:gridCol w="1150375"/>
                <a:gridCol w="1049650"/>
              </a:tblGrid>
              <a:tr h="272925">
                <a:tc>
                  <a:txBody>
                    <a:bodyPr>
                      <a:noAutofit/>
                    </a:bodyPr>
                    <a:lstStyle/>
                    <a:p>
                      <a:pPr indent="0" lvl="0" marL="0">
                        <a:spcBef>
                          <a:spcPts val="0"/>
                        </a:spcBef>
                        <a:spcAft>
                          <a:spcPts val="0"/>
                        </a:spcAft>
                        <a:buNone/>
                      </a:pPr>
                      <a:r>
                        <a:rPr lang="pt-BR"/>
                        <a:t>Humidity</a:t>
                      </a:r>
                      <a:endParaRPr/>
                    </a:p>
                  </a:txBody>
                  <a:tcPr marT="91425" marB="91425" marR="91425" marL="91425">
                    <a:solidFill>
                      <a:srgbClr val="D9D9D9"/>
                    </a:solidFill>
                  </a:tcPr>
                </a:tc>
                <a:tc>
                  <a:txBody>
                    <a:bodyPr>
                      <a:noAutofit/>
                    </a:bodyPr>
                    <a:lstStyle/>
                    <a:p>
                      <a:pPr indent="0" lvl="0" marL="0">
                        <a:spcBef>
                          <a:spcPts val="0"/>
                        </a:spcBef>
                        <a:spcAft>
                          <a:spcPts val="0"/>
                        </a:spcAft>
                        <a:buNone/>
                      </a:pPr>
                      <a:r>
                        <a:rPr lang="pt-BR"/>
                        <a:t>Play tennis</a:t>
                      </a:r>
                      <a:endParaRPr/>
                    </a:p>
                  </a:txBody>
                  <a:tcPr marT="91425" marB="91425" marR="91425" marL="91425">
                    <a:solidFill>
                      <a:srgbClr val="D9D9D9"/>
                    </a:solidFill>
                  </a:tcPr>
                </a:tc>
              </a:tr>
              <a:tr h="275575">
                <a:tc>
                  <a:txBody>
                    <a:bodyPr>
                      <a:noAutofit/>
                    </a:bodyPr>
                    <a:lstStyle/>
                    <a:p>
                      <a:pPr indent="0" lvl="0" marL="0">
                        <a:spcBef>
                          <a:spcPts val="0"/>
                        </a:spcBef>
                        <a:spcAft>
                          <a:spcPts val="0"/>
                        </a:spcAft>
                        <a:buNone/>
                      </a:pPr>
                      <a:r>
                        <a:rPr lang="pt-BR"/>
                        <a:t>0.9</a:t>
                      </a:r>
                      <a:endParaRPr/>
                    </a:p>
                  </a:txBody>
                  <a:tcPr marT="91425" marB="91425" marR="91425" marL="91425"/>
                </a:tc>
                <a:tc>
                  <a:txBody>
                    <a:bodyPr>
                      <a:noAutofit/>
                    </a:bodyPr>
                    <a:lstStyle/>
                    <a:p>
                      <a:pPr indent="0" lvl="0" marL="0">
                        <a:spcBef>
                          <a:spcPts val="0"/>
                        </a:spcBef>
                        <a:spcAft>
                          <a:spcPts val="0"/>
                        </a:spcAft>
                        <a:buNone/>
                      </a:pPr>
                      <a:r>
                        <a:rPr lang="pt-BR"/>
                        <a:t>no</a:t>
                      </a:r>
                      <a:endParaRPr/>
                    </a:p>
                  </a:txBody>
                  <a:tcPr marT="91425" marB="91425" marR="91425" marL="91425"/>
                </a:tc>
              </a:tr>
              <a:tr h="250825">
                <a:tc>
                  <a:txBody>
                    <a:bodyPr>
                      <a:noAutofit/>
                    </a:bodyPr>
                    <a:lstStyle/>
                    <a:p>
                      <a:pPr indent="0" lvl="0" marL="0">
                        <a:spcBef>
                          <a:spcPts val="0"/>
                        </a:spcBef>
                        <a:spcAft>
                          <a:spcPts val="0"/>
                        </a:spcAft>
                        <a:buNone/>
                      </a:pPr>
                      <a:r>
                        <a:rPr lang="pt-BR"/>
                        <a:t>0.87</a:t>
                      </a:r>
                      <a:endParaRPr/>
                    </a:p>
                  </a:txBody>
                  <a:tcPr marT="91425" marB="91425" marR="91425" marL="91425"/>
                </a:tc>
                <a:tc>
                  <a:txBody>
                    <a:bodyPr>
                      <a:noAutofit/>
                    </a:bodyPr>
                    <a:lstStyle/>
                    <a:p>
                      <a:pPr indent="0" lvl="0" marL="0">
                        <a:spcBef>
                          <a:spcPts val="0"/>
                        </a:spcBef>
                        <a:spcAft>
                          <a:spcPts val="0"/>
                        </a:spcAft>
                        <a:buNone/>
                      </a:pPr>
                      <a:r>
                        <a:rPr lang="pt-BR"/>
                        <a:t>no</a:t>
                      </a:r>
                      <a:endParaRPr/>
                    </a:p>
                  </a:txBody>
                  <a:tcPr marT="91425" marB="91425" marR="91425" marL="91425"/>
                </a:tc>
              </a:tr>
              <a:tr h="250825">
                <a:tc>
                  <a:txBody>
                    <a:bodyPr>
                      <a:noAutofit/>
                    </a:bodyPr>
                    <a:lstStyle/>
                    <a:p>
                      <a:pPr indent="0" lvl="0" marL="0">
                        <a:spcBef>
                          <a:spcPts val="0"/>
                        </a:spcBef>
                        <a:spcAft>
                          <a:spcPts val="0"/>
                        </a:spcAft>
                        <a:buNone/>
                      </a:pPr>
                      <a:r>
                        <a:rPr lang="pt-BR"/>
                        <a:t>0.68</a:t>
                      </a:r>
                      <a:endParaRPr/>
                    </a:p>
                  </a:txBody>
                  <a:tcPr marT="91425" marB="91425" marR="91425" marL="91425"/>
                </a:tc>
                <a:tc>
                  <a:txBody>
                    <a:bodyPr>
                      <a:noAutofit/>
                    </a:bodyPr>
                    <a:lstStyle/>
                    <a:p>
                      <a:pPr indent="0" lvl="0" marL="0">
                        <a:spcBef>
                          <a:spcPts val="0"/>
                        </a:spcBef>
                        <a:spcAft>
                          <a:spcPts val="0"/>
                        </a:spcAft>
                        <a:buNone/>
                      </a:pPr>
                      <a:r>
                        <a:rPr lang="pt-BR"/>
                        <a:t>yes</a:t>
                      </a:r>
                      <a:endParaRPr/>
                    </a:p>
                  </a:txBody>
                  <a:tcPr marT="91425" marB="91425" marR="91425" marL="91425"/>
                </a:tc>
              </a:tr>
              <a:tr h="250825">
                <a:tc>
                  <a:txBody>
                    <a:bodyPr>
                      <a:noAutofit/>
                    </a:bodyPr>
                    <a:lstStyle/>
                    <a:p>
                      <a:pPr indent="0" lvl="0" marL="0">
                        <a:spcBef>
                          <a:spcPts val="0"/>
                        </a:spcBef>
                        <a:spcAft>
                          <a:spcPts val="0"/>
                        </a:spcAft>
                        <a:buNone/>
                      </a:pPr>
                      <a:r>
                        <a:rPr lang="pt-BR"/>
                        <a:t>0.91</a:t>
                      </a:r>
                      <a:endParaRPr/>
                    </a:p>
                  </a:txBody>
                  <a:tcPr marT="91425" marB="91425" marR="91425" marL="91425"/>
                </a:tc>
                <a:tc>
                  <a:txBody>
                    <a:bodyPr>
                      <a:noAutofit/>
                    </a:bodyPr>
                    <a:lstStyle/>
                    <a:p>
                      <a:pPr indent="0" lvl="0" marL="0">
                        <a:spcBef>
                          <a:spcPts val="0"/>
                        </a:spcBef>
                        <a:spcAft>
                          <a:spcPts val="0"/>
                        </a:spcAft>
                        <a:buNone/>
                      </a:pPr>
                      <a:r>
                        <a:rPr lang="pt-BR"/>
                        <a:t>no</a:t>
                      </a:r>
                      <a:endParaRPr/>
                    </a:p>
                  </a:txBody>
                  <a:tcPr marT="91425" marB="91425" marR="91425" marL="91425"/>
                </a:tc>
              </a:tr>
              <a:tr h="250825">
                <a:tc>
                  <a:txBody>
                    <a:bodyPr>
                      <a:noAutofit/>
                    </a:bodyPr>
                    <a:lstStyle/>
                    <a:p>
                      <a:pPr indent="0" lvl="0" marL="0">
                        <a:spcBef>
                          <a:spcPts val="0"/>
                        </a:spcBef>
                        <a:spcAft>
                          <a:spcPts val="0"/>
                        </a:spcAft>
                        <a:buNone/>
                      </a:pPr>
                      <a:r>
                        <a:rPr lang="pt-BR"/>
                        <a:t>0.72</a:t>
                      </a:r>
                      <a:endParaRPr/>
                    </a:p>
                  </a:txBody>
                  <a:tcPr marT="91425" marB="91425" marR="91425" marL="91425"/>
                </a:tc>
                <a:tc>
                  <a:txBody>
                    <a:bodyPr>
                      <a:noAutofit/>
                    </a:bodyPr>
                    <a:lstStyle/>
                    <a:p>
                      <a:pPr indent="0" lvl="0" marL="0">
                        <a:spcBef>
                          <a:spcPts val="0"/>
                        </a:spcBef>
                        <a:spcAft>
                          <a:spcPts val="0"/>
                        </a:spcAft>
                        <a:buNone/>
                      </a:pPr>
                      <a:r>
                        <a:rPr lang="pt-BR"/>
                        <a:t>yes</a:t>
                      </a:r>
                      <a:endParaRPr/>
                    </a:p>
                  </a:txBody>
                  <a:tcPr marT="91425" marB="91425" marR="91425" marL="91425"/>
                </a:tc>
              </a:tr>
            </a:tbl>
          </a:graphicData>
        </a:graphic>
      </p:graphicFrame>
      <p:sp>
        <p:nvSpPr>
          <p:cNvPr id="145" name="Shape 145"/>
          <p:cNvSpPr txBox="1"/>
          <p:nvPr/>
        </p:nvSpPr>
        <p:spPr>
          <a:xfrm>
            <a:off x="3280575" y="2108900"/>
            <a:ext cx="5073900" cy="612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pt-BR"/>
              <a:t>Ordene os valores de atributos numéricos</a:t>
            </a:r>
            <a:endParaRPr/>
          </a:p>
          <a:p>
            <a:pPr indent="-317500" lvl="0" marL="457200">
              <a:spcBef>
                <a:spcPts val="0"/>
              </a:spcBef>
              <a:spcAft>
                <a:spcPts val="0"/>
              </a:spcAft>
              <a:buSzPts val="1400"/>
              <a:buAutoNum type="arabicPeriod"/>
            </a:pPr>
            <a:r>
              <a:rPr lang="pt-BR"/>
              <a:t>Identifique exemplos </a:t>
            </a:r>
            <a:r>
              <a:rPr lang="pt-BR"/>
              <a:t>adjacentes</a:t>
            </a:r>
            <a:r>
              <a:rPr lang="pt-BR"/>
              <a:t> que diferem no target</a:t>
            </a:r>
            <a:endParaRPr/>
          </a:p>
        </p:txBody>
      </p:sp>
      <p:graphicFrame>
        <p:nvGraphicFramePr>
          <p:cNvPr id="146" name="Shape 146"/>
          <p:cNvGraphicFramePr/>
          <p:nvPr/>
        </p:nvGraphicFramePr>
        <p:xfrm>
          <a:off x="3280575" y="3488675"/>
          <a:ext cx="3000000" cy="3000000"/>
        </p:xfrm>
        <a:graphic>
          <a:graphicData uri="http://schemas.openxmlformats.org/drawingml/2006/table">
            <a:tbl>
              <a:tblPr>
                <a:noFill/>
                <a:tableStyleId>{E1FF689F-7D18-401A-9CF4-7C7C9D490E09}</a:tableStyleId>
              </a:tblPr>
              <a:tblGrid>
                <a:gridCol w="875900"/>
                <a:gridCol w="875900"/>
                <a:gridCol w="875900"/>
                <a:gridCol w="875900"/>
                <a:gridCol w="875900"/>
                <a:gridCol w="875900"/>
              </a:tblGrid>
              <a:tr h="381000">
                <a:tc>
                  <a:txBody>
                    <a:bodyPr>
                      <a:noAutofit/>
                    </a:bodyPr>
                    <a:lstStyle/>
                    <a:p>
                      <a:pPr indent="0" lvl="0" marL="0">
                        <a:spcBef>
                          <a:spcPts val="0"/>
                        </a:spcBef>
                        <a:spcAft>
                          <a:spcPts val="0"/>
                        </a:spcAft>
                        <a:buNone/>
                      </a:pPr>
                      <a:r>
                        <a:rPr lang="pt-BR"/>
                        <a:t>Humidity</a:t>
                      </a:r>
                      <a:endParaRPr/>
                    </a:p>
                  </a:txBody>
                  <a:tcPr marT="91425" marB="91425" marR="91425" marL="91425"/>
                </a:tc>
                <a:tc>
                  <a:txBody>
                    <a:bodyPr>
                      <a:noAutofit/>
                    </a:bodyPr>
                    <a:lstStyle/>
                    <a:p>
                      <a:pPr indent="0" lvl="0" marL="0">
                        <a:spcBef>
                          <a:spcPts val="0"/>
                        </a:spcBef>
                        <a:spcAft>
                          <a:spcPts val="0"/>
                        </a:spcAft>
                        <a:buNone/>
                      </a:pPr>
                      <a:r>
                        <a:rPr lang="pt-BR"/>
                        <a:t>0.68</a:t>
                      </a:r>
                      <a:endParaRPr/>
                    </a:p>
                  </a:txBody>
                  <a:tcPr marT="91425" marB="91425" marR="91425" marL="91425"/>
                </a:tc>
                <a:tc>
                  <a:txBody>
                    <a:bodyPr>
                      <a:noAutofit/>
                    </a:bodyPr>
                    <a:lstStyle/>
                    <a:p>
                      <a:pPr indent="0" lvl="0" marL="0">
                        <a:spcBef>
                          <a:spcPts val="0"/>
                        </a:spcBef>
                        <a:spcAft>
                          <a:spcPts val="0"/>
                        </a:spcAft>
                        <a:buNone/>
                      </a:pPr>
                      <a:r>
                        <a:rPr lang="pt-BR"/>
                        <a:t>0.72</a:t>
                      </a:r>
                      <a:endParaRPr/>
                    </a:p>
                  </a:txBody>
                  <a:tcPr marT="91425" marB="91425" marR="91425" marL="91425">
                    <a:solidFill>
                      <a:srgbClr val="B6D7A8"/>
                    </a:solidFill>
                  </a:tcPr>
                </a:tc>
                <a:tc>
                  <a:txBody>
                    <a:bodyPr>
                      <a:noAutofit/>
                    </a:bodyPr>
                    <a:lstStyle/>
                    <a:p>
                      <a:pPr indent="0" lvl="0" marL="0">
                        <a:spcBef>
                          <a:spcPts val="0"/>
                        </a:spcBef>
                        <a:spcAft>
                          <a:spcPts val="0"/>
                        </a:spcAft>
                        <a:buNone/>
                      </a:pPr>
                      <a:r>
                        <a:rPr lang="pt-BR"/>
                        <a:t>0.87</a:t>
                      </a:r>
                      <a:endParaRPr/>
                    </a:p>
                  </a:txBody>
                  <a:tcPr marT="91425" marB="91425" marR="91425" marL="91425">
                    <a:solidFill>
                      <a:srgbClr val="B6D7A8"/>
                    </a:solidFill>
                  </a:tcPr>
                </a:tc>
                <a:tc>
                  <a:txBody>
                    <a:bodyPr>
                      <a:noAutofit/>
                    </a:bodyPr>
                    <a:lstStyle/>
                    <a:p>
                      <a:pPr indent="0" lvl="0" marL="0">
                        <a:spcBef>
                          <a:spcPts val="0"/>
                        </a:spcBef>
                        <a:spcAft>
                          <a:spcPts val="0"/>
                        </a:spcAft>
                        <a:buNone/>
                      </a:pPr>
                      <a:r>
                        <a:rPr lang="pt-BR"/>
                        <a:t>0.90</a:t>
                      </a:r>
                      <a:endParaRPr/>
                    </a:p>
                  </a:txBody>
                  <a:tcPr marT="91425" marB="91425" marR="91425" marL="91425"/>
                </a:tc>
                <a:tc>
                  <a:txBody>
                    <a:bodyPr>
                      <a:noAutofit/>
                    </a:bodyPr>
                    <a:lstStyle/>
                    <a:p>
                      <a:pPr indent="0" lvl="0" marL="0">
                        <a:spcBef>
                          <a:spcPts val="0"/>
                        </a:spcBef>
                        <a:spcAft>
                          <a:spcPts val="0"/>
                        </a:spcAft>
                        <a:buNone/>
                      </a:pPr>
                      <a:r>
                        <a:rPr lang="pt-BR"/>
                        <a:t>0.91</a:t>
                      </a:r>
                      <a:endParaRPr/>
                    </a:p>
                  </a:txBody>
                  <a:tcPr marT="91425" marB="91425" marR="91425" marL="91425"/>
                </a:tc>
              </a:tr>
              <a:tr h="381000">
                <a:tc>
                  <a:txBody>
                    <a:bodyPr>
                      <a:noAutofit/>
                    </a:bodyPr>
                    <a:lstStyle/>
                    <a:p>
                      <a:pPr indent="0" lvl="0" marL="0">
                        <a:spcBef>
                          <a:spcPts val="0"/>
                        </a:spcBef>
                        <a:spcAft>
                          <a:spcPts val="0"/>
                        </a:spcAft>
                        <a:buNone/>
                      </a:pPr>
                      <a:r>
                        <a:rPr lang="pt-BR"/>
                        <a:t>Class</a:t>
                      </a:r>
                      <a:endParaRPr/>
                    </a:p>
                  </a:txBody>
                  <a:tcPr marT="91425" marB="91425" marR="91425" marL="91425"/>
                </a:tc>
                <a:tc>
                  <a:txBody>
                    <a:bodyPr>
                      <a:noAutofit/>
                    </a:bodyPr>
                    <a:lstStyle/>
                    <a:p>
                      <a:pPr indent="0" lvl="0" marL="0">
                        <a:spcBef>
                          <a:spcPts val="0"/>
                        </a:spcBef>
                        <a:spcAft>
                          <a:spcPts val="0"/>
                        </a:spcAft>
                        <a:buNone/>
                      </a:pPr>
                      <a:r>
                        <a:rPr lang="pt-BR"/>
                        <a:t>yes</a:t>
                      </a:r>
                      <a:endParaRPr/>
                    </a:p>
                  </a:txBody>
                  <a:tcPr marT="91425" marB="91425" marR="91425" marL="91425"/>
                </a:tc>
                <a:tc>
                  <a:txBody>
                    <a:bodyPr>
                      <a:noAutofit/>
                    </a:bodyPr>
                    <a:lstStyle/>
                    <a:p>
                      <a:pPr indent="0" lvl="0" marL="0">
                        <a:spcBef>
                          <a:spcPts val="0"/>
                        </a:spcBef>
                        <a:spcAft>
                          <a:spcPts val="0"/>
                        </a:spcAft>
                        <a:buNone/>
                      </a:pPr>
                      <a:r>
                        <a:rPr lang="pt-BR"/>
                        <a:t>yes</a:t>
                      </a:r>
                      <a:endParaRPr/>
                    </a:p>
                  </a:txBody>
                  <a:tcPr marT="91425" marB="91425" marR="91425" marL="91425">
                    <a:solidFill>
                      <a:srgbClr val="B6D7A8"/>
                    </a:solidFill>
                  </a:tcPr>
                </a:tc>
                <a:tc>
                  <a:txBody>
                    <a:bodyPr>
                      <a:noAutofit/>
                    </a:bodyPr>
                    <a:lstStyle/>
                    <a:p>
                      <a:pPr indent="0" lvl="0" marL="0">
                        <a:spcBef>
                          <a:spcPts val="0"/>
                        </a:spcBef>
                        <a:spcAft>
                          <a:spcPts val="0"/>
                        </a:spcAft>
                        <a:buNone/>
                      </a:pPr>
                      <a:r>
                        <a:rPr lang="pt-BR"/>
                        <a:t>no</a:t>
                      </a:r>
                      <a:endParaRPr/>
                    </a:p>
                  </a:txBody>
                  <a:tcPr marT="91425" marB="91425" marR="91425" marL="91425">
                    <a:solidFill>
                      <a:srgbClr val="B6D7A8"/>
                    </a:solidFill>
                  </a:tcPr>
                </a:tc>
                <a:tc>
                  <a:txBody>
                    <a:bodyPr>
                      <a:noAutofit/>
                    </a:bodyPr>
                    <a:lstStyle/>
                    <a:p>
                      <a:pPr indent="0" lvl="0" marL="0">
                        <a:spcBef>
                          <a:spcPts val="0"/>
                        </a:spcBef>
                        <a:spcAft>
                          <a:spcPts val="0"/>
                        </a:spcAft>
                        <a:buNone/>
                      </a:pPr>
                      <a:r>
                        <a:rPr lang="pt-BR"/>
                        <a:t>no</a:t>
                      </a:r>
                      <a:endParaRPr/>
                    </a:p>
                  </a:txBody>
                  <a:tcPr marT="91425" marB="91425" marR="91425" marL="91425"/>
                </a:tc>
                <a:tc>
                  <a:txBody>
                    <a:bodyPr>
                      <a:noAutofit/>
                    </a:bodyPr>
                    <a:lstStyle/>
                    <a:p>
                      <a:pPr indent="0" lvl="0" marL="0">
                        <a:spcBef>
                          <a:spcPts val="0"/>
                        </a:spcBef>
                        <a:spcAft>
                          <a:spcPts val="0"/>
                        </a:spcAft>
                        <a:buNone/>
                      </a:pPr>
                      <a:r>
                        <a:rPr lang="pt-BR"/>
                        <a:t>no</a:t>
                      </a:r>
                      <a:endParaRPr/>
                    </a:p>
                  </a:txBody>
                  <a:tcPr marT="91425" marB="91425" marR="91425" marL="91425"/>
                </a:tc>
              </a:tr>
            </a:tbl>
          </a:graphicData>
        </a:graphic>
      </p:graphicFrame>
      <p:sp>
        <p:nvSpPr>
          <p:cNvPr id="147" name="Shape 147"/>
          <p:cNvSpPr txBox="1"/>
          <p:nvPr/>
        </p:nvSpPr>
        <p:spPr>
          <a:xfrm>
            <a:off x="4113400" y="4273475"/>
            <a:ext cx="3201600" cy="43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a:t>Humidity &gt; (0.72+0.87) /2 </a:t>
            </a:r>
            <a:endParaRPr/>
          </a:p>
          <a:p>
            <a:pPr indent="0" lvl="0" marL="0">
              <a:spcBef>
                <a:spcPts val="0"/>
              </a:spcBef>
              <a:spcAft>
                <a:spcPts val="0"/>
              </a:spcAft>
              <a:buNone/>
            </a:pPr>
            <a:r>
              <a:rPr lang="pt-BR"/>
              <a:t>Humidity &gt; 0.795</a:t>
            </a:r>
            <a:endParaRPr/>
          </a:p>
        </p:txBody>
      </p:sp>
      <p:sp>
        <p:nvSpPr>
          <p:cNvPr id="148" name="Shape 148"/>
          <p:cNvSpPr txBox="1"/>
          <p:nvPr>
            <p:ph idx="1" type="body"/>
          </p:nvPr>
        </p:nvSpPr>
        <p:spPr>
          <a:xfrm>
            <a:off x="137700" y="13296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pt-BR"/>
              <a:t>Atributos numéricos: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C4.5</a:t>
            </a:r>
            <a:endParaRPr/>
          </a:p>
        </p:txBody>
      </p:sp>
      <p:pic>
        <p:nvPicPr>
          <p:cNvPr id="154" name="Shape 154"/>
          <p:cNvPicPr preferRelativeResize="0"/>
          <p:nvPr/>
        </p:nvPicPr>
        <p:blipFill>
          <a:blip r:embed="rId3">
            <a:alphaModFix/>
          </a:blip>
          <a:stretch>
            <a:fillRect/>
          </a:stretch>
        </p:blipFill>
        <p:spPr>
          <a:xfrm>
            <a:off x="1893275" y="1062225"/>
            <a:ext cx="4692249" cy="369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37700" y="13296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Valores</a:t>
            </a:r>
            <a:r>
              <a:rPr lang="pt-BR"/>
              <a:t> faltantes:</a:t>
            </a:r>
            <a:endParaRPr/>
          </a:p>
          <a:p>
            <a:pPr indent="-342900" lvl="0" marL="457200" rtl="0">
              <a:spcBef>
                <a:spcPts val="1600"/>
              </a:spcBef>
              <a:spcAft>
                <a:spcPts val="0"/>
              </a:spcAft>
              <a:buSzPts val="1800"/>
              <a:buChar char="●"/>
            </a:pPr>
            <a:r>
              <a:rPr lang="pt-BR"/>
              <a:t>Valores faltantes são denotados com ?</a:t>
            </a:r>
            <a:endParaRPr/>
          </a:p>
          <a:p>
            <a:pPr indent="-342900" lvl="0" marL="457200" rtl="0">
              <a:spcBef>
                <a:spcPts val="0"/>
              </a:spcBef>
              <a:spcAft>
                <a:spcPts val="0"/>
              </a:spcAft>
              <a:buSzPts val="1800"/>
              <a:buChar char="●"/>
            </a:pPr>
            <a:r>
              <a:rPr lang="pt-BR"/>
              <a:t>Ideia simples: tratar o valor faltante como um valor em separado.</a:t>
            </a:r>
            <a:endParaRPr/>
          </a:p>
          <a:p>
            <a:pPr indent="-317500" lvl="1" marL="914400" rtl="0">
              <a:spcBef>
                <a:spcPts val="0"/>
              </a:spcBef>
              <a:spcAft>
                <a:spcPts val="0"/>
              </a:spcAft>
              <a:buSzPts val="1400"/>
              <a:buChar char="○"/>
            </a:pPr>
            <a:r>
              <a:rPr lang="pt-BR"/>
              <a:t>Quando não é apropriado: Quando existem diferentes razões para valores faltantes</a:t>
            </a:r>
            <a:endParaRPr/>
          </a:p>
          <a:p>
            <a:pPr indent="-342900" lvl="0" marL="457200" rtl="0">
              <a:spcBef>
                <a:spcPts val="0"/>
              </a:spcBef>
              <a:spcAft>
                <a:spcPts val="0"/>
              </a:spcAft>
              <a:buSzPts val="1800"/>
              <a:buChar char="●"/>
            </a:pPr>
            <a:r>
              <a:rPr lang="pt-BR"/>
              <a:t>Ganho de Informação com valores desconhecidos:</a:t>
            </a:r>
            <a:endParaRPr/>
          </a:p>
          <a:p>
            <a:pPr indent="-317500" lvl="1" marL="914400" rtl="0">
              <a:spcBef>
                <a:spcPts val="0"/>
              </a:spcBef>
              <a:spcAft>
                <a:spcPts val="0"/>
              </a:spcAft>
              <a:buSzPts val="1400"/>
              <a:buChar char="○"/>
            </a:pPr>
            <a:r>
              <a:rPr lang="pt-BR"/>
              <a:t>Seja T o conjunto de treinamento e X um teste em um atributo com valores desconhecidos e F ser a fração de exemplos onde o valor é conhecido</a:t>
            </a:r>
            <a:endParaRPr/>
          </a:p>
          <a:p>
            <a:pPr indent="-317500" lvl="1" marL="914400" rtl="0">
              <a:spcBef>
                <a:spcPts val="0"/>
              </a:spcBef>
              <a:spcAft>
                <a:spcPts val="0"/>
              </a:spcAft>
              <a:buSzPts val="1400"/>
              <a:buChar char="○"/>
            </a:pPr>
            <a:r>
              <a:rPr lang="pt-BR"/>
              <a:t>Reescreva o ganho: </a:t>
            </a:r>
            <a:endParaRPr/>
          </a:p>
          <a:p>
            <a:pPr indent="-317500" lvl="2" marL="1371600" rtl="0">
              <a:spcBef>
                <a:spcPts val="0"/>
              </a:spcBef>
              <a:spcAft>
                <a:spcPts val="0"/>
              </a:spcAft>
              <a:buSzPts val="1400"/>
              <a:buChar char="■"/>
            </a:pPr>
            <a:r>
              <a:rPr lang="pt-BR"/>
              <a:t>Gain(X) = probability that A is known * (info(T) – infoX(T))+ probability that A is unknown * 0 = F * (info(T) – infoX(T)) </a:t>
            </a:r>
            <a:endParaRPr/>
          </a:p>
          <a:p>
            <a:pPr indent="0" lvl="0" marL="457200">
              <a:spcBef>
                <a:spcPts val="1600"/>
              </a:spcBef>
              <a:spcAft>
                <a:spcPts val="0"/>
              </a:spcAft>
              <a:buNone/>
            </a:pPr>
            <a:r>
              <a:t/>
            </a:r>
            <a:endParaRPr/>
          </a:p>
          <a:p>
            <a:pPr indent="0" lvl="0" marL="0" rtl="0">
              <a:spcBef>
                <a:spcPts val="1600"/>
              </a:spcBef>
              <a:spcAft>
                <a:spcPts val="1600"/>
              </a:spcAft>
              <a:buNone/>
            </a:pPr>
            <a:r>
              <a:t/>
            </a:r>
            <a:endParaRPr/>
          </a:p>
        </p:txBody>
      </p:sp>
      <p:sp>
        <p:nvSpPr>
          <p:cNvPr id="160" name="Shape 1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C4.5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C4.5</a:t>
            </a:r>
            <a:endParaRPr/>
          </a:p>
        </p:txBody>
      </p:sp>
      <p:pic>
        <p:nvPicPr>
          <p:cNvPr id="166" name="Shape 166"/>
          <p:cNvPicPr preferRelativeResize="0"/>
          <p:nvPr/>
        </p:nvPicPr>
        <p:blipFill>
          <a:blip r:embed="rId3">
            <a:alphaModFix/>
          </a:blip>
          <a:stretch>
            <a:fillRect/>
          </a:stretch>
        </p:blipFill>
        <p:spPr>
          <a:xfrm>
            <a:off x="263000" y="1225225"/>
            <a:ext cx="3105150" cy="2400300"/>
          </a:xfrm>
          <a:prstGeom prst="rect">
            <a:avLst/>
          </a:prstGeom>
          <a:noFill/>
          <a:ln>
            <a:noFill/>
          </a:ln>
        </p:spPr>
      </p:pic>
      <p:pic>
        <p:nvPicPr>
          <p:cNvPr id="167" name="Shape 167"/>
          <p:cNvPicPr preferRelativeResize="0"/>
          <p:nvPr/>
        </p:nvPicPr>
        <p:blipFill>
          <a:blip r:embed="rId4">
            <a:alphaModFix/>
          </a:blip>
          <a:stretch>
            <a:fillRect/>
          </a:stretch>
        </p:blipFill>
        <p:spPr>
          <a:xfrm>
            <a:off x="3312475" y="1260037"/>
            <a:ext cx="3021550" cy="2078450"/>
          </a:xfrm>
          <a:prstGeom prst="rect">
            <a:avLst/>
          </a:prstGeom>
          <a:noFill/>
          <a:ln>
            <a:noFill/>
          </a:ln>
        </p:spPr>
      </p:pic>
      <p:pic>
        <p:nvPicPr>
          <p:cNvPr id="168" name="Shape 168"/>
          <p:cNvPicPr preferRelativeResize="0"/>
          <p:nvPr/>
        </p:nvPicPr>
        <p:blipFill>
          <a:blip r:embed="rId5">
            <a:alphaModFix/>
          </a:blip>
          <a:stretch>
            <a:fillRect/>
          </a:stretch>
        </p:blipFill>
        <p:spPr>
          <a:xfrm>
            <a:off x="6122450" y="1266738"/>
            <a:ext cx="3021550" cy="2065024"/>
          </a:xfrm>
          <a:prstGeom prst="rect">
            <a:avLst/>
          </a:prstGeom>
          <a:noFill/>
          <a:ln>
            <a:noFill/>
          </a:ln>
        </p:spPr>
      </p:pic>
      <p:sp>
        <p:nvSpPr>
          <p:cNvPr id="169" name="Shape 169"/>
          <p:cNvSpPr/>
          <p:nvPr/>
        </p:nvSpPr>
        <p:spPr>
          <a:xfrm>
            <a:off x="348000" y="3187700"/>
            <a:ext cx="2679600" cy="59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pt-BR"/>
              <a:t>Função que eu quero aprender</a:t>
            </a:r>
            <a:endParaRPr/>
          </a:p>
        </p:txBody>
      </p:sp>
      <p:sp>
        <p:nvSpPr>
          <p:cNvPr id="170" name="Shape 170"/>
          <p:cNvSpPr txBox="1"/>
          <p:nvPr/>
        </p:nvSpPr>
        <p:spPr>
          <a:xfrm>
            <a:off x="3661000" y="3331750"/>
            <a:ext cx="2505600" cy="43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a:t>Modelo “overfitado”</a:t>
            </a:r>
            <a:endParaRPr/>
          </a:p>
        </p:txBody>
      </p:sp>
      <p:sp>
        <p:nvSpPr>
          <p:cNvPr id="171" name="Shape 171"/>
          <p:cNvSpPr txBox="1"/>
          <p:nvPr/>
        </p:nvSpPr>
        <p:spPr>
          <a:xfrm>
            <a:off x="6430400" y="3331750"/>
            <a:ext cx="2505600" cy="43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Modelo “ideal”</a:t>
            </a:r>
            <a:endParaRPr/>
          </a:p>
        </p:txBody>
      </p:sp>
      <p:sp>
        <p:nvSpPr>
          <p:cNvPr id="172" name="Shape 172"/>
          <p:cNvSpPr txBox="1"/>
          <p:nvPr/>
        </p:nvSpPr>
        <p:spPr>
          <a:xfrm>
            <a:off x="438475" y="4308300"/>
            <a:ext cx="8289600" cy="47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a:t>Árvores fazem divisões contínuas no espaço, portanto, “overfitam” muito rápido.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C4.5</a:t>
            </a:r>
            <a:endParaRPr/>
          </a:p>
        </p:txBody>
      </p:sp>
      <p:sp>
        <p:nvSpPr>
          <p:cNvPr id="178" name="Shape 178"/>
          <p:cNvSpPr txBox="1"/>
          <p:nvPr>
            <p:ph idx="1" type="body"/>
          </p:nvPr>
        </p:nvSpPr>
        <p:spPr>
          <a:xfrm>
            <a:off x="137700" y="13296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Poda: Reduz o número de </a:t>
            </a:r>
            <a:r>
              <a:rPr lang="pt-BR"/>
              <a:t>subdivisões</a:t>
            </a:r>
            <a:r>
              <a:rPr lang="pt-BR"/>
              <a:t> do espaço</a:t>
            </a:r>
            <a:endParaRPr/>
          </a:p>
          <a:p>
            <a:pPr indent="-342900" lvl="0" marL="457200" rtl="0">
              <a:spcBef>
                <a:spcPts val="0"/>
              </a:spcBef>
              <a:spcAft>
                <a:spcPts val="0"/>
              </a:spcAft>
              <a:buSzPts val="1800"/>
              <a:buChar char="●"/>
            </a:pPr>
            <a:r>
              <a:rPr lang="pt-BR"/>
              <a:t>C4.5 converte as árvores treinadas (ou seja, a saída do algoritmo ID3) em conjuntos de regras if-then. A precisão de cada regra é avaliada para determinar a ordem na qual elas devem ser aplicadas. </a:t>
            </a:r>
            <a:r>
              <a:rPr lang="pt-BR"/>
              <a:t>A</a:t>
            </a:r>
            <a:r>
              <a:rPr lang="pt-BR"/>
              <a:t> poda é feita removendo a pré-condição de uma regra e avaliando se a precisão melhora sem ela.</a:t>
            </a:r>
            <a:endParaRPr/>
          </a:p>
          <a:p>
            <a:pPr indent="0" lvl="0" marL="45720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Classification And Regression Tree (CART)</a:t>
            </a:r>
            <a:endParaRPr/>
          </a:p>
        </p:txBody>
      </p:sp>
      <p:sp>
        <p:nvSpPr>
          <p:cNvPr id="184" name="Shape 1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Diferente do ID3, o CART é uma árvore binária.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85" name="Shape 185"/>
          <p:cNvPicPr preferRelativeResize="0"/>
          <p:nvPr/>
        </p:nvPicPr>
        <p:blipFill>
          <a:blip r:embed="rId3">
            <a:alphaModFix/>
          </a:blip>
          <a:stretch>
            <a:fillRect/>
          </a:stretch>
        </p:blipFill>
        <p:spPr>
          <a:xfrm>
            <a:off x="5053921" y="2095000"/>
            <a:ext cx="3515926" cy="2635225"/>
          </a:xfrm>
          <a:prstGeom prst="rect">
            <a:avLst/>
          </a:prstGeom>
          <a:noFill/>
          <a:ln>
            <a:noFill/>
          </a:ln>
        </p:spPr>
      </p:pic>
      <p:pic>
        <p:nvPicPr>
          <p:cNvPr id="186" name="Shape 186"/>
          <p:cNvPicPr preferRelativeResize="0"/>
          <p:nvPr/>
        </p:nvPicPr>
        <p:blipFill>
          <a:blip r:embed="rId4">
            <a:alphaModFix/>
          </a:blip>
          <a:stretch>
            <a:fillRect/>
          </a:stretch>
        </p:blipFill>
        <p:spPr>
          <a:xfrm>
            <a:off x="659075" y="2410594"/>
            <a:ext cx="3515925" cy="2251206"/>
          </a:xfrm>
          <a:prstGeom prst="rect">
            <a:avLst/>
          </a:prstGeom>
          <a:noFill/>
          <a:ln>
            <a:noFill/>
          </a:ln>
        </p:spPr>
      </p:pic>
      <p:sp>
        <p:nvSpPr>
          <p:cNvPr id="187" name="Shape 187"/>
          <p:cNvSpPr txBox="1"/>
          <p:nvPr/>
        </p:nvSpPr>
        <p:spPr>
          <a:xfrm>
            <a:off x="2018425" y="4657225"/>
            <a:ext cx="1002300" cy="18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a:t>ID3</a:t>
            </a:r>
            <a:endParaRPr/>
          </a:p>
        </p:txBody>
      </p:sp>
      <p:sp>
        <p:nvSpPr>
          <p:cNvPr id="188" name="Shape 188"/>
          <p:cNvSpPr txBox="1"/>
          <p:nvPr/>
        </p:nvSpPr>
        <p:spPr>
          <a:xfrm>
            <a:off x="6423425" y="4509625"/>
            <a:ext cx="1002300" cy="18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CART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Classification And Regression Tree (CART)</a:t>
            </a:r>
            <a:endParaRPr/>
          </a:p>
        </p:txBody>
      </p:sp>
      <p:sp>
        <p:nvSpPr>
          <p:cNvPr id="194" name="Shape 19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pt-BR"/>
              <a:t>Usualmente no ID3 e seus derivados é utilizado o cálculo de entropia e ganho de informação.</a:t>
            </a:r>
            <a:endParaRPr/>
          </a:p>
          <a:p>
            <a:pPr indent="0" lvl="0" marL="0">
              <a:spcBef>
                <a:spcPts val="1600"/>
              </a:spcBef>
              <a:spcAft>
                <a:spcPts val="0"/>
              </a:spcAft>
              <a:buNone/>
            </a:pPr>
            <a:r>
              <a:t/>
            </a:r>
            <a:endParaRPr/>
          </a:p>
          <a:p>
            <a:pPr indent="-342900" lvl="0" marL="457200" rtl="0">
              <a:spcBef>
                <a:spcPts val="1600"/>
              </a:spcBef>
              <a:spcAft>
                <a:spcPts val="0"/>
              </a:spcAft>
              <a:buSzPts val="1800"/>
              <a:buChar char="●"/>
            </a:pPr>
            <a:r>
              <a:rPr lang="pt-BR"/>
              <a:t>O CART faz uso do coeficiente de GINI</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Classification And Regression Tree (CART)</a:t>
            </a:r>
            <a:endParaRPr/>
          </a:p>
        </p:txBody>
      </p:sp>
      <p:sp>
        <p:nvSpPr>
          <p:cNvPr id="200" name="Shape 20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O CART faz uso do coeficiente de GINI</a:t>
            </a:r>
            <a:endParaRPr/>
          </a:p>
          <a:p>
            <a:pPr indent="0" lvl="0" marL="0" rtl="0">
              <a:spcBef>
                <a:spcPts val="1600"/>
              </a:spcBef>
              <a:spcAft>
                <a:spcPts val="0"/>
              </a:spcAft>
              <a:buNone/>
            </a:pPr>
            <a:r>
              <a:t/>
            </a:r>
            <a:endParaRPr/>
          </a:p>
          <a:p>
            <a:pPr indent="0" lvl="0" marL="0">
              <a:spcBef>
                <a:spcPts val="1600"/>
              </a:spcBef>
              <a:spcAft>
                <a:spcPts val="0"/>
              </a:spcAft>
              <a:buNone/>
            </a:pPr>
            <a:r>
              <a:rPr lang="pt-BR"/>
              <a:t>GINI -&gt; passa a ideia de quão bom uma separação em dois grupos é.</a:t>
            </a:r>
            <a:endParaRPr/>
          </a:p>
          <a:p>
            <a:pPr indent="0" lvl="0" marL="0">
              <a:lnSpc>
                <a:spcPct val="100000"/>
              </a:lnSpc>
              <a:spcBef>
                <a:spcPts val="1600"/>
              </a:spcBef>
              <a:spcAft>
                <a:spcPts val="0"/>
              </a:spcAft>
              <a:buNone/>
            </a:pPr>
            <a:r>
              <a:rPr lang="pt-BR"/>
              <a:t>	Uma separação perfeita resulta num score de ZERO</a:t>
            </a:r>
            <a:endParaRPr/>
          </a:p>
          <a:p>
            <a:pPr indent="0" lvl="0" marL="0" rtl="0">
              <a:lnSpc>
                <a:spcPct val="100000"/>
              </a:lnSpc>
              <a:spcBef>
                <a:spcPts val="1600"/>
              </a:spcBef>
              <a:spcAft>
                <a:spcPts val="0"/>
              </a:spcAft>
              <a:buNone/>
            </a:pPr>
            <a:r>
              <a:rPr lang="pt-BR"/>
              <a:t>	A pior separação possível resulta num score de 0.5</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1600"/>
              </a:spcAft>
              <a:buNone/>
            </a:pPr>
            <a:r>
              <a:t/>
            </a:r>
            <a:endParaRPr/>
          </a:p>
        </p:txBody>
      </p:sp>
      <p:pic>
        <p:nvPicPr>
          <p:cNvPr id="201" name="Shape 201"/>
          <p:cNvPicPr preferRelativeResize="0"/>
          <p:nvPr/>
        </p:nvPicPr>
        <p:blipFill>
          <a:blip r:embed="rId3">
            <a:alphaModFix/>
          </a:blip>
          <a:stretch>
            <a:fillRect/>
          </a:stretch>
        </p:blipFill>
        <p:spPr>
          <a:xfrm>
            <a:off x="513550" y="4138800"/>
            <a:ext cx="4898600" cy="73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Ementa</a:t>
            </a:r>
            <a:endParaRPr/>
          </a:p>
        </p:txBody>
      </p:sp>
      <p:sp>
        <p:nvSpPr>
          <p:cNvPr id="69" name="Shape 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pt-BR"/>
              <a:t>Árvores de Decisão</a:t>
            </a:r>
            <a:endParaRPr/>
          </a:p>
          <a:p>
            <a:pPr indent="-342900" lvl="0" marL="457200" rtl="0">
              <a:spcBef>
                <a:spcPts val="0"/>
              </a:spcBef>
              <a:spcAft>
                <a:spcPts val="0"/>
              </a:spcAft>
              <a:buSzPts val="1800"/>
              <a:buChar char="●"/>
            </a:pPr>
            <a:r>
              <a:rPr lang="pt-BR"/>
              <a:t>ID3</a:t>
            </a:r>
            <a:endParaRPr/>
          </a:p>
          <a:p>
            <a:pPr indent="-342900" lvl="0" marL="457200">
              <a:spcBef>
                <a:spcPts val="0"/>
              </a:spcBef>
              <a:spcAft>
                <a:spcPts val="0"/>
              </a:spcAft>
              <a:buSzPts val="1800"/>
              <a:buChar char="●"/>
            </a:pPr>
            <a:r>
              <a:rPr lang="pt-BR"/>
              <a:t>C4.5</a:t>
            </a:r>
            <a:endParaRPr/>
          </a:p>
          <a:p>
            <a:pPr indent="-342900" lvl="0" marL="457200" rtl="0">
              <a:spcBef>
                <a:spcPts val="0"/>
              </a:spcBef>
              <a:spcAft>
                <a:spcPts val="0"/>
              </a:spcAft>
              <a:buSzPts val="1800"/>
              <a:buChar char="●"/>
            </a:pPr>
            <a:r>
              <a:rPr lang="pt-BR"/>
              <a:t>CART</a:t>
            </a:r>
            <a:endParaRPr/>
          </a:p>
          <a:p>
            <a:pPr indent="-342900" lvl="0" marL="457200" rtl="0">
              <a:spcBef>
                <a:spcPts val="0"/>
              </a:spcBef>
              <a:spcAft>
                <a:spcPts val="0"/>
              </a:spcAft>
              <a:buSzPts val="1800"/>
              <a:buChar char="●"/>
            </a:pPr>
            <a:r>
              <a:rPr lang="pt-BR"/>
              <a:t>Ensemble Methods</a:t>
            </a:r>
            <a:endParaRPr/>
          </a:p>
          <a:p>
            <a:pPr indent="-317500" lvl="1" marL="914400">
              <a:spcBef>
                <a:spcPts val="0"/>
              </a:spcBef>
              <a:spcAft>
                <a:spcPts val="0"/>
              </a:spcAft>
              <a:buSzPts val="1400"/>
              <a:buChar char="○"/>
            </a:pPr>
            <a:r>
              <a:rPr lang="pt-BR"/>
              <a:t>Bagging</a:t>
            </a:r>
            <a:endParaRPr/>
          </a:p>
          <a:p>
            <a:pPr indent="-317500" lvl="1" marL="914400">
              <a:spcBef>
                <a:spcPts val="0"/>
              </a:spcBef>
              <a:spcAft>
                <a:spcPts val="0"/>
              </a:spcAft>
              <a:buSzPts val="1400"/>
              <a:buChar char="○"/>
            </a:pPr>
            <a:r>
              <a:rPr lang="pt-BR"/>
              <a:t>Boosting</a:t>
            </a:r>
            <a:endParaRPr/>
          </a:p>
          <a:p>
            <a:pPr indent="-342900" lvl="0" marL="457200" rtl="0">
              <a:spcBef>
                <a:spcPts val="0"/>
              </a:spcBef>
              <a:spcAft>
                <a:spcPts val="0"/>
              </a:spcAft>
              <a:buSzPts val="1800"/>
              <a:buChar char="●"/>
            </a:pPr>
            <a:r>
              <a:rPr lang="pt-BR"/>
              <a:t>Random Forest</a:t>
            </a:r>
            <a:endParaRPr/>
          </a:p>
          <a:p>
            <a:pPr indent="-342900" lvl="0" marL="457200">
              <a:spcBef>
                <a:spcPts val="0"/>
              </a:spcBef>
              <a:spcAft>
                <a:spcPts val="0"/>
              </a:spcAft>
              <a:buSzPts val="1800"/>
              <a:buChar char="●"/>
            </a:pPr>
            <a:r>
              <a:rPr lang="pt-BR"/>
              <a:t>GBoosting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Classification And Regression Tree (CART)</a:t>
            </a:r>
            <a:endParaRPr/>
          </a:p>
        </p:txBody>
      </p:sp>
      <p:sp>
        <p:nvSpPr>
          <p:cNvPr id="207" name="Shape 20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O CART faz uso do coeficiente de GINI</a:t>
            </a:r>
            <a:endParaRPr/>
          </a:p>
          <a:p>
            <a:pPr indent="0" lvl="0" marL="0" rtl="0">
              <a:spcBef>
                <a:spcPts val="1600"/>
              </a:spcBef>
              <a:spcAft>
                <a:spcPts val="0"/>
              </a:spcAft>
              <a:buNone/>
            </a:pPr>
            <a:r>
              <a:t/>
            </a:r>
            <a:endParaRPr/>
          </a:p>
          <a:p>
            <a:pPr indent="0" lvl="0" marL="0" rtl="0">
              <a:spcBef>
                <a:spcPts val="1600"/>
              </a:spcBef>
              <a:spcAft>
                <a:spcPts val="0"/>
              </a:spcAft>
              <a:buNone/>
            </a:pPr>
            <a:r>
              <a:rPr lang="pt-BR"/>
              <a:t>GINI -&gt; o cálculo do gini por grupo precisa ser proporcional ao tamanho do grupo. Adiciona-se mais um termo ao coeficiente </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1600"/>
              </a:spcAft>
              <a:buNone/>
            </a:pPr>
            <a:r>
              <a:t/>
            </a:r>
            <a:endParaRPr/>
          </a:p>
        </p:txBody>
      </p:sp>
      <p:pic>
        <p:nvPicPr>
          <p:cNvPr id="208" name="Shape 208"/>
          <p:cNvPicPr preferRelativeResize="0"/>
          <p:nvPr/>
        </p:nvPicPr>
        <p:blipFill>
          <a:blip r:embed="rId3">
            <a:alphaModFix/>
          </a:blip>
          <a:stretch>
            <a:fillRect/>
          </a:stretch>
        </p:blipFill>
        <p:spPr>
          <a:xfrm>
            <a:off x="153125" y="3556700"/>
            <a:ext cx="8895000" cy="344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Classification And Regression Tree (CART)</a:t>
            </a:r>
            <a:endParaRPr/>
          </a:p>
        </p:txBody>
      </p:sp>
      <p:sp>
        <p:nvSpPr>
          <p:cNvPr id="214" name="Shape 2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Exemplo, considere a seguinte tabela:</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1600"/>
              </a:spcAft>
              <a:buNone/>
            </a:pPr>
            <a:r>
              <a:t/>
            </a:r>
            <a:endParaRPr/>
          </a:p>
        </p:txBody>
      </p:sp>
      <p:pic>
        <p:nvPicPr>
          <p:cNvPr id="215" name="Shape 215"/>
          <p:cNvPicPr preferRelativeResize="0"/>
          <p:nvPr/>
        </p:nvPicPr>
        <p:blipFill>
          <a:blip r:embed="rId3">
            <a:alphaModFix/>
          </a:blip>
          <a:stretch>
            <a:fillRect/>
          </a:stretch>
        </p:blipFill>
        <p:spPr>
          <a:xfrm>
            <a:off x="4259575" y="2179850"/>
            <a:ext cx="4125351" cy="2483950"/>
          </a:xfrm>
          <a:prstGeom prst="rect">
            <a:avLst/>
          </a:prstGeom>
          <a:noFill/>
          <a:ln>
            <a:noFill/>
          </a:ln>
        </p:spPr>
      </p:pic>
      <p:graphicFrame>
        <p:nvGraphicFramePr>
          <p:cNvPr id="216" name="Shape 216"/>
          <p:cNvGraphicFramePr/>
          <p:nvPr/>
        </p:nvGraphicFramePr>
        <p:xfrm>
          <a:off x="542150" y="2179850"/>
          <a:ext cx="3000000" cy="3000000"/>
        </p:xfrm>
        <a:graphic>
          <a:graphicData uri="http://schemas.openxmlformats.org/drawingml/2006/table">
            <a:tbl>
              <a:tblPr>
                <a:noFill/>
                <a:tableStyleId>{402A2ABC-8CC8-43B2-8130-60994BA1533C}</a:tableStyleId>
              </a:tblPr>
              <a:tblGrid>
                <a:gridCol w="952500"/>
                <a:gridCol w="952500"/>
                <a:gridCol w="952500"/>
              </a:tblGrid>
              <a:tr h="200025">
                <a:tc>
                  <a:txBody>
                    <a:bodyPr>
                      <a:noAutofit/>
                    </a:bodyPr>
                    <a:lstStyle/>
                    <a:p>
                      <a:pPr indent="0" lvl="0" marL="0" rtl="0" algn="ctr">
                        <a:lnSpc>
                          <a:spcPct val="115000"/>
                        </a:lnSpc>
                        <a:spcBef>
                          <a:spcPts val="0"/>
                        </a:spcBef>
                        <a:spcAft>
                          <a:spcPts val="0"/>
                        </a:spcAft>
                        <a:buNone/>
                      </a:pPr>
                      <a:r>
                        <a:rPr lang="pt-BR" sz="1000"/>
                        <a:t>X1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lnSpc>
                          <a:spcPct val="115000"/>
                        </a:lnSpc>
                        <a:spcBef>
                          <a:spcPts val="0"/>
                        </a:spcBef>
                        <a:spcAft>
                          <a:spcPts val="0"/>
                        </a:spcAft>
                        <a:buNone/>
                      </a:pPr>
                      <a:r>
                        <a:rPr lang="pt-BR" sz="1000"/>
                        <a:t>X2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lnSpc>
                          <a:spcPct val="115000"/>
                        </a:lnSpc>
                        <a:spcBef>
                          <a:spcPts val="0"/>
                        </a:spcBef>
                        <a:spcAft>
                          <a:spcPts val="0"/>
                        </a:spcAft>
                        <a:buNone/>
                      </a:pPr>
                      <a:r>
                        <a:rPr lang="pt-BR" sz="1000"/>
                        <a: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00025">
                <a:tc>
                  <a:txBody>
                    <a:bodyPr>
                      <a:noAutofit/>
                    </a:bodyPr>
                    <a:lstStyle/>
                    <a:p>
                      <a:pPr indent="0" lvl="0" marL="0" rtl="0" algn="r">
                        <a:lnSpc>
                          <a:spcPct val="115000"/>
                        </a:lnSpc>
                        <a:spcBef>
                          <a:spcPts val="0"/>
                        </a:spcBef>
                        <a:spcAft>
                          <a:spcPts val="0"/>
                        </a:spcAft>
                        <a:buNone/>
                      </a:pPr>
                      <a:r>
                        <a:rPr lang="pt-BR" sz="1000"/>
                        <a:t>2.771244718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1.784783929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1.728571309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1.169761413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3.678319846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2.81281357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3.961043357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2.61995032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2.999208922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2.209014212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7.497545867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3.162953546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9.00220326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3.339047188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7.444542326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4.76683375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10.12493903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3.234550982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6.642287351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3.319983761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Classification And Regression Tree (CART)</a:t>
            </a:r>
            <a:endParaRPr/>
          </a:p>
        </p:txBody>
      </p:sp>
      <p:sp>
        <p:nvSpPr>
          <p:cNvPr id="222" name="Shape 2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Exemplo, considere a seguinte tabela:</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1600"/>
              </a:spcAft>
              <a:buNone/>
            </a:pPr>
            <a:r>
              <a:t/>
            </a:r>
            <a:endParaRPr/>
          </a:p>
        </p:txBody>
      </p:sp>
      <p:graphicFrame>
        <p:nvGraphicFramePr>
          <p:cNvPr id="223" name="Shape 223"/>
          <p:cNvGraphicFramePr/>
          <p:nvPr/>
        </p:nvGraphicFramePr>
        <p:xfrm>
          <a:off x="472550" y="2358750"/>
          <a:ext cx="3000000" cy="3000000"/>
        </p:xfrm>
        <a:graphic>
          <a:graphicData uri="http://schemas.openxmlformats.org/drawingml/2006/table">
            <a:tbl>
              <a:tblPr>
                <a:noFill/>
                <a:tableStyleId>{402A2ABC-8CC8-43B2-8130-60994BA1533C}</a:tableStyleId>
              </a:tblPr>
              <a:tblGrid>
                <a:gridCol w="952500"/>
                <a:gridCol w="952500"/>
                <a:gridCol w="952500"/>
              </a:tblGrid>
              <a:tr h="200025">
                <a:tc>
                  <a:txBody>
                    <a:bodyPr>
                      <a:noAutofit/>
                    </a:bodyPr>
                    <a:lstStyle/>
                    <a:p>
                      <a:pPr indent="0" lvl="0" marL="0" rtl="0" algn="ctr">
                        <a:lnSpc>
                          <a:spcPct val="115000"/>
                        </a:lnSpc>
                        <a:spcBef>
                          <a:spcPts val="0"/>
                        </a:spcBef>
                        <a:spcAft>
                          <a:spcPts val="0"/>
                        </a:spcAft>
                        <a:buNone/>
                      </a:pPr>
                      <a:r>
                        <a:rPr lang="pt-BR" sz="1000"/>
                        <a:t>X1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lnSpc>
                          <a:spcPct val="115000"/>
                        </a:lnSpc>
                        <a:spcBef>
                          <a:spcPts val="0"/>
                        </a:spcBef>
                        <a:spcAft>
                          <a:spcPts val="0"/>
                        </a:spcAft>
                        <a:buNone/>
                      </a:pPr>
                      <a:r>
                        <a:rPr lang="pt-BR" sz="1000"/>
                        <a:t>X2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lnSpc>
                          <a:spcPct val="115000"/>
                        </a:lnSpc>
                        <a:spcBef>
                          <a:spcPts val="0"/>
                        </a:spcBef>
                        <a:spcAft>
                          <a:spcPts val="0"/>
                        </a:spcAft>
                        <a:buNone/>
                      </a:pPr>
                      <a:r>
                        <a:rPr lang="pt-BR" sz="1000"/>
                        <a: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00025">
                <a:tc>
                  <a:txBody>
                    <a:bodyPr>
                      <a:noAutofit/>
                    </a:bodyPr>
                    <a:lstStyle/>
                    <a:p>
                      <a:pPr indent="0" lvl="0" marL="0" rtl="0" algn="r">
                        <a:lnSpc>
                          <a:spcPct val="115000"/>
                        </a:lnSpc>
                        <a:spcBef>
                          <a:spcPts val="0"/>
                        </a:spcBef>
                        <a:spcAft>
                          <a:spcPts val="0"/>
                        </a:spcAft>
                        <a:buNone/>
                      </a:pPr>
                      <a:r>
                        <a:rPr lang="pt-BR" sz="1000"/>
                        <a:t>2.771244718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1.784783929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1.728571309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1.169761413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3.678319846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2.81281357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3.961043357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2.61995032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2.999208922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2.209014212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7.497545867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3.162953546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9.00220326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3.339047188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7.444542326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4.76683375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10.12493903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3.234550982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6.642287351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3.319983761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4" name="Shape 224"/>
          <p:cNvSpPr txBox="1"/>
          <p:nvPr/>
        </p:nvSpPr>
        <p:spPr>
          <a:xfrm>
            <a:off x="4099500" y="1807200"/>
            <a:ext cx="4732800" cy="315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a:t>x1 &lt; 2.771  </a:t>
            </a:r>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pt-BR">
                <a:solidFill>
                  <a:schemeClr val="dk1"/>
                </a:solidFill>
              </a:rPr>
              <a:t>prop[ (</a:t>
            </a:r>
            <a:r>
              <a:rPr lang="pt-BR">
                <a:solidFill>
                  <a:schemeClr val="dk1"/>
                </a:solidFill>
              </a:rPr>
              <a:t>x1 &lt; 2.771)=0 ] =  1/1</a:t>
            </a:r>
            <a:endParaRPr>
              <a:solidFill>
                <a:schemeClr val="dk1"/>
              </a:solidFill>
            </a:endParaRPr>
          </a:p>
          <a:p>
            <a:pPr indent="0" lvl="0" marL="0">
              <a:spcBef>
                <a:spcPts val="0"/>
              </a:spcBef>
              <a:spcAft>
                <a:spcPts val="0"/>
              </a:spcAft>
              <a:buNone/>
            </a:pPr>
            <a:r>
              <a:rPr lang="pt-BR">
                <a:solidFill>
                  <a:schemeClr val="dk1"/>
                </a:solidFill>
              </a:rPr>
              <a:t>prop[ (x1 &lt; 2.771)=1 ] =  0/1</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pt-BR">
                <a:solidFill>
                  <a:schemeClr val="dk1"/>
                </a:solidFill>
              </a:rPr>
              <a:t>prop[ (x1 &gt;= 2.771)=0 ] =  4 / 9 </a:t>
            </a:r>
            <a:endParaRPr>
              <a:solidFill>
                <a:schemeClr val="dk1"/>
              </a:solidFill>
            </a:endParaRPr>
          </a:p>
          <a:p>
            <a:pPr indent="0" lvl="0" marL="0" rtl="0">
              <a:spcBef>
                <a:spcPts val="0"/>
              </a:spcBef>
              <a:spcAft>
                <a:spcPts val="0"/>
              </a:spcAft>
              <a:buNone/>
            </a:pPr>
            <a:r>
              <a:rPr lang="pt-BR">
                <a:solidFill>
                  <a:schemeClr val="dk1"/>
                </a:solidFill>
              </a:rPr>
              <a:t>prop[ (x1 &gt;= 2.771)=1 ] =  5 / 9</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Clr>
                <a:schemeClr val="dk1"/>
              </a:buClr>
              <a:buSzPts val="1100"/>
              <a:buFont typeface="Arial"/>
              <a:buNone/>
            </a:pPr>
            <a:r>
              <a:rPr lang="pt-BR">
                <a:solidFill>
                  <a:schemeClr val="dk1"/>
                </a:solidFill>
              </a:rPr>
              <a:t>gini(x1 &lt; 2.771) =  1 - [1^2 + 0^2 ] = 0</a:t>
            </a:r>
            <a:endParaRPr>
              <a:solidFill>
                <a:schemeClr val="dk1"/>
              </a:solidFill>
            </a:endParaRPr>
          </a:p>
          <a:p>
            <a:pPr indent="0" lvl="0" marL="0" rtl="0">
              <a:spcBef>
                <a:spcPts val="0"/>
              </a:spcBef>
              <a:spcAft>
                <a:spcPts val="0"/>
              </a:spcAft>
              <a:buNone/>
            </a:pPr>
            <a:r>
              <a:rPr lang="pt-BR">
                <a:solidFill>
                  <a:schemeClr val="dk1"/>
                </a:solidFill>
              </a:rPr>
              <a:t>gini(x1 &gt;= 2.771) =  1 - [(4/9)^2 + (5/9)^2 ] = 0.4938</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None/>
            </a:pPr>
            <a:r>
              <a:rPr lang="pt-BR"/>
              <a:t>gini = [</a:t>
            </a:r>
            <a:r>
              <a:rPr lang="pt-BR"/>
              <a:t>0</a:t>
            </a:r>
            <a:r>
              <a:rPr lang="pt-BR"/>
              <a:t> * 1/10] + [0.4938 * 9/10] = 0.4442</a:t>
            </a:r>
            <a:endParaRPr/>
          </a:p>
        </p:txBody>
      </p:sp>
      <p:sp>
        <p:nvSpPr>
          <p:cNvPr id="225" name="Shape 225"/>
          <p:cNvSpPr txBox="1"/>
          <p:nvPr/>
        </p:nvSpPr>
        <p:spPr>
          <a:xfrm>
            <a:off x="6619025" y="3319950"/>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Classification And Regression Tree (CART)</a:t>
            </a:r>
            <a:endParaRPr/>
          </a:p>
        </p:txBody>
      </p:sp>
      <p:sp>
        <p:nvSpPr>
          <p:cNvPr id="231" name="Shape 2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Exemplo, considere a seguinte tabela:</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1600"/>
              </a:spcAft>
              <a:buNone/>
            </a:pPr>
            <a:r>
              <a:t/>
            </a:r>
            <a:endParaRPr/>
          </a:p>
        </p:txBody>
      </p:sp>
      <p:graphicFrame>
        <p:nvGraphicFramePr>
          <p:cNvPr id="232" name="Shape 232"/>
          <p:cNvGraphicFramePr/>
          <p:nvPr/>
        </p:nvGraphicFramePr>
        <p:xfrm>
          <a:off x="472550" y="2358750"/>
          <a:ext cx="3000000" cy="3000000"/>
        </p:xfrm>
        <a:graphic>
          <a:graphicData uri="http://schemas.openxmlformats.org/drawingml/2006/table">
            <a:tbl>
              <a:tblPr>
                <a:noFill/>
                <a:tableStyleId>{402A2ABC-8CC8-43B2-8130-60994BA1533C}</a:tableStyleId>
              </a:tblPr>
              <a:tblGrid>
                <a:gridCol w="952500"/>
                <a:gridCol w="952500"/>
                <a:gridCol w="952500"/>
              </a:tblGrid>
              <a:tr h="200025">
                <a:tc>
                  <a:txBody>
                    <a:bodyPr>
                      <a:noAutofit/>
                    </a:bodyPr>
                    <a:lstStyle/>
                    <a:p>
                      <a:pPr indent="0" lvl="0" marL="0" rtl="0" algn="ctr">
                        <a:lnSpc>
                          <a:spcPct val="115000"/>
                        </a:lnSpc>
                        <a:spcBef>
                          <a:spcPts val="0"/>
                        </a:spcBef>
                        <a:spcAft>
                          <a:spcPts val="0"/>
                        </a:spcAft>
                        <a:buNone/>
                      </a:pPr>
                      <a:r>
                        <a:rPr lang="pt-BR" sz="1000"/>
                        <a:t>X1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lnSpc>
                          <a:spcPct val="115000"/>
                        </a:lnSpc>
                        <a:spcBef>
                          <a:spcPts val="0"/>
                        </a:spcBef>
                        <a:spcAft>
                          <a:spcPts val="0"/>
                        </a:spcAft>
                        <a:buNone/>
                      </a:pPr>
                      <a:r>
                        <a:rPr lang="pt-BR" sz="1000"/>
                        <a:t>X2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ctr">
                        <a:lnSpc>
                          <a:spcPct val="115000"/>
                        </a:lnSpc>
                        <a:spcBef>
                          <a:spcPts val="0"/>
                        </a:spcBef>
                        <a:spcAft>
                          <a:spcPts val="0"/>
                        </a:spcAft>
                        <a:buNone/>
                      </a:pPr>
                      <a:r>
                        <a:rPr lang="pt-BR" sz="1000"/>
                        <a: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00025">
                <a:tc>
                  <a:txBody>
                    <a:bodyPr>
                      <a:noAutofit/>
                    </a:bodyPr>
                    <a:lstStyle/>
                    <a:p>
                      <a:pPr indent="0" lvl="0" marL="0" rtl="0" algn="r">
                        <a:lnSpc>
                          <a:spcPct val="115000"/>
                        </a:lnSpc>
                        <a:spcBef>
                          <a:spcPts val="0"/>
                        </a:spcBef>
                        <a:spcAft>
                          <a:spcPts val="0"/>
                        </a:spcAft>
                        <a:buNone/>
                      </a:pPr>
                      <a:r>
                        <a:rPr lang="pt-BR" sz="1000"/>
                        <a:t>2.771244718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1.784783929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1.728571309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1.169761413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3.678319846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2.81281357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3.961043357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2.61995032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2.999208922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2.209014212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7.497545867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3.162953546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9.00220326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3.339047188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7.444542326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4.76683375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10.12493903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3.234550982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pt-BR" sz="1000"/>
                        <a:t>6.642287351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3.319983761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pt-BR"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33" name="Shape 233"/>
          <p:cNvGraphicFramePr/>
          <p:nvPr/>
        </p:nvGraphicFramePr>
        <p:xfrm>
          <a:off x="6816775" y="1225225"/>
          <a:ext cx="3000000" cy="3000000"/>
        </p:xfrm>
        <a:graphic>
          <a:graphicData uri="http://schemas.openxmlformats.org/drawingml/2006/table">
            <a:tbl>
              <a:tblPr>
                <a:noFill/>
                <a:tableStyleId>{402A2ABC-8CC8-43B2-8130-60994BA1533C}</a:tableStyleId>
              </a:tblPr>
              <a:tblGrid>
                <a:gridCol w="1610975"/>
              </a:tblGrid>
              <a:tr h="173525">
                <a:tc>
                  <a:txBody>
                    <a:bodyPr>
                      <a:noAutofit/>
                    </a:bodyPr>
                    <a:lstStyle/>
                    <a:p>
                      <a:pPr indent="0" lvl="0" marL="0" rtl="0">
                        <a:lnSpc>
                          <a:spcPct val="115000"/>
                        </a:lnSpc>
                        <a:spcBef>
                          <a:spcPts val="0"/>
                        </a:spcBef>
                        <a:spcAft>
                          <a:spcPts val="0"/>
                        </a:spcAft>
                        <a:buNone/>
                      </a:pPr>
                      <a:r>
                        <a:rPr lang="pt-BR" sz="800"/>
                        <a:t>X1 &lt; 2.771 Gini=0.444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1.729 Gini=0.500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3.678 Gini=0.286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3.961 Gini=0.167</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2.999 Gini=0.375</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7.498 Gini=0.286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9.002 Gini=0.375</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7.445 Gini=0.167</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10.125 Gini=0.444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6.642 Gini=0.000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r>
              <a:tr h="173525">
                <a:tc>
                  <a:txBody>
                    <a:bodyPr>
                      <a:noAutofit/>
                    </a:bodyPr>
                    <a:lstStyle/>
                    <a:p>
                      <a:pPr indent="0" lvl="0" marL="0" rtl="0">
                        <a:lnSpc>
                          <a:spcPct val="115000"/>
                        </a:lnSpc>
                        <a:spcBef>
                          <a:spcPts val="0"/>
                        </a:spcBef>
                        <a:spcAft>
                          <a:spcPts val="0"/>
                        </a:spcAft>
                        <a:buNone/>
                      </a:pPr>
                      <a:r>
                        <a:rPr lang="pt-BR" sz="800"/>
                        <a:t>X2 &lt; 1.785 Gini=0.500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1.170 Gini=0.444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2.813 Gini=0.320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2.620 Gini=0.417</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2.209 Gini=0.476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3.163 Gini=0.167</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3.339 Gini=0.444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0.477 Gini=0.500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3.235 Gini=0.286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3.320 Gini=0.375</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Classification And Regression Tree (CART)</a:t>
            </a:r>
            <a:endParaRPr/>
          </a:p>
        </p:txBody>
      </p:sp>
      <p:sp>
        <p:nvSpPr>
          <p:cNvPr id="239" name="Shape 2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Exemplo, considere a seguinte tabela:</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1600"/>
              </a:spcAft>
              <a:buNone/>
            </a:pPr>
            <a:r>
              <a:t/>
            </a:r>
            <a:endParaRPr/>
          </a:p>
        </p:txBody>
      </p:sp>
      <p:graphicFrame>
        <p:nvGraphicFramePr>
          <p:cNvPr id="240" name="Shape 240"/>
          <p:cNvGraphicFramePr/>
          <p:nvPr/>
        </p:nvGraphicFramePr>
        <p:xfrm>
          <a:off x="6816775" y="1225225"/>
          <a:ext cx="3000000" cy="3000000"/>
        </p:xfrm>
        <a:graphic>
          <a:graphicData uri="http://schemas.openxmlformats.org/drawingml/2006/table">
            <a:tbl>
              <a:tblPr>
                <a:noFill/>
                <a:tableStyleId>{402A2ABC-8CC8-43B2-8130-60994BA1533C}</a:tableStyleId>
              </a:tblPr>
              <a:tblGrid>
                <a:gridCol w="1610975"/>
              </a:tblGrid>
              <a:tr h="173525">
                <a:tc>
                  <a:txBody>
                    <a:bodyPr>
                      <a:noAutofit/>
                    </a:bodyPr>
                    <a:lstStyle/>
                    <a:p>
                      <a:pPr indent="0" lvl="0" marL="0" rtl="0">
                        <a:lnSpc>
                          <a:spcPct val="115000"/>
                        </a:lnSpc>
                        <a:spcBef>
                          <a:spcPts val="0"/>
                        </a:spcBef>
                        <a:spcAft>
                          <a:spcPts val="0"/>
                        </a:spcAft>
                        <a:buNone/>
                      </a:pPr>
                      <a:r>
                        <a:rPr lang="pt-BR" sz="800"/>
                        <a:t>X1 &lt; 2.771 Gini=0.444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1.729 Gini=0.500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3.678 Gini=0.286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3.961 Gini=0.167</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2.999 Gini=0.375</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7.498 Gini=0.286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9.002 Gini=0.375</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7.445 Gini=0.167</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10.125 Gini=0.444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X1 &lt; 6.642 Gini=0.000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r>
              <a:tr h="173525">
                <a:tc>
                  <a:txBody>
                    <a:bodyPr>
                      <a:noAutofit/>
                    </a:bodyPr>
                    <a:lstStyle/>
                    <a:p>
                      <a:pPr indent="0" lvl="0" marL="0" rtl="0">
                        <a:lnSpc>
                          <a:spcPct val="115000"/>
                        </a:lnSpc>
                        <a:spcBef>
                          <a:spcPts val="0"/>
                        </a:spcBef>
                        <a:spcAft>
                          <a:spcPts val="0"/>
                        </a:spcAft>
                        <a:buNone/>
                      </a:pPr>
                      <a:r>
                        <a:rPr lang="pt-BR" sz="800"/>
                        <a:t>X2 &lt; 1.785 Gini=0.500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1.170 Gini=0.444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2.813 Gini=0.320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2.620 Gini=0.417</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2.209 Gini=0.476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3.163 Gini=0.167</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3.339 Gini=0.444</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0.477 Gini=0.500</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3.235 Gini=0.286</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525">
                <a:tc>
                  <a:txBody>
                    <a:bodyPr>
                      <a:noAutofit/>
                    </a:bodyPr>
                    <a:lstStyle/>
                    <a:p>
                      <a:pPr indent="0" lvl="0" marL="0" rtl="0">
                        <a:lnSpc>
                          <a:spcPct val="115000"/>
                        </a:lnSpc>
                        <a:spcBef>
                          <a:spcPts val="0"/>
                        </a:spcBef>
                        <a:spcAft>
                          <a:spcPts val="0"/>
                        </a:spcAft>
                        <a:buNone/>
                      </a:pPr>
                      <a:r>
                        <a:rPr lang="pt-BR" sz="800"/>
                        <a:t>X2 &lt; 3.320 Gini=0.375</a:t>
                      </a:r>
                      <a:endParaRPr sz="8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pic>
        <p:nvPicPr>
          <p:cNvPr id="241" name="Shape 241"/>
          <p:cNvPicPr preferRelativeResize="0"/>
          <p:nvPr/>
        </p:nvPicPr>
        <p:blipFill>
          <a:blip r:embed="rId3">
            <a:alphaModFix/>
          </a:blip>
          <a:stretch>
            <a:fillRect/>
          </a:stretch>
        </p:blipFill>
        <p:spPr>
          <a:xfrm>
            <a:off x="577700" y="2130100"/>
            <a:ext cx="4125351" cy="2483950"/>
          </a:xfrm>
          <a:prstGeom prst="rect">
            <a:avLst/>
          </a:prstGeom>
          <a:noFill/>
          <a:ln>
            <a:noFill/>
          </a:ln>
        </p:spPr>
      </p:pic>
      <p:cxnSp>
        <p:nvCxnSpPr>
          <p:cNvPr id="242" name="Shape 242"/>
          <p:cNvCxnSpPr/>
          <p:nvPr/>
        </p:nvCxnSpPr>
        <p:spPr>
          <a:xfrm flipH="1" rot="10800000">
            <a:off x="2519425" y="2130100"/>
            <a:ext cx="16500" cy="2136300"/>
          </a:xfrm>
          <a:prstGeom prst="straightConnector1">
            <a:avLst/>
          </a:prstGeom>
          <a:noFill/>
          <a:ln cap="flat" cmpd="sng" w="38100">
            <a:solidFill>
              <a:srgbClr val="0000FF"/>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Árvores de Decisão</a:t>
            </a:r>
            <a:endParaRPr/>
          </a:p>
        </p:txBody>
      </p:sp>
      <p:sp>
        <p:nvSpPr>
          <p:cNvPr id="248" name="Shape 2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b="1" sz="2400">
              <a:latin typeface="Economica"/>
              <a:ea typeface="Economica"/>
              <a:cs typeface="Economica"/>
              <a:sym typeface="Economica"/>
            </a:endParaRPr>
          </a:p>
          <a:p>
            <a:pPr indent="0" lvl="0" marL="0">
              <a:spcBef>
                <a:spcPts val="1600"/>
              </a:spcBef>
              <a:spcAft>
                <a:spcPts val="0"/>
              </a:spcAft>
              <a:buNone/>
            </a:pPr>
            <a:r>
              <a:rPr b="1" lang="pt-BR" sz="2400">
                <a:latin typeface="Economica"/>
                <a:ea typeface="Economica"/>
                <a:cs typeface="Economica"/>
                <a:sym typeface="Economica"/>
              </a:rPr>
              <a:t>Árvores são classificadores competitivos com SVM, RN, … ? </a:t>
            </a:r>
            <a:endParaRPr b="1" sz="2400">
              <a:latin typeface="Economica"/>
              <a:ea typeface="Economica"/>
              <a:cs typeface="Economica"/>
              <a:sym typeface="Economica"/>
            </a:endParaRPr>
          </a:p>
          <a:p>
            <a:pPr indent="0" lvl="0" marL="0">
              <a:spcBef>
                <a:spcPts val="1600"/>
              </a:spcBef>
              <a:spcAft>
                <a:spcPts val="1600"/>
              </a:spcAft>
              <a:buNone/>
            </a:pPr>
            <a:br>
              <a:rPr lang="pt-BR" sz="2400">
                <a:latin typeface="Economica"/>
                <a:ea typeface="Economica"/>
                <a:cs typeface="Economica"/>
                <a:sym typeface="Economica"/>
              </a:rPr>
            </a:br>
            <a:r>
              <a:rPr lang="pt-BR" sz="2400">
                <a:latin typeface="Economica"/>
                <a:ea typeface="Economica"/>
                <a:cs typeface="Economica"/>
                <a:sym typeface="Economica"/>
              </a:rPr>
              <a:t>Sozinhas, de forma geral, não apresentam bons resultados!!!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Ensemble Methods</a:t>
            </a:r>
            <a:endParaRPr/>
          </a:p>
        </p:txBody>
      </p:sp>
      <p:sp>
        <p:nvSpPr>
          <p:cNvPr id="254" name="Shape 2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Quando um modelo sozinho não dá conta você pode usar mais de um. No geral o resultado tende a melhorar se cada modelo acerta mais do que o “chute”</a:t>
            </a:r>
            <a:endParaRPr/>
          </a:p>
          <a:p>
            <a:pPr indent="0" lvl="0" marL="0">
              <a:spcBef>
                <a:spcPts val="1600"/>
              </a:spcBef>
              <a:spcAft>
                <a:spcPts val="0"/>
              </a:spcAft>
              <a:buNone/>
            </a:pPr>
            <a:r>
              <a:rPr lang="pt-BR"/>
              <a:t>Suponha que três classificadores tenham uma acurácia de </a:t>
            </a:r>
            <a:r>
              <a:rPr b="1" lang="pt-BR"/>
              <a:t>0.7</a:t>
            </a:r>
            <a:r>
              <a:rPr lang="pt-BR"/>
              <a:t>. Qual a probabilidade da maioria (votação simples) errarem a classificação ?</a:t>
            </a:r>
            <a:endParaRPr/>
          </a:p>
          <a:p>
            <a:pPr indent="0" lvl="0" marL="0">
              <a:lnSpc>
                <a:spcPct val="100000"/>
              </a:lnSpc>
              <a:spcBef>
                <a:spcPts val="1600"/>
              </a:spcBef>
              <a:spcAft>
                <a:spcPts val="0"/>
              </a:spcAft>
              <a:buNone/>
            </a:pPr>
            <a:r>
              <a:rPr lang="pt-BR"/>
              <a:t>P(erro dos três) = 0.3 * 0.3 * 0.3 = 0.027</a:t>
            </a:r>
            <a:endParaRPr/>
          </a:p>
          <a:p>
            <a:pPr indent="0" lvl="0" marL="0" rtl="0">
              <a:lnSpc>
                <a:spcPct val="100000"/>
              </a:lnSpc>
              <a:spcBef>
                <a:spcPts val="1600"/>
              </a:spcBef>
              <a:spcAft>
                <a:spcPts val="0"/>
              </a:spcAft>
              <a:buNone/>
            </a:pPr>
            <a:r>
              <a:rPr lang="pt-BR"/>
              <a:t>P(erro de dois) =  0.3 * 0.3 * 0.7 + </a:t>
            </a:r>
            <a:r>
              <a:rPr lang="pt-BR"/>
              <a:t>0.3 * 0.7 * 0.3 + 0.7 * 0.3 * 0.3  = 0.189 </a:t>
            </a:r>
            <a:endParaRPr/>
          </a:p>
          <a:p>
            <a:pPr indent="0" lvl="0" marL="0">
              <a:lnSpc>
                <a:spcPct val="100000"/>
              </a:lnSpc>
              <a:spcBef>
                <a:spcPts val="1600"/>
              </a:spcBef>
              <a:spcAft>
                <a:spcPts val="0"/>
              </a:spcAft>
              <a:buNone/>
            </a:pPr>
            <a:r>
              <a:rPr lang="pt-BR"/>
              <a:t>P(dois ou mais acertarem) = 1 - [ P(erro dos três) - P(erro dos dois)] = </a:t>
            </a:r>
            <a:r>
              <a:rPr b="1" lang="pt-BR"/>
              <a:t>0.784</a:t>
            </a:r>
            <a:endParaRPr b="1"/>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cxnSp>
        <p:nvCxnSpPr>
          <p:cNvPr id="255" name="Shape 255"/>
          <p:cNvCxnSpPr/>
          <p:nvPr/>
        </p:nvCxnSpPr>
        <p:spPr>
          <a:xfrm>
            <a:off x="6974000" y="2637875"/>
            <a:ext cx="1134600" cy="1670400"/>
          </a:xfrm>
          <a:prstGeom prst="straightConnector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Ensemble Methods</a:t>
            </a:r>
            <a:endParaRPr/>
          </a:p>
        </p:txBody>
      </p:sp>
      <p:sp>
        <p:nvSpPr>
          <p:cNvPr id="261" name="Shape 2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Temos três estratégias para combinar modelos:</a:t>
            </a:r>
            <a:endParaRPr/>
          </a:p>
          <a:p>
            <a:pPr indent="0" lvl="0" marL="0">
              <a:spcBef>
                <a:spcPts val="1600"/>
              </a:spcBef>
              <a:spcAft>
                <a:spcPts val="0"/>
              </a:spcAft>
              <a:buNone/>
            </a:pPr>
            <a:r>
              <a:t/>
            </a:r>
            <a:endParaRPr/>
          </a:p>
          <a:p>
            <a:pPr indent="-342900" lvl="0" marL="457200" rtl="0">
              <a:spcBef>
                <a:spcPts val="1600"/>
              </a:spcBef>
              <a:spcAft>
                <a:spcPts val="0"/>
              </a:spcAft>
              <a:buSzPts val="1800"/>
              <a:buAutoNum type="arabicParenR"/>
            </a:pPr>
            <a:r>
              <a:rPr lang="pt-BR"/>
              <a:t>Bagging</a:t>
            </a:r>
            <a:endParaRPr/>
          </a:p>
          <a:p>
            <a:pPr indent="-342900" lvl="0" marL="457200" rtl="0">
              <a:spcBef>
                <a:spcPts val="0"/>
              </a:spcBef>
              <a:spcAft>
                <a:spcPts val="0"/>
              </a:spcAft>
              <a:buSzPts val="1800"/>
              <a:buAutoNum type="arabicParenR"/>
            </a:pPr>
            <a:r>
              <a:rPr lang="pt-BR"/>
              <a:t>Boosting</a:t>
            </a:r>
            <a:endParaRPr/>
          </a:p>
          <a:p>
            <a:pPr indent="-342900" lvl="0" marL="457200">
              <a:spcBef>
                <a:spcPts val="0"/>
              </a:spcBef>
              <a:spcAft>
                <a:spcPts val="0"/>
              </a:spcAft>
              <a:buSzPts val="1800"/>
              <a:buAutoNum type="arabicParenR"/>
            </a:pPr>
            <a:r>
              <a:rPr lang="pt-BR"/>
              <a:t>Stacking</a:t>
            </a:r>
            <a:endParaRPr/>
          </a:p>
        </p:txBody>
      </p:sp>
      <p:pic>
        <p:nvPicPr>
          <p:cNvPr id="262" name="Shape 262"/>
          <p:cNvPicPr preferRelativeResize="0"/>
          <p:nvPr/>
        </p:nvPicPr>
        <p:blipFill>
          <a:blip r:embed="rId3">
            <a:alphaModFix/>
          </a:blip>
          <a:stretch>
            <a:fillRect/>
          </a:stretch>
        </p:blipFill>
        <p:spPr>
          <a:xfrm>
            <a:off x="3244125" y="1645699"/>
            <a:ext cx="4405000" cy="1695900"/>
          </a:xfrm>
          <a:prstGeom prst="rect">
            <a:avLst/>
          </a:prstGeom>
          <a:noFill/>
          <a:ln>
            <a:noFill/>
          </a:ln>
        </p:spPr>
      </p:pic>
      <p:pic>
        <p:nvPicPr>
          <p:cNvPr id="263" name="Shape 263"/>
          <p:cNvPicPr preferRelativeResize="0"/>
          <p:nvPr/>
        </p:nvPicPr>
        <p:blipFill>
          <a:blip r:embed="rId4">
            <a:alphaModFix/>
          </a:blip>
          <a:stretch>
            <a:fillRect/>
          </a:stretch>
        </p:blipFill>
        <p:spPr>
          <a:xfrm>
            <a:off x="5008850" y="3370175"/>
            <a:ext cx="2682326" cy="1578100"/>
          </a:xfrm>
          <a:prstGeom prst="rect">
            <a:avLst/>
          </a:prstGeom>
          <a:noFill/>
          <a:ln>
            <a:noFill/>
          </a:ln>
        </p:spPr>
      </p:pic>
      <p:sp>
        <p:nvSpPr>
          <p:cNvPr id="264" name="Shape 264"/>
          <p:cNvSpPr txBox="1"/>
          <p:nvPr/>
        </p:nvSpPr>
        <p:spPr>
          <a:xfrm>
            <a:off x="6918325" y="4614550"/>
            <a:ext cx="1329300" cy="18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a:t>Stacking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Ensemble Methods</a:t>
            </a:r>
            <a:endParaRPr/>
          </a:p>
        </p:txBody>
      </p:sp>
      <p:sp>
        <p:nvSpPr>
          <p:cNvPr id="270" name="Shape 2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Temos três estratégias para combinar modelos:</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arenR"/>
            </a:pPr>
            <a:r>
              <a:rPr b="1" lang="pt-BR"/>
              <a:t>Bagging</a:t>
            </a:r>
            <a:endParaRPr b="1"/>
          </a:p>
          <a:p>
            <a:pPr indent="-342900" lvl="0" marL="457200" rtl="0">
              <a:spcBef>
                <a:spcPts val="0"/>
              </a:spcBef>
              <a:spcAft>
                <a:spcPts val="0"/>
              </a:spcAft>
              <a:buSzPts val="1800"/>
              <a:buAutoNum type="arabicParenR"/>
            </a:pPr>
            <a:r>
              <a:rPr b="1" lang="pt-BR"/>
              <a:t>Boosting</a:t>
            </a:r>
            <a:endParaRPr b="1"/>
          </a:p>
          <a:p>
            <a:pPr indent="-342900" lvl="0" marL="457200" rtl="0">
              <a:spcBef>
                <a:spcPts val="0"/>
              </a:spcBef>
              <a:spcAft>
                <a:spcPts val="0"/>
              </a:spcAft>
              <a:buClr>
                <a:srgbClr val="999999"/>
              </a:buClr>
              <a:buSzPts val="1800"/>
              <a:buAutoNum type="arabicParenR"/>
            </a:pPr>
            <a:r>
              <a:rPr lang="pt-BR">
                <a:solidFill>
                  <a:srgbClr val="999999"/>
                </a:solidFill>
              </a:rPr>
              <a:t>Stacking</a:t>
            </a:r>
            <a:endParaRPr>
              <a:solidFill>
                <a:srgbClr val="999999"/>
              </a:solidFill>
            </a:endParaRPr>
          </a:p>
        </p:txBody>
      </p:sp>
      <p:pic>
        <p:nvPicPr>
          <p:cNvPr id="271" name="Shape 271"/>
          <p:cNvPicPr preferRelativeResize="0"/>
          <p:nvPr/>
        </p:nvPicPr>
        <p:blipFill>
          <a:blip r:embed="rId3">
            <a:alphaModFix/>
          </a:blip>
          <a:stretch>
            <a:fillRect/>
          </a:stretch>
        </p:blipFill>
        <p:spPr>
          <a:xfrm>
            <a:off x="3244125" y="1645699"/>
            <a:ext cx="4405000" cy="1695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Ensemble Methods</a:t>
            </a:r>
            <a:endParaRPr/>
          </a:p>
        </p:txBody>
      </p:sp>
      <p:sp>
        <p:nvSpPr>
          <p:cNvPr id="277" name="Shape 2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No caso de árvores de decisão, dois bons exemplos de estratégias utilizando bagging e boosting são o Random Forest (bagging) e o Gradient Boosting(boosting)</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arenR"/>
            </a:pPr>
            <a:r>
              <a:rPr b="1" lang="pt-BR"/>
              <a:t>Bagging</a:t>
            </a:r>
            <a:endParaRPr b="1"/>
          </a:p>
          <a:p>
            <a:pPr indent="-342900" lvl="0" marL="457200" rtl="0">
              <a:spcBef>
                <a:spcPts val="0"/>
              </a:spcBef>
              <a:spcAft>
                <a:spcPts val="0"/>
              </a:spcAft>
              <a:buSzPts val="1800"/>
              <a:buAutoNum type="arabicParenR"/>
            </a:pPr>
            <a:r>
              <a:rPr b="1" lang="pt-BR"/>
              <a:t>Boosting</a:t>
            </a:r>
            <a:endParaRPr b="1"/>
          </a:p>
          <a:p>
            <a:pPr indent="-342900" lvl="0" marL="457200" rtl="0">
              <a:spcBef>
                <a:spcPts val="0"/>
              </a:spcBef>
              <a:spcAft>
                <a:spcPts val="0"/>
              </a:spcAft>
              <a:buClr>
                <a:srgbClr val="999999"/>
              </a:buClr>
              <a:buSzPts val="1800"/>
              <a:buAutoNum type="arabicParenR"/>
            </a:pPr>
            <a:r>
              <a:rPr lang="pt-BR">
                <a:solidFill>
                  <a:srgbClr val="999999"/>
                </a:solidFill>
              </a:rPr>
              <a:t>Stacking</a:t>
            </a:r>
            <a:endParaRPr>
              <a:solidFill>
                <a:srgbClr val="999999"/>
              </a:solidFill>
            </a:endParaRPr>
          </a:p>
        </p:txBody>
      </p:sp>
      <p:pic>
        <p:nvPicPr>
          <p:cNvPr id="278" name="Shape 278"/>
          <p:cNvPicPr preferRelativeResize="0"/>
          <p:nvPr/>
        </p:nvPicPr>
        <p:blipFill>
          <a:blip r:embed="rId3">
            <a:alphaModFix/>
          </a:blip>
          <a:stretch>
            <a:fillRect/>
          </a:stretch>
        </p:blipFill>
        <p:spPr>
          <a:xfrm>
            <a:off x="3556600" y="2297375"/>
            <a:ext cx="4059800" cy="264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Árvores de Decisão</a:t>
            </a:r>
            <a:endParaRPr/>
          </a:p>
        </p:txBody>
      </p:sp>
      <p:sp>
        <p:nvSpPr>
          <p:cNvPr id="75" name="Shape 75"/>
          <p:cNvSpPr txBox="1"/>
          <p:nvPr/>
        </p:nvSpPr>
        <p:spPr>
          <a:xfrm>
            <a:off x="733225" y="3993375"/>
            <a:ext cx="8229600" cy="757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pt-BR" sz="3000">
                <a:solidFill>
                  <a:srgbClr val="191919"/>
                </a:solidFill>
              </a:rPr>
              <a:t>Jogo tênis hoje ou não ? </a:t>
            </a:r>
            <a:endParaRPr sz="3000">
              <a:solidFill>
                <a:srgbClr val="191919"/>
              </a:solidFill>
            </a:endParaRPr>
          </a:p>
        </p:txBody>
      </p:sp>
      <p:pic>
        <p:nvPicPr>
          <p:cNvPr descr="RTEmagicC_arv_dec1.gif.gif" id="76" name="Shape 76"/>
          <p:cNvPicPr preferRelativeResize="0"/>
          <p:nvPr/>
        </p:nvPicPr>
        <p:blipFill>
          <a:blip r:embed="rId3">
            <a:alphaModFix/>
          </a:blip>
          <a:stretch>
            <a:fillRect/>
          </a:stretch>
        </p:blipFill>
        <p:spPr>
          <a:xfrm>
            <a:off x="2836300" y="1341775"/>
            <a:ext cx="3834950" cy="2651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Random Forest (bagging)</a:t>
            </a:r>
            <a:endParaRPr/>
          </a:p>
        </p:txBody>
      </p:sp>
      <p:sp>
        <p:nvSpPr>
          <p:cNvPr id="284" name="Shape 2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Crie árvores com amostras de dados (e não com todos os dados)</a:t>
            </a:r>
            <a:endParaRPr/>
          </a:p>
          <a:p>
            <a:pPr indent="-342900" lvl="0" marL="457200" rtl="0">
              <a:spcBef>
                <a:spcPts val="0"/>
              </a:spcBef>
              <a:spcAft>
                <a:spcPts val="0"/>
              </a:spcAft>
              <a:buSzPts val="1800"/>
              <a:buChar char="+"/>
            </a:pPr>
            <a:r>
              <a:rPr lang="pt-BR"/>
              <a:t>Quando for criar uma árvore, amostre quais features (colunas da tabela) serão utilizados</a:t>
            </a:r>
            <a:endParaRPr/>
          </a:p>
          <a:p>
            <a:pPr indent="-342900" lvl="0" marL="457200">
              <a:spcBef>
                <a:spcPts val="0"/>
              </a:spcBef>
              <a:spcAft>
                <a:spcPts val="0"/>
              </a:spcAft>
              <a:buSzPts val="1800"/>
              <a:buChar char="+"/>
            </a:pPr>
            <a:r>
              <a:rPr lang="pt-BR"/>
              <a:t>Parâmetros importantes: Número de Árvores e Profundidade Máxima de cada árvore</a:t>
            </a:r>
            <a:endParaRPr/>
          </a:p>
        </p:txBody>
      </p:sp>
      <p:pic>
        <p:nvPicPr>
          <p:cNvPr id="285" name="Shape 285"/>
          <p:cNvPicPr preferRelativeResize="0"/>
          <p:nvPr/>
        </p:nvPicPr>
        <p:blipFill>
          <a:blip r:embed="rId3">
            <a:alphaModFix/>
          </a:blip>
          <a:stretch>
            <a:fillRect/>
          </a:stretch>
        </p:blipFill>
        <p:spPr>
          <a:xfrm>
            <a:off x="3981175" y="3003649"/>
            <a:ext cx="3661200" cy="1830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Gradient Boosting</a:t>
            </a:r>
            <a:endParaRPr/>
          </a:p>
        </p:txBody>
      </p:sp>
      <p:sp>
        <p:nvSpPr>
          <p:cNvPr id="291" name="Shape 2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Crie uma árvore (geralmente utilizando CART) que faça a classificação ou regressão de um conjunto de dados</a:t>
            </a:r>
            <a:endParaRPr/>
          </a:p>
          <a:p>
            <a:pPr indent="-342900" lvl="0" marL="457200" rtl="0">
              <a:spcBef>
                <a:spcPts val="0"/>
              </a:spcBef>
              <a:spcAft>
                <a:spcPts val="0"/>
              </a:spcAft>
              <a:buSzPts val="1800"/>
              <a:buChar char="+"/>
            </a:pPr>
            <a:r>
              <a:rPr lang="pt-BR"/>
              <a:t>Calcule o Resíduo (Conjunto esperado de valores - o que sua primeira árvore gerou). </a:t>
            </a:r>
            <a:endParaRPr/>
          </a:p>
          <a:p>
            <a:pPr indent="-342900" lvl="0" marL="457200" rtl="0">
              <a:spcBef>
                <a:spcPts val="0"/>
              </a:spcBef>
              <a:spcAft>
                <a:spcPts val="0"/>
              </a:spcAft>
              <a:buSzPts val="1800"/>
              <a:buChar char="+"/>
            </a:pPr>
            <a:r>
              <a:rPr lang="pt-BR"/>
              <a:t>Com o resíduo, crie uma árvore que aprenda com o resíduo, visando corrigir a primeira árvore </a:t>
            </a:r>
            <a:endParaRPr/>
          </a:p>
          <a:p>
            <a:pPr indent="-342900" lvl="0" marL="457200">
              <a:spcBef>
                <a:spcPts val="0"/>
              </a:spcBef>
              <a:spcAft>
                <a:spcPts val="0"/>
              </a:spcAft>
              <a:buSzPts val="1800"/>
              <a:buChar char="+"/>
            </a:pPr>
            <a:r>
              <a:rPr lang="pt-BR"/>
              <a:t>Repita os passos de cálculo de resíduo e criação de uma nova árvore com o resíduo gerado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Gradient Boosting</a:t>
            </a:r>
            <a:endParaRPr/>
          </a:p>
        </p:txBody>
      </p:sp>
      <p:sp>
        <p:nvSpPr>
          <p:cNvPr id="297" name="Shape 29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Na verdade é um pouco mais complicado que isso</a:t>
            </a:r>
            <a:endParaRPr/>
          </a:p>
          <a:p>
            <a:pPr indent="0" lvl="0" marL="0" rtl="0">
              <a:spcBef>
                <a:spcPts val="1600"/>
              </a:spcBef>
              <a:spcAft>
                <a:spcPts val="0"/>
              </a:spcAft>
              <a:buNone/>
            </a:pPr>
            <a:r>
              <a:rPr lang="pt-BR" sz="1450">
                <a:solidFill>
                  <a:srgbClr val="333333"/>
                </a:solidFill>
                <a:highlight>
                  <a:srgbClr val="FFFFFF"/>
                </a:highlight>
                <a:latin typeface="Arial"/>
                <a:ea typeface="Arial"/>
                <a:cs typeface="Arial"/>
                <a:sym typeface="Arial"/>
              </a:rPr>
              <a:t>obj(</a:t>
            </a:r>
            <a:r>
              <a:rPr i="1" lang="pt-BR" sz="1450">
                <a:solidFill>
                  <a:srgbClr val="333333"/>
                </a:solidFill>
                <a:highlight>
                  <a:srgbClr val="FFFFFF"/>
                </a:highlight>
                <a:latin typeface="Arial"/>
                <a:ea typeface="Arial"/>
                <a:cs typeface="Arial"/>
                <a:sym typeface="Arial"/>
              </a:rPr>
              <a:t>θ</a:t>
            </a:r>
            <a:r>
              <a:rPr lang="pt-BR" sz="1450">
                <a:solidFill>
                  <a:srgbClr val="333333"/>
                </a:solidFill>
                <a:highlight>
                  <a:srgbClr val="FFFFFF"/>
                </a:highlight>
                <a:latin typeface="Arial"/>
                <a:ea typeface="Arial"/>
                <a:cs typeface="Arial"/>
                <a:sym typeface="Arial"/>
              </a:rPr>
              <a:t>)=</a:t>
            </a:r>
            <a:r>
              <a:rPr i="1" lang="pt-BR" sz="1450">
                <a:solidFill>
                  <a:srgbClr val="333333"/>
                </a:solidFill>
                <a:highlight>
                  <a:srgbClr val="FFFFFF"/>
                </a:highlight>
                <a:latin typeface="Arial"/>
                <a:ea typeface="Arial"/>
                <a:cs typeface="Arial"/>
                <a:sym typeface="Arial"/>
              </a:rPr>
              <a:t>L</a:t>
            </a:r>
            <a:r>
              <a:rPr lang="pt-BR" sz="1450">
                <a:solidFill>
                  <a:srgbClr val="333333"/>
                </a:solidFill>
                <a:highlight>
                  <a:srgbClr val="FFFFFF"/>
                </a:highlight>
                <a:latin typeface="Arial"/>
                <a:ea typeface="Arial"/>
                <a:cs typeface="Arial"/>
                <a:sym typeface="Arial"/>
              </a:rPr>
              <a:t>(</a:t>
            </a:r>
            <a:r>
              <a:rPr i="1" lang="pt-BR" sz="1450">
                <a:solidFill>
                  <a:srgbClr val="333333"/>
                </a:solidFill>
                <a:highlight>
                  <a:srgbClr val="FFFFFF"/>
                </a:highlight>
                <a:latin typeface="Arial"/>
                <a:ea typeface="Arial"/>
                <a:cs typeface="Arial"/>
                <a:sym typeface="Arial"/>
              </a:rPr>
              <a:t>θ</a:t>
            </a:r>
            <a:r>
              <a:rPr lang="pt-BR" sz="1450">
                <a:solidFill>
                  <a:srgbClr val="333333"/>
                </a:solidFill>
                <a:highlight>
                  <a:srgbClr val="FFFFFF"/>
                </a:highlight>
                <a:latin typeface="Arial"/>
                <a:ea typeface="Arial"/>
                <a:cs typeface="Arial"/>
                <a:sym typeface="Arial"/>
              </a:rPr>
              <a:t>)+Ω(</a:t>
            </a:r>
            <a:r>
              <a:rPr i="1" lang="pt-BR" sz="1450">
                <a:solidFill>
                  <a:srgbClr val="333333"/>
                </a:solidFill>
                <a:highlight>
                  <a:srgbClr val="FFFFFF"/>
                </a:highlight>
                <a:latin typeface="Arial"/>
                <a:ea typeface="Arial"/>
                <a:cs typeface="Arial"/>
                <a:sym typeface="Arial"/>
              </a:rPr>
              <a:t>θ</a:t>
            </a:r>
            <a:r>
              <a:rPr lang="pt-BR" sz="1450">
                <a:solidFill>
                  <a:srgbClr val="333333"/>
                </a:solidFill>
                <a:highlight>
                  <a:srgbClr val="FFFFFF"/>
                </a:highlight>
                <a:latin typeface="Arial"/>
                <a:ea typeface="Arial"/>
                <a:cs typeface="Arial"/>
                <a:sym typeface="Arial"/>
              </a:rPr>
              <a:t>)  -&gt; L é a função que calcula o erro, ômega é um fator de regularização (minimizar o overfitting)</a:t>
            </a:r>
            <a:endParaRPr sz="145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t/>
            </a:r>
            <a:endParaRPr sz="145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lang="pt-BR" sz="1450">
                <a:solidFill>
                  <a:srgbClr val="333333"/>
                </a:solidFill>
                <a:highlight>
                  <a:srgbClr val="FFFFFF"/>
                </a:highlight>
                <a:latin typeface="Arial"/>
                <a:ea typeface="Arial"/>
                <a:cs typeface="Arial"/>
                <a:sym typeface="Arial"/>
              </a:rPr>
              <a:t>A regularização penaliza a criação de novas árvores. Somente se uma árvore melhorar muito o L ela vai ser aceita (L &gt; Ω )</a:t>
            </a:r>
            <a:endParaRPr sz="145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t/>
            </a:r>
            <a:endParaRPr sz="145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lang="pt-BR" sz="1450">
                <a:solidFill>
                  <a:srgbClr val="333333"/>
                </a:solidFill>
                <a:highlight>
                  <a:srgbClr val="FFFFFF"/>
                </a:highlight>
                <a:latin typeface="Arial"/>
                <a:ea typeface="Arial"/>
                <a:cs typeface="Arial"/>
                <a:sym typeface="Arial"/>
              </a:rPr>
              <a:t>Fatores importantes: Profundidade máxima da árvore, peso da regularização</a:t>
            </a:r>
            <a:endParaRPr sz="145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lang="pt-BR" sz="1450">
                <a:solidFill>
                  <a:srgbClr val="333333"/>
                </a:solidFill>
                <a:highlight>
                  <a:srgbClr val="FFFFFF"/>
                </a:highlight>
                <a:latin typeface="Arial"/>
                <a:ea typeface="Arial"/>
                <a:cs typeface="Arial"/>
                <a:sym typeface="Arial"/>
              </a:rPr>
              <a:t>ex: http://xgboost.readthedocs.io/en/latest/model.html</a:t>
            </a:r>
            <a:endParaRPr sz="1450">
              <a:solidFill>
                <a:srgbClr val="333333"/>
              </a:solidFill>
              <a:highlight>
                <a:srgbClr val="FFFFFF"/>
              </a:highlight>
              <a:latin typeface="Arial"/>
              <a:ea typeface="Arial"/>
              <a:cs typeface="Arial"/>
              <a:sym typeface="Arial"/>
            </a:endParaRPr>
          </a:p>
          <a:p>
            <a:pPr indent="0" lvl="0" marL="0" rtl="0">
              <a:spcBef>
                <a:spcPts val="1600"/>
              </a:spcBef>
              <a:spcAft>
                <a:spcPts val="1600"/>
              </a:spcAft>
              <a:buNone/>
            </a:pPr>
            <a:r>
              <a:t/>
            </a:r>
            <a:endParaRPr sz="1450">
              <a:solidFill>
                <a:srgbClr val="33333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Árvores de Decisão</a:t>
            </a:r>
            <a:endParaRPr/>
          </a:p>
        </p:txBody>
      </p:sp>
      <p:sp>
        <p:nvSpPr>
          <p:cNvPr id="82" name="Shape 82"/>
          <p:cNvSpPr txBox="1"/>
          <p:nvPr/>
        </p:nvSpPr>
        <p:spPr>
          <a:xfrm>
            <a:off x="457200" y="4069875"/>
            <a:ext cx="8229600" cy="757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pt-BR" sz="3000">
                <a:solidFill>
                  <a:srgbClr val="191919"/>
                </a:solidFill>
              </a:rPr>
              <a:t>Jogo tênis hoje ou não ? </a:t>
            </a:r>
            <a:endParaRPr sz="3000">
              <a:solidFill>
                <a:srgbClr val="191919"/>
              </a:solidFill>
            </a:endParaRPr>
          </a:p>
        </p:txBody>
      </p:sp>
      <p:pic>
        <p:nvPicPr>
          <p:cNvPr descr="RTEmagicC_arv_dec4_01.gif.gif" id="83" name="Shape 83"/>
          <p:cNvPicPr preferRelativeResize="0"/>
          <p:nvPr/>
        </p:nvPicPr>
        <p:blipFill>
          <a:blip r:embed="rId3">
            <a:alphaModFix/>
          </a:blip>
          <a:stretch>
            <a:fillRect/>
          </a:stretch>
        </p:blipFill>
        <p:spPr>
          <a:xfrm>
            <a:off x="2086350" y="1256225"/>
            <a:ext cx="4971300" cy="275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ID3</a:t>
            </a:r>
            <a:endParaRPr/>
          </a:p>
        </p:txBody>
      </p:sp>
      <p:sp>
        <p:nvSpPr>
          <p:cNvPr id="89" name="Shape 8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pt-BR"/>
              <a:t>E como </a:t>
            </a:r>
            <a:r>
              <a:rPr lang="pt-BR"/>
              <a:t>selecionar</a:t>
            </a:r>
            <a:r>
              <a:rPr lang="pt-BR"/>
              <a:t> quais atributos devem ser usados para construir a árvore?</a:t>
            </a:r>
            <a:endParaRPr/>
          </a:p>
        </p:txBody>
      </p:sp>
      <p:pic>
        <p:nvPicPr>
          <p:cNvPr descr="RTEmagicC_arv_dec1.gif.gif" id="90" name="Shape 90"/>
          <p:cNvPicPr preferRelativeResize="0"/>
          <p:nvPr/>
        </p:nvPicPr>
        <p:blipFill>
          <a:blip r:embed="rId3">
            <a:alphaModFix/>
          </a:blip>
          <a:stretch>
            <a:fillRect/>
          </a:stretch>
        </p:blipFill>
        <p:spPr>
          <a:xfrm>
            <a:off x="346350" y="2571750"/>
            <a:ext cx="2977100" cy="2058450"/>
          </a:xfrm>
          <a:prstGeom prst="rect">
            <a:avLst/>
          </a:prstGeom>
          <a:noFill/>
          <a:ln>
            <a:noFill/>
          </a:ln>
        </p:spPr>
      </p:pic>
      <p:sp>
        <p:nvSpPr>
          <p:cNvPr id="91" name="Shape 91"/>
          <p:cNvSpPr txBox="1"/>
          <p:nvPr/>
        </p:nvSpPr>
        <p:spPr>
          <a:xfrm>
            <a:off x="3542675" y="1886175"/>
            <a:ext cx="5324400" cy="306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pt-BR" sz="1600">
                <a:solidFill>
                  <a:schemeClr val="dk1"/>
                </a:solidFill>
                <a:latin typeface="Georgia"/>
                <a:ea typeface="Georgia"/>
                <a:cs typeface="Georgia"/>
                <a:sym typeface="Georgia"/>
              </a:rPr>
              <a:t>Entropy/Information Gain</a:t>
            </a:r>
            <a:endParaRPr b="1" sz="1600">
              <a:solidFill>
                <a:schemeClr val="dk1"/>
              </a:solidFill>
              <a:latin typeface="Georgia"/>
              <a:ea typeface="Georgia"/>
              <a:cs typeface="Georgia"/>
              <a:sym typeface="Georgia"/>
            </a:endParaRPr>
          </a:p>
          <a:p>
            <a:pPr indent="0" lvl="0" marL="0">
              <a:spcBef>
                <a:spcPts val="0"/>
              </a:spcBef>
              <a:spcAft>
                <a:spcPts val="0"/>
              </a:spcAft>
              <a:buNone/>
            </a:pPr>
            <a:r>
              <a:t/>
            </a:r>
            <a:endParaRPr b="1" sz="1600">
              <a:solidFill>
                <a:schemeClr val="dk1"/>
              </a:solidFill>
              <a:latin typeface="Georgia"/>
              <a:ea typeface="Georgia"/>
              <a:cs typeface="Georgia"/>
              <a:sym typeface="Georgia"/>
            </a:endParaRPr>
          </a:p>
          <a:p>
            <a:pPr indent="0" lvl="0" marL="0">
              <a:spcBef>
                <a:spcPts val="0"/>
              </a:spcBef>
              <a:spcAft>
                <a:spcPts val="0"/>
              </a:spcAft>
              <a:buClr>
                <a:schemeClr val="dk1"/>
              </a:buClr>
              <a:buSzPts val="1100"/>
              <a:buFont typeface="Arial"/>
              <a:buNone/>
            </a:pPr>
            <a:r>
              <a:rPr lang="pt-BR" sz="1600">
                <a:solidFill>
                  <a:schemeClr val="dk1"/>
                </a:solidFill>
                <a:latin typeface="Georgia"/>
                <a:ea typeface="Georgia"/>
                <a:cs typeface="Georgia"/>
                <a:sym typeface="Georgia"/>
              </a:rPr>
              <a:t>Shannon’s Entropy Model is a computational measure of the impurity of elements in the set. The goal of the decision tree is to result in a set that minimizes impurity. To go back to our story, we start with a set of the general population that may see our ad. The data set is then split on different variables until we arrive at a subset where everyone in that subset either buys the product or does not by the product. Ideally, after traversing our decision tree to the leaves, we should arrive at pure subset — every customer has the same label.</a:t>
            </a:r>
            <a:endParaRPr sz="1600">
              <a:solidFill>
                <a:schemeClr val="dk1"/>
              </a:solidFill>
              <a:latin typeface="Georgia"/>
              <a:ea typeface="Georgia"/>
              <a:cs typeface="Georgia"/>
              <a:sym typeface="Georgia"/>
            </a:endParaRPr>
          </a:p>
          <a:p>
            <a:pPr indent="0" lvl="0" marL="0">
              <a:spcBef>
                <a:spcPts val="0"/>
              </a:spcBef>
              <a:spcAft>
                <a:spcPts val="0"/>
              </a:spcAft>
              <a:buClr>
                <a:schemeClr val="dk1"/>
              </a:buClr>
              <a:buSzPts val="1100"/>
              <a:buFont typeface="Arial"/>
              <a:buNone/>
            </a:pPr>
            <a:r>
              <a:t/>
            </a:r>
            <a:endParaRPr b="1" sz="1600">
              <a:solidFill>
                <a:schemeClr val="dk1"/>
              </a:solidFill>
              <a:latin typeface="Georgia"/>
              <a:ea typeface="Georgia"/>
              <a:cs typeface="Georgia"/>
              <a:sym typeface="Georgia"/>
            </a:endParaRPr>
          </a:p>
          <a:p>
            <a:pPr indent="0" lvl="0" marL="0">
              <a:spcBef>
                <a:spcPts val="0"/>
              </a:spcBef>
              <a:spcAft>
                <a:spcPts val="0"/>
              </a:spcAft>
              <a:buNone/>
            </a:pPr>
            <a:r>
              <a:t/>
            </a:r>
            <a:endParaRPr b="1" sz="16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ID3</a:t>
            </a:r>
            <a:endParaRPr/>
          </a:p>
        </p:txBody>
      </p:sp>
      <p:sp>
        <p:nvSpPr>
          <p:cNvPr id="97" name="Shape 9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pt-BR"/>
              <a:t>E como selecionar quais atributos devem ser usados para construir a árvore?</a:t>
            </a:r>
            <a:endParaRPr/>
          </a:p>
        </p:txBody>
      </p:sp>
      <p:pic>
        <p:nvPicPr>
          <p:cNvPr descr="RTEmagicC_arv_dec1.gif.gif" id="98" name="Shape 98"/>
          <p:cNvPicPr preferRelativeResize="0"/>
          <p:nvPr/>
        </p:nvPicPr>
        <p:blipFill>
          <a:blip r:embed="rId3">
            <a:alphaModFix/>
          </a:blip>
          <a:stretch>
            <a:fillRect/>
          </a:stretch>
        </p:blipFill>
        <p:spPr>
          <a:xfrm>
            <a:off x="346350" y="2571750"/>
            <a:ext cx="2977100" cy="2058450"/>
          </a:xfrm>
          <a:prstGeom prst="rect">
            <a:avLst/>
          </a:prstGeom>
          <a:noFill/>
          <a:ln>
            <a:noFill/>
          </a:ln>
        </p:spPr>
      </p:pic>
      <p:sp>
        <p:nvSpPr>
          <p:cNvPr id="99" name="Shape 99"/>
          <p:cNvSpPr txBox="1"/>
          <p:nvPr/>
        </p:nvSpPr>
        <p:spPr>
          <a:xfrm>
            <a:off x="3542675" y="1886175"/>
            <a:ext cx="5324400" cy="306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pt-BR" sz="1600">
                <a:solidFill>
                  <a:schemeClr val="dk1"/>
                </a:solidFill>
                <a:latin typeface="Georgia"/>
                <a:ea typeface="Georgia"/>
                <a:cs typeface="Georgia"/>
                <a:sym typeface="Georgia"/>
              </a:rPr>
              <a:t>Fórmulas</a:t>
            </a:r>
            <a:endParaRPr b="1" sz="1600">
              <a:solidFill>
                <a:schemeClr val="dk1"/>
              </a:solidFill>
              <a:latin typeface="Georgia"/>
              <a:ea typeface="Georgia"/>
              <a:cs typeface="Georgia"/>
              <a:sym typeface="Georgia"/>
            </a:endParaRPr>
          </a:p>
          <a:p>
            <a:pPr indent="0" lvl="0" marL="0" rtl="0">
              <a:spcBef>
                <a:spcPts val="0"/>
              </a:spcBef>
              <a:spcAft>
                <a:spcPts val="0"/>
              </a:spcAft>
              <a:buNone/>
            </a:pPr>
            <a:r>
              <a:t/>
            </a:r>
            <a:endParaRPr b="1" sz="1600">
              <a:solidFill>
                <a:schemeClr val="dk1"/>
              </a:solidFill>
              <a:latin typeface="Georgia"/>
              <a:ea typeface="Georgia"/>
              <a:cs typeface="Georgia"/>
              <a:sym typeface="Georgia"/>
            </a:endParaRPr>
          </a:p>
          <a:p>
            <a:pPr indent="0" lvl="0" marL="0" rtl="0">
              <a:spcBef>
                <a:spcPts val="0"/>
              </a:spcBef>
              <a:spcAft>
                <a:spcPts val="0"/>
              </a:spcAft>
              <a:buNone/>
            </a:pPr>
            <a:r>
              <a:t/>
            </a:r>
            <a:endParaRPr b="1" sz="1600">
              <a:solidFill>
                <a:schemeClr val="dk1"/>
              </a:solidFill>
              <a:latin typeface="Georgia"/>
              <a:ea typeface="Georgia"/>
              <a:cs typeface="Georgia"/>
              <a:sym typeface="Georgia"/>
            </a:endParaRPr>
          </a:p>
          <a:p>
            <a:pPr indent="0" lvl="0" marL="0" rtl="0">
              <a:spcBef>
                <a:spcPts val="0"/>
              </a:spcBef>
              <a:spcAft>
                <a:spcPts val="0"/>
              </a:spcAft>
              <a:buNone/>
            </a:pPr>
            <a:r>
              <a:t/>
            </a:r>
            <a:endParaRPr b="1" sz="1600">
              <a:solidFill>
                <a:schemeClr val="dk1"/>
              </a:solidFill>
              <a:latin typeface="Georgia"/>
              <a:ea typeface="Georgia"/>
              <a:cs typeface="Georgia"/>
              <a:sym typeface="Georgia"/>
            </a:endParaRPr>
          </a:p>
        </p:txBody>
      </p:sp>
      <p:pic>
        <p:nvPicPr>
          <p:cNvPr id="100" name="Shape 100"/>
          <p:cNvPicPr preferRelativeResize="0"/>
          <p:nvPr/>
        </p:nvPicPr>
        <p:blipFill>
          <a:blip r:embed="rId4">
            <a:alphaModFix/>
          </a:blip>
          <a:stretch>
            <a:fillRect/>
          </a:stretch>
        </p:blipFill>
        <p:spPr>
          <a:xfrm>
            <a:off x="3626200" y="2506375"/>
            <a:ext cx="4174750" cy="641875"/>
          </a:xfrm>
          <a:prstGeom prst="rect">
            <a:avLst/>
          </a:prstGeom>
          <a:noFill/>
          <a:ln>
            <a:noFill/>
          </a:ln>
        </p:spPr>
      </p:pic>
      <p:sp>
        <p:nvSpPr>
          <p:cNvPr id="101" name="Shape 101"/>
          <p:cNvSpPr txBox="1"/>
          <p:nvPr/>
        </p:nvSpPr>
        <p:spPr>
          <a:xfrm>
            <a:off x="3591400" y="3591375"/>
            <a:ext cx="4475400" cy="136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a:t>Entropia: Caracteriza a pureza de uma coleção</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pt-BR"/>
              <a:t>Ganho: Define a redução da entropia</a:t>
            </a:r>
            <a:endParaRPr/>
          </a:p>
          <a:p>
            <a:pPr indent="0" lvl="0" marL="0" rtl="0">
              <a:spcBef>
                <a:spcPts val="0"/>
              </a:spcBef>
              <a:spcAft>
                <a:spcPts val="0"/>
              </a:spcAft>
              <a:buClr>
                <a:srgbClr val="000000"/>
              </a:buClr>
              <a:buSzPts val="11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ID3</a:t>
            </a:r>
            <a:endParaRPr/>
          </a:p>
        </p:txBody>
      </p:sp>
      <p:sp>
        <p:nvSpPr>
          <p:cNvPr id="107" name="Shape 10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pt-BR"/>
              <a:t>E como selecionar quais atributos devem ser usados para construir a árvore?</a:t>
            </a:r>
            <a:endParaRPr/>
          </a:p>
        </p:txBody>
      </p:sp>
      <p:pic>
        <p:nvPicPr>
          <p:cNvPr descr="RTEmagicC_arv_dec1.gif.gif" id="108" name="Shape 108"/>
          <p:cNvPicPr preferRelativeResize="0"/>
          <p:nvPr/>
        </p:nvPicPr>
        <p:blipFill>
          <a:blip r:embed="rId3">
            <a:alphaModFix/>
          </a:blip>
          <a:stretch>
            <a:fillRect/>
          </a:stretch>
        </p:blipFill>
        <p:spPr>
          <a:xfrm>
            <a:off x="346350" y="2571750"/>
            <a:ext cx="2977100" cy="2058450"/>
          </a:xfrm>
          <a:prstGeom prst="rect">
            <a:avLst/>
          </a:prstGeom>
          <a:noFill/>
          <a:ln>
            <a:noFill/>
          </a:ln>
        </p:spPr>
      </p:pic>
      <p:sp>
        <p:nvSpPr>
          <p:cNvPr id="109" name="Shape 109"/>
          <p:cNvSpPr txBox="1"/>
          <p:nvPr/>
        </p:nvSpPr>
        <p:spPr>
          <a:xfrm>
            <a:off x="3542675" y="1886175"/>
            <a:ext cx="5324400" cy="3069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pt-BR" sz="1600">
                <a:solidFill>
                  <a:schemeClr val="dk1"/>
                </a:solidFill>
                <a:latin typeface="Georgia"/>
                <a:ea typeface="Georgia"/>
                <a:cs typeface="Georgia"/>
                <a:sym typeface="Georgia"/>
              </a:rPr>
              <a:t>Fórmulas</a:t>
            </a:r>
            <a:endParaRPr b="1" sz="1600">
              <a:solidFill>
                <a:schemeClr val="dk1"/>
              </a:solidFill>
              <a:latin typeface="Georgia"/>
              <a:ea typeface="Georgia"/>
              <a:cs typeface="Georgia"/>
              <a:sym typeface="Georgia"/>
            </a:endParaRPr>
          </a:p>
          <a:p>
            <a:pPr indent="0" lvl="0" marL="0" rtl="0">
              <a:spcBef>
                <a:spcPts val="0"/>
              </a:spcBef>
              <a:spcAft>
                <a:spcPts val="0"/>
              </a:spcAft>
              <a:buNone/>
            </a:pPr>
            <a:r>
              <a:t/>
            </a:r>
            <a:endParaRPr b="1" sz="1600">
              <a:solidFill>
                <a:schemeClr val="dk1"/>
              </a:solidFill>
              <a:latin typeface="Georgia"/>
              <a:ea typeface="Georgia"/>
              <a:cs typeface="Georgia"/>
              <a:sym typeface="Georgia"/>
            </a:endParaRPr>
          </a:p>
          <a:p>
            <a:pPr indent="0" lvl="0" marL="0" rtl="0">
              <a:spcBef>
                <a:spcPts val="0"/>
              </a:spcBef>
              <a:spcAft>
                <a:spcPts val="0"/>
              </a:spcAft>
              <a:buNone/>
            </a:pPr>
            <a:r>
              <a:t/>
            </a:r>
            <a:endParaRPr b="1" sz="1600">
              <a:solidFill>
                <a:schemeClr val="dk1"/>
              </a:solidFill>
              <a:latin typeface="Georgia"/>
              <a:ea typeface="Georgia"/>
              <a:cs typeface="Georgia"/>
              <a:sym typeface="Georgia"/>
            </a:endParaRPr>
          </a:p>
          <a:p>
            <a:pPr indent="0" lvl="0" marL="0" rtl="0">
              <a:spcBef>
                <a:spcPts val="0"/>
              </a:spcBef>
              <a:spcAft>
                <a:spcPts val="0"/>
              </a:spcAft>
              <a:buNone/>
            </a:pPr>
            <a:r>
              <a:t/>
            </a:r>
            <a:endParaRPr b="1" sz="1600">
              <a:solidFill>
                <a:schemeClr val="dk1"/>
              </a:solidFill>
              <a:latin typeface="Georgia"/>
              <a:ea typeface="Georgia"/>
              <a:cs typeface="Georgia"/>
              <a:sym typeface="Georgia"/>
            </a:endParaRPr>
          </a:p>
        </p:txBody>
      </p:sp>
      <p:pic>
        <p:nvPicPr>
          <p:cNvPr id="110" name="Shape 110"/>
          <p:cNvPicPr preferRelativeResize="0"/>
          <p:nvPr/>
        </p:nvPicPr>
        <p:blipFill>
          <a:blip r:embed="rId4">
            <a:alphaModFix/>
          </a:blip>
          <a:stretch>
            <a:fillRect/>
          </a:stretch>
        </p:blipFill>
        <p:spPr>
          <a:xfrm>
            <a:off x="3626200" y="2506375"/>
            <a:ext cx="4174750" cy="641875"/>
          </a:xfrm>
          <a:prstGeom prst="rect">
            <a:avLst/>
          </a:prstGeom>
          <a:noFill/>
          <a:ln>
            <a:noFill/>
          </a:ln>
        </p:spPr>
      </p:pic>
      <p:pic>
        <p:nvPicPr>
          <p:cNvPr id="111" name="Shape 111"/>
          <p:cNvPicPr preferRelativeResize="0"/>
          <p:nvPr/>
        </p:nvPicPr>
        <p:blipFill>
          <a:blip r:embed="rId5">
            <a:alphaModFix/>
          </a:blip>
          <a:stretch>
            <a:fillRect/>
          </a:stretch>
        </p:blipFill>
        <p:spPr>
          <a:xfrm>
            <a:off x="7069525" y="3308850"/>
            <a:ext cx="1672300" cy="161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ID3</a:t>
            </a:r>
            <a:endParaRPr/>
          </a:p>
        </p:txBody>
      </p:sp>
      <p:sp>
        <p:nvSpPr>
          <p:cNvPr id="117" name="Shape 1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pt-BR"/>
              <a:t>E como selecionar quais atributos devem ser usados para construir a árvore?</a:t>
            </a:r>
            <a:endParaRPr/>
          </a:p>
        </p:txBody>
      </p:sp>
      <p:pic>
        <p:nvPicPr>
          <p:cNvPr descr="RTEmagicC_arv_dec11.gif.gif" id="118" name="Shape 118"/>
          <p:cNvPicPr preferRelativeResize="0"/>
          <p:nvPr/>
        </p:nvPicPr>
        <p:blipFill>
          <a:blip r:embed="rId3">
            <a:alphaModFix/>
          </a:blip>
          <a:stretch>
            <a:fillRect/>
          </a:stretch>
        </p:blipFill>
        <p:spPr>
          <a:xfrm>
            <a:off x="1593850" y="1692500"/>
            <a:ext cx="5575025" cy="321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ID3</a:t>
            </a:r>
            <a:endParaRPr/>
          </a:p>
        </p:txBody>
      </p:sp>
      <p:sp>
        <p:nvSpPr>
          <p:cNvPr id="124" name="Shape 1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pt-BR"/>
              <a:t>E como selecionar quais atributos devem ser usados para construir a árvore?</a:t>
            </a:r>
            <a:endParaRPr/>
          </a:p>
        </p:txBody>
      </p:sp>
      <p:pic>
        <p:nvPicPr>
          <p:cNvPr descr="RTEmagicC_arv_dec12.gif.gif" id="125" name="Shape 125"/>
          <p:cNvPicPr preferRelativeResize="0"/>
          <p:nvPr/>
        </p:nvPicPr>
        <p:blipFill>
          <a:blip r:embed="rId3">
            <a:alphaModFix/>
          </a:blip>
          <a:stretch>
            <a:fillRect/>
          </a:stretch>
        </p:blipFill>
        <p:spPr>
          <a:xfrm>
            <a:off x="1284475" y="1849600"/>
            <a:ext cx="4526050" cy="277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