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8" r:id="rId11"/>
    <p:sldId id="265" r:id="rId12"/>
    <p:sldId id="266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16"/>
    <p:restoredTop sz="90278"/>
  </p:normalViewPr>
  <p:slideViewPr>
    <p:cSldViewPr snapToGrid="0" snapToObjects="1">
      <p:cViewPr varScale="1">
        <p:scale>
          <a:sx n="136" d="100"/>
          <a:sy n="136" d="100"/>
        </p:scale>
        <p:origin x="7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C402-C5E6-F745-A419-76A8B791217B}" type="datetimeFigureOut">
              <a:rPr kumimoji="1" lang="zh-CN" altLang="en-US" smtClean="0"/>
              <a:t>2018/10/21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40DC-966B-8D49-8CAD-E0EF062258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8302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C402-C5E6-F745-A419-76A8B791217B}" type="datetimeFigureOut">
              <a:rPr kumimoji="1" lang="zh-CN" altLang="en-US" smtClean="0"/>
              <a:t>2018/10/21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40DC-966B-8D49-8CAD-E0EF062258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788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C402-C5E6-F745-A419-76A8B791217B}" type="datetimeFigureOut">
              <a:rPr kumimoji="1" lang="zh-CN" altLang="en-US" smtClean="0"/>
              <a:t>2018/10/21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40DC-966B-8D49-8CAD-E0EF062258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519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C402-C5E6-F745-A419-76A8B791217B}" type="datetimeFigureOut">
              <a:rPr kumimoji="1" lang="zh-CN" altLang="en-US" smtClean="0"/>
              <a:t>2018/10/21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40DC-966B-8D49-8CAD-E0EF062258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6819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C402-C5E6-F745-A419-76A8B791217B}" type="datetimeFigureOut">
              <a:rPr kumimoji="1" lang="zh-CN" altLang="en-US" smtClean="0"/>
              <a:t>2018/10/21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40DC-966B-8D49-8CAD-E0EF062258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5799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C402-C5E6-F745-A419-76A8B791217B}" type="datetimeFigureOut">
              <a:rPr kumimoji="1" lang="zh-CN" altLang="en-US" smtClean="0"/>
              <a:t>2018/10/21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40DC-966B-8D49-8CAD-E0EF062258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421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C402-C5E6-F745-A419-76A8B791217B}" type="datetimeFigureOut">
              <a:rPr kumimoji="1" lang="zh-CN" altLang="en-US" smtClean="0"/>
              <a:t>2018/10/21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40DC-966B-8D49-8CAD-E0EF062258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1830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C402-C5E6-F745-A419-76A8B791217B}" type="datetimeFigureOut">
              <a:rPr kumimoji="1" lang="zh-CN" altLang="en-US" smtClean="0"/>
              <a:t>2018/10/21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40DC-966B-8D49-8CAD-E0EF062258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6418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C402-C5E6-F745-A419-76A8B791217B}" type="datetimeFigureOut">
              <a:rPr kumimoji="1" lang="zh-CN" altLang="en-US" smtClean="0"/>
              <a:t>2018/10/21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40DC-966B-8D49-8CAD-E0EF062258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654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C402-C5E6-F745-A419-76A8B791217B}" type="datetimeFigureOut">
              <a:rPr kumimoji="1" lang="zh-CN" altLang="en-US" smtClean="0"/>
              <a:t>2018/10/21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40DC-966B-8D49-8CAD-E0EF062258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561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C402-C5E6-F745-A419-76A8B791217B}" type="datetimeFigureOut">
              <a:rPr kumimoji="1" lang="zh-CN" altLang="en-US" smtClean="0"/>
              <a:t>2018/10/21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40DC-966B-8D49-8CAD-E0EF062258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3439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AC402-C5E6-F745-A419-76A8B791217B}" type="datetimeFigureOut">
              <a:rPr kumimoji="1" lang="zh-CN" altLang="en-US" smtClean="0"/>
              <a:t>2018/10/21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240DC-966B-8D49-8CAD-E0EF062258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532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页式文件系统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数据库是能够</a:t>
            </a:r>
            <a:r>
              <a:rPr lang="zh-CN" altLang="en-US" dirty="0"/>
              <a:t>在大量数据中进行查询和存储操作的系统 </a:t>
            </a:r>
            <a:endParaRPr lang="zh-CN" altLang="en-US" dirty="0" smtClean="0"/>
          </a:p>
          <a:p>
            <a:r>
              <a:rPr lang="zh-CN" altLang="en-US" dirty="0" smtClean="0">
                <a:effectLst/>
              </a:rPr>
              <a:t>一个数据表的数据用一个文件来存储</a:t>
            </a:r>
          </a:p>
          <a:p>
            <a:r>
              <a:rPr lang="zh-CN" altLang="en-US" dirty="0" smtClean="0">
                <a:effectLst/>
              </a:rPr>
              <a:t>文件的存储一般以页为单位</a:t>
            </a:r>
            <a:r>
              <a:rPr lang="en-US" altLang="zh-CN" dirty="0" smtClean="0">
                <a:effectLst/>
              </a:rPr>
              <a:t>(8KB)</a:t>
            </a:r>
            <a:endParaRPr lang="zh-CN" altLang="en-US" dirty="0" smtClean="0">
              <a:effectLst/>
            </a:endParaRPr>
          </a:p>
          <a:p>
            <a:r>
              <a:rPr lang="zh-CN" altLang="en-US" dirty="0" smtClean="0">
                <a:effectLst/>
              </a:rPr>
              <a:t>文件中的页用</a:t>
            </a:r>
            <a:r>
              <a:rPr lang="en-US" altLang="zh-CN" dirty="0" err="1" smtClean="0">
                <a:effectLst/>
              </a:rPr>
              <a:t>pageID</a:t>
            </a:r>
            <a:r>
              <a:rPr lang="zh-CN" altLang="en-US" dirty="0" smtClean="0">
                <a:effectLst/>
              </a:rPr>
              <a:t>表示</a:t>
            </a:r>
          </a:p>
          <a:p>
            <a:r>
              <a:rPr lang="en-US" altLang="zh-CN" dirty="0" smtClean="0"/>
              <a:t>[</a:t>
            </a:r>
            <a:r>
              <a:rPr lang="en-US" altLang="zh-CN" dirty="0" err="1" smtClean="0"/>
              <a:t>pageID</a:t>
            </a:r>
            <a:r>
              <a:rPr lang="en-US" altLang="zh-CN" dirty="0" smtClean="0"/>
              <a:t>*8KB, (pageID+1)*8KB)</a:t>
            </a:r>
            <a:endParaRPr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12720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缓存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标记脏页</a:t>
            </a:r>
          </a:p>
          <a:p>
            <a:pPr lvl="1"/>
            <a:r>
              <a:rPr lang="zh-CN" altLang="en-US" dirty="0" smtClean="0"/>
              <a:t>如果更新了缓存页</a:t>
            </a:r>
            <a:r>
              <a:rPr lang="zh-CN" altLang="en-US" dirty="0"/>
              <a:t>中的</a:t>
            </a:r>
            <a:r>
              <a:rPr lang="zh-CN" altLang="en-US" dirty="0" smtClean="0"/>
              <a:t>数据，</a:t>
            </a:r>
            <a:r>
              <a:rPr lang="en-US" altLang="zh-CN" dirty="0" err="1" smtClean="0"/>
              <a:t>BufPageManager</a:t>
            </a:r>
            <a:r>
              <a:rPr lang="zh-CN" altLang="en-US" dirty="0"/>
              <a:t>并</a:t>
            </a:r>
            <a:r>
              <a:rPr lang="zh-CN" altLang="en-US" dirty="0" smtClean="0"/>
              <a:t>不会</a:t>
            </a:r>
            <a:r>
              <a:rPr lang="zh-CN" altLang="en-US" dirty="0"/>
              <a:t>马上将其</a:t>
            </a:r>
            <a:r>
              <a:rPr lang="zh-CN" altLang="en-US" dirty="0" smtClean="0"/>
              <a:t>对应的</a:t>
            </a:r>
            <a:r>
              <a:rPr lang="zh-CN" altLang="en-US" dirty="0"/>
              <a:t>数据写到文件</a:t>
            </a:r>
            <a:r>
              <a:rPr lang="zh-CN" altLang="en-US" dirty="0"/>
              <a:t>中，会在将来对该页可能进行的“替换”操作时，将页面写回</a:t>
            </a:r>
            <a:r>
              <a:rPr lang="zh-CN" altLang="en-US" dirty="0" smtClean="0"/>
              <a:t>文件，</a:t>
            </a:r>
            <a:r>
              <a:rPr lang="zh-CN" altLang="en-US" dirty="0" smtClean="0"/>
              <a:t>该页就成为了“脏页”</a:t>
            </a:r>
            <a:endParaRPr lang="zh-CN" altLang="en-US" dirty="0" smtClean="0">
              <a:effectLst/>
            </a:endParaRPr>
          </a:p>
          <a:p>
            <a:pPr lvl="1"/>
            <a:r>
              <a:rPr lang="en-US" altLang="zh-CN" dirty="0" err="1" smtClean="0"/>
              <a:t>BufPageManager</a:t>
            </a:r>
            <a:r>
              <a:rPr lang="zh-CN" altLang="en-US" dirty="0"/>
              <a:t>通过一个脏页数组</a:t>
            </a:r>
            <a:r>
              <a:rPr lang="en-US" altLang="zh-CN" dirty="0" err="1"/>
              <a:t>bool</a:t>
            </a:r>
            <a:r>
              <a:rPr lang="en-US" altLang="zh-CN" dirty="0"/>
              <a:t> dirty[]</a:t>
            </a:r>
            <a:r>
              <a:rPr lang="zh-CN" altLang="en-US" dirty="0"/>
              <a:t>来记录某个缓存页</a:t>
            </a:r>
            <a:r>
              <a:rPr lang="zh-CN" altLang="en-US" dirty="0" smtClean="0"/>
              <a:t>是不</a:t>
            </a:r>
            <a:r>
              <a:rPr lang="zh-CN" altLang="en-US" dirty="0"/>
              <a:t>是“脏页” </a:t>
            </a:r>
            <a:endParaRPr lang="zh-CN" altLang="en-US" dirty="0" smtClean="0">
              <a:effectLst/>
            </a:endParaRPr>
          </a:p>
          <a:p>
            <a:pPr lvl="1"/>
            <a:endParaRPr lang="zh-CN" altLang="en-US" dirty="0" smtClean="0">
              <a:effectLst/>
            </a:endParaRPr>
          </a:p>
          <a:p>
            <a:pPr lvl="1"/>
            <a:endParaRPr lang="zh-CN" altLang="en-US" dirty="0" smtClean="0">
              <a:effectLst/>
            </a:endParaRP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8026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缓存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FileManager</a:t>
            </a:r>
            <a:r>
              <a:rPr lang="zh-CN" altLang="en-US" dirty="0"/>
              <a:t>的基础上增加缓存 </a:t>
            </a:r>
            <a:endParaRPr lang="zh-CN" altLang="en-US" dirty="0" smtClean="0">
              <a:effectLst/>
            </a:endParaRPr>
          </a:p>
          <a:p>
            <a:r>
              <a:rPr lang="zh-CN" altLang="en-US" dirty="0"/>
              <a:t>封装成</a:t>
            </a:r>
            <a:r>
              <a:rPr lang="en-US" altLang="zh-CN" dirty="0" err="1"/>
              <a:t>BufPageManager</a:t>
            </a:r>
            <a:r>
              <a:rPr lang="zh-CN" altLang="en-US" dirty="0" smtClean="0"/>
              <a:t>类，</a:t>
            </a:r>
            <a:r>
              <a:rPr lang="en-US" altLang="zh-CN" dirty="0" err="1" smtClean="0"/>
              <a:t>linux</a:t>
            </a:r>
            <a:r>
              <a:rPr lang="zh-CN" altLang="en-US" dirty="0"/>
              <a:t>环境可以直接</a:t>
            </a:r>
            <a:r>
              <a:rPr lang="zh-CN" altLang="en-US" dirty="0" smtClean="0"/>
              <a:t>使用，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环境需要</a:t>
            </a:r>
            <a:r>
              <a:rPr lang="zh-CN" altLang="en-US" dirty="0"/>
              <a:t>相应的修改 </a:t>
            </a:r>
            <a:endParaRPr lang="zh-CN" altLang="en-US" dirty="0" smtClean="0">
              <a:effectLst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854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BufPageManager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BufPageManager</a:t>
            </a:r>
            <a:r>
              <a:rPr lang="en-US" altLang="zh-CN" dirty="0"/>
              <a:t>(</a:t>
            </a:r>
            <a:r>
              <a:rPr lang="en-US" altLang="zh-CN" dirty="0" err="1"/>
              <a:t>FileManager</a:t>
            </a:r>
            <a:r>
              <a:rPr lang="en-US" altLang="zh-CN" dirty="0"/>
              <a:t>* </a:t>
            </a:r>
            <a:r>
              <a:rPr lang="en-US" altLang="zh-CN" dirty="0" err="1"/>
              <a:t>fm</a:t>
            </a:r>
            <a:r>
              <a:rPr lang="en-US" altLang="zh-CN" dirty="0"/>
              <a:t>) </a:t>
            </a:r>
            <a:endParaRPr lang="zh-CN" altLang="en-US" dirty="0" smtClean="0"/>
          </a:p>
          <a:p>
            <a:pPr lvl="1"/>
            <a:r>
              <a:rPr lang="zh-CN" altLang="en-US" dirty="0"/>
              <a:t>构造函数 </a:t>
            </a:r>
            <a:endParaRPr lang="zh-CN" altLang="en-US" dirty="0" smtClean="0">
              <a:effectLst/>
            </a:endParaRPr>
          </a:p>
          <a:p>
            <a:pPr lvl="1"/>
            <a:r>
              <a:rPr lang="en-US" altLang="zh-CN" dirty="0" err="1"/>
              <a:t>fm</a:t>
            </a:r>
            <a:r>
              <a:rPr lang="zh-CN" altLang="en-US" dirty="0"/>
              <a:t>是</a:t>
            </a:r>
            <a:r>
              <a:rPr lang="en-US" altLang="zh-CN" dirty="0" err="1"/>
              <a:t>FileManager</a:t>
            </a:r>
            <a:r>
              <a:rPr lang="zh-CN" altLang="en-US" dirty="0" smtClean="0"/>
              <a:t>指针，</a:t>
            </a:r>
            <a:r>
              <a:rPr lang="en-US" altLang="zh-CN" dirty="0" err="1" smtClean="0"/>
              <a:t>BufPageManager</a:t>
            </a:r>
            <a:r>
              <a:rPr lang="zh-CN" altLang="en-US" dirty="0"/>
              <a:t>将利用</a:t>
            </a:r>
            <a:r>
              <a:rPr lang="en-US" altLang="zh-CN" dirty="0" err="1"/>
              <a:t>FileManager</a:t>
            </a:r>
            <a:r>
              <a:rPr lang="zh-CN" altLang="en-US" dirty="0" smtClean="0"/>
              <a:t>提供的</a:t>
            </a:r>
            <a:r>
              <a:rPr lang="zh-CN" altLang="en-US" dirty="0"/>
              <a:t>成员函数进行文件读写操作 </a:t>
            </a:r>
            <a:endParaRPr lang="en-US" altLang="zh-CN" dirty="0" smtClean="0">
              <a:effectLst/>
            </a:endParaRPr>
          </a:p>
          <a:p>
            <a:r>
              <a:rPr lang="en-US" altLang="zh-CN" dirty="0"/>
              <a:t>void </a:t>
            </a:r>
            <a:r>
              <a:rPr lang="en-US" altLang="zh-CN" dirty="0" err="1"/>
              <a:t>getKey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index, </a:t>
            </a:r>
            <a:r>
              <a:rPr lang="en-US" altLang="zh-CN" dirty="0" err="1"/>
              <a:t>int</a:t>
            </a:r>
            <a:r>
              <a:rPr lang="en-US" altLang="zh-CN" dirty="0"/>
              <a:t>&amp; </a:t>
            </a:r>
            <a:r>
              <a:rPr lang="en-US" altLang="zh-CN" dirty="0" err="1"/>
              <a:t>fileID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&amp; </a:t>
            </a:r>
            <a:r>
              <a:rPr lang="en-US" altLang="zh-CN" dirty="0" err="1"/>
              <a:t>pageID</a:t>
            </a:r>
            <a:r>
              <a:rPr lang="en-US" altLang="zh-CN" dirty="0"/>
              <a:t>) </a:t>
            </a:r>
            <a:endParaRPr lang="zh-CN" altLang="en-US" dirty="0" smtClean="0"/>
          </a:p>
          <a:p>
            <a:pPr lvl="1"/>
            <a:r>
              <a:rPr lang="zh-CN" altLang="en-US" dirty="0"/>
              <a:t>获取缓存页面对应的文件</a:t>
            </a:r>
            <a:r>
              <a:rPr lang="zh-CN" altLang="en-US" dirty="0" smtClean="0"/>
              <a:t>页面</a:t>
            </a:r>
          </a:p>
          <a:p>
            <a:pPr lvl="1"/>
            <a:r>
              <a:rPr lang="en-US" altLang="zh-CN" dirty="0"/>
              <a:t>index</a:t>
            </a:r>
            <a:r>
              <a:rPr lang="zh-CN" altLang="en-US" dirty="0"/>
              <a:t>是缓存页面在</a:t>
            </a:r>
            <a:r>
              <a:rPr lang="en-US" altLang="zh-CN" dirty="0" err="1"/>
              <a:t>BufType</a:t>
            </a:r>
            <a:r>
              <a:rPr lang="en-US" altLang="zh-CN" dirty="0"/>
              <a:t> </a:t>
            </a:r>
            <a:r>
              <a:rPr lang="en-US" altLang="zh-CN" dirty="0" err="1"/>
              <a:t>addr</a:t>
            </a:r>
            <a:r>
              <a:rPr lang="en-US" altLang="zh-CN" dirty="0"/>
              <a:t>[]</a:t>
            </a:r>
            <a:r>
              <a:rPr lang="zh-CN" altLang="en-US" dirty="0"/>
              <a:t>中</a:t>
            </a:r>
            <a:r>
              <a:rPr lang="zh-CN" altLang="en-US" dirty="0" smtClean="0"/>
              <a:t>下标</a:t>
            </a:r>
          </a:p>
          <a:p>
            <a:pPr lvl="1"/>
            <a:r>
              <a:rPr lang="en-US" altLang="zh-CN" dirty="0" err="1"/>
              <a:t>fileID</a:t>
            </a:r>
            <a:r>
              <a:rPr lang="zh-CN" altLang="en-US" dirty="0"/>
              <a:t>和</a:t>
            </a:r>
            <a:r>
              <a:rPr lang="en-US" altLang="zh-CN" dirty="0" err="1"/>
              <a:t>pageID</a:t>
            </a:r>
            <a:r>
              <a:rPr lang="zh-CN" altLang="en-US" dirty="0"/>
              <a:t>在函数返回时存储文件</a:t>
            </a:r>
            <a:r>
              <a:rPr lang="en-US" altLang="zh-CN" dirty="0"/>
              <a:t>id</a:t>
            </a:r>
            <a:r>
              <a:rPr lang="zh-CN" altLang="en-US" dirty="0"/>
              <a:t>和文件页号 </a:t>
            </a:r>
            <a:endParaRPr lang="zh-CN" alt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7974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BufPageManager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void </a:t>
            </a:r>
            <a:r>
              <a:rPr lang="en-US" altLang="zh-CN" dirty="0" err="1"/>
              <a:t>writeBack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index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lvl="1"/>
            <a:r>
              <a:rPr lang="zh-CN" altLang="en-US" dirty="0"/>
              <a:t>将</a:t>
            </a:r>
            <a:r>
              <a:rPr lang="en-US" altLang="zh-CN" dirty="0" err="1"/>
              <a:t>addr</a:t>
            </a:r>
            <a:r>
              <a:rPr lang="en-US" altLang="zh-CN" dirty="0"/>
              <a:t>[index]</a:t>
            </a:r>
            <a:r>
              <a:rPr lang="zh-CN" altLang="en-US" dirty="0"/>
              <a:t>指定的缓存页数据写回</a:t>
            </a:r>
            <a:r>
              <a:rPr lang="zh-CN" altLang="en-US" dirty="0" smtClean="0"/>
              <a:t>文件</a:t>
            </a:r>
          </a:p>
          <a:p>
            <a:pPr lvl="1"/>
            <a:r>
              <a:rPr lang="zh-CN" altLang="en-US" dirty="0"/>
              <a:t>一般用不</a:t>
            </a:r>
            <a:r>
              <a:rPr lang="zh-CN" altLang="en-US" dirty="0" smtClean="0"/>
              <a:t>着，在</a:t>
            </a:r>
            <a:r>
              <a:rPr lang="zh-CN" altLang="en-US" dirty="0"/>
              <a:t>程序退出的时候可以调用</a:t>
            </a:r>
            <a:r>
              <a:rPr lang="zh-CN" altLang="en-US" dirty="0" smtClean="0"/>
              <a:t>一下</a:t>
            </a:r>
          </a:p>
          <a:p>
            <a:pPr lvl="1"/>
            <a:r>
              <a:rPr lang="zh-CN" altLang="en-US" dirty="0"/>
              <a:t>是不是真的写回则要看</a:t>
            </a:r>
            <a:r>
              <a:rPr lang="en-US" altLang="zh-CN" dirty="0"/>
              <a:t>dirty[index]</a:t>
            </a:r>
            <a:r>
              <a:rPr lang="zh-CN" altLang="en-US" dirty="0"/>
              <a:t>是否为</a:t>
            </a:r>
            <a:r>
              <a:rPr lang="en-US" altLang="zh-CN" dirty="0"/>
              <a:t>true </a:t>
            </a:r>
            <a:endParaRPr lang="zh-CN" altLang="en-US" dirty="0" smtClean="0"/>
          </a:p>
          <a:p>
            <a:r>
              <a:rPr lang="en-US" altLang="zh-CN" dirty="0"/>
              <a:t>void close</a:t>
            </a:r>
            <a:r>
              <a:rPr lang="en-US" altLang="zh-CN" dirty="0" smtClean="0"/>
              <a:t>()</a:t>
            </a:r>
            <a:endParaRPr lang="zh-CN" altLang="en-US" dirty="0" smtClean="0"/>
          </a:p>
          <a:p>
            <a:pPr lvl="1"/>
            <a:r>
              <a:rPr lang="zh-CN" altLang="en-US" dirty="0"/>
              <a:t>将所有缓存页的内容写</a:t>
            </a:r>
            <a:r>
              <a:rPr lang="zh-CN" altLang="en-US" dirty="0" smtClean="0"/>
              <a:t>回，通过</a:t>
            </a:r>
            <a:r>
              <a:rPr lang="zh-CN" altLang="en-US" dirty="0"/>
              <a:t>调用</a:t>
            </a:r>
            <a:r>
              <a:rPr lang="en-US" altLang="zh-CN" dirty="0" err="1"/>
              <a:t>writeBack</a:t>
            </a:r>
            <a:r>
              <a:rPr lang="zh-CN" altLang="en-US" dirty="0"/>
              <a:t>函数实现 </a:t>
            </a:r>
            <a:endParaRPr lang="zh-CN" altLang="en-US" dirty="0" smtClean="0"/>
          </a:p>
          <a:p>
            <a:r>
              <a:rPr lang="en-US" altLang="zh-CN" dirty="0"/>
              <a:t>void release(</a:t>
            </a:r>
            <a:r>
              <a:rPr lang="en-US" altLang="zh-CN" dirty="0" err="1"/>
              <a:t>int</a:t>
            </a:r>
            <a:r>
              <a:rPr lang="en-US" altLang="zh-CN" dirty="0"/>
              <a:t> index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lvl="1"/>
            <a:r>
              <a:rPr lang="zh-CN" altLang="en-US" dirty="0"/>
              <a:t>放弃</a:t>
            </a:r>
            <a:r>
              <a:rPr lang="en-US" altLang="zh-CN" dirty="0" err="1"/>
              <a:t>addr</a:t>
            </a:r>
            <a:r>
              <a:rPr lang="en-US" altLang="zh-CN" dirty="0"/>
              <a:t>[index]</a:t>
            </a:r>
            <a:r>
              <a:rPr lang="zh-CN" altLang="en-US" dirty="0"/>
              <a:t>中的</a:t>
            </a:r>
            <a:r>
              <a:rPr lang="zh-CN" altLang="en-US" dirty="0" smtClean="0"/>
              <a:t>内容，将</a:t>
            </a:r>
            <a:r>
              <a:rPr lang="zh-CN" altLang="en-US" dirty="0"/>
              <a:t>该缓存页置于</a:t>
            </a:r>
            <a:r>
              <a:rPr lang="zh-CN" altLang="en-US" dirty="0" smtClean="0"/>
              <a:t>空闲，没用</a:t>
            </a:r>
            <a:r>
              <a:rPr lang="zh-CN" altLang="en-US" dirty="0"/>
              <a:t>上 </a:t>
            </a:r>
          </a:p>
        </p:txBody>
      </p:sp>
    </p:spTree>
    <p:extLst>
      <p:ext uri="{BB962C8B-B14F-4D97-AF65-F5344CB8AC3E}">
        <p14:creationId xmlns:p14="http://schemas.microsoft.com/office/powerpoint/2010/main" val="2003980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BufPageManager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BufType</a:t>
            </a:r>
            <a:r>
              <a:rPr lang="en-US" altLang="zh-CN" dirty="0"/>
              <a:t> </a:t>
            </a:r>
            <a:r>
              <a:rPr lang="en-US" altLang="zh-CN" dirty="0" err="1"/>
              <a:t>getPage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fileID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pageID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&amp; index</a:t>
            </a:r>
            <a:r>
              <a:rPr lang="en-US" altLang="zh-CN" dirty="0" smtClean="0"/>
              <a:t>)</a:t>
            </a:r>
            <a:endParaRPr lang="en-US" altLang="zh-CN" dirty="0" smtClean="0">
              <a:effectLst/>
            </a:endParaRPr>
          </a:p>
          <a:p>
            <a:pPr lvl="1"/>
            <a:r>
              <a:rPr lang="zh-CN" altLang="en-US" dirty="0"/>
              <a:t>根据</a:t>
            </a:r>
            <a:r>
              <a:rPr lang="en-US" altLang="zh-CN" dirty="0"/>
              <a:t>(</a:t>
            </a:r>
            <a:r>
              <a:rPr lang="en-US" altLang="zh-CN" dirty="0" err="1"/>
              <a:t>fileID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pageID</a:t>
            </a:r>
            <a:r>
              <a:rPr lang="en-US" altLang="zh-CN" dirty="0"/>
              <a:t>)</a:t>
            </a:r>
            <a:r>
              <a:rPr lang="zh-CN" altLang="en-US" dirty="0"/>
              <a:t>文件页找到对应的缓存</a:t>
            </a:r>
            <a:r>
              <a:rPr lang="zh-CN" altLang="en-US" dirty="0" smtClean="0"/>
              <a:t>页面，如果</a:t>
            </a:r>
            <a:r>
              <a:rPr lang="zh-CN" altLang="en-US" dirty="0"/>
              <a:t>缓存中没有就</a:t>
            </a:r>
            <a:r>
              <a:rPr lang="zh-CN" altLang="en-US" dirty="0" smtClean="0"/>
              <a:t>申请</a:t>
            </a:r>
            <a:r>
              <a:rPr lang="zh-CN" altLang="en-US" dirty="0"/>
              <a:t>一个缓存</a:t>
            </a:r>
            <a:r>
              <a:rPr lang="zh-CN" altLang="en-US" dirty="0" smtClean="0"/>
              <a:t>页面，并</a:t>
            </a:r>
            <a:r>
              <a:rPr lang="zh-CN" altLang="en-US" dirty="0"/>
              <a:t>将文件页面中的内容读取到该缓存页面中 </a:t>
            </a:r>
            <a:endParaRPr lang="zh-CN" altLang="en-US" dirty="0" smtClean="0">
              <a:effectLst/>
            </a:endParaRPr>
          </a:p>
          <a:p>
            <a:pPr lvl="1"/>
            <a:r>
              <a:rPr lang="zh-CN" altLang="en-US" dirty="0"/>
              <a:t>函数的返回值就是缓存页面的首</a:t>
            </a:r>
            <a:r>
              <a:rPr lang="zh-CN" altLang="en-US" dirty="0" smtClean="0"/>
              <a:t>地址</a:t>
            </a:r>
            <a:endParaRPr lang="zh-CN" altLang="en-US" dirty="0" smtClean="0">
              <a:effectLst/>
            </a:endParaRPr>
          </a:p>
          <a:p>
            <a:pPr lvl="1"/>
            <a:r>
              <a:rPr lang="en-US" altLang="zh-CN" dirty="0"/>
              <a:t>index</a:t>
            </a:r>
            <a:r>
              <a:rPr lang="zh-CN" altLang="en-US" dirty="0"/>
              <a:t>是输出</a:t>
            </a:r>
            <a:r>
              <a:rPr lang="zh-CN" altLang="en-US" dirty="0" smtClean="0"/>
              <a:t>参数，记录</a:t>
            </a:r>
            <a:r>
              <a:rPr lang="zh-CN" altLang="en-US" dirty="0"/>
              <a:t>缓存页面在</a:t>
            </a:r>
            <a:r>
              <a:rPr lang="en-US" altLang="zh-CN" dirty="0" err="1"/>
              <a:t>BufType</a:t>
            </a:r>
            <a:r>
              <a:rPr lang="en-US" altLang="zh-CN" dirty="0"/>
              <a:t> </a:t>
            </a:r>
            <a:r>
              <a:rPr lang="en-US" altLang="zh-CN" dirty="0" err="1"/>
              <a:t>addr</a:t>
            </a:r>
            <a:r>
              <a:rPr lang="en-US" altLang="zh-CN" dirty="0"/>
              <a:t>[]</a:t>
            </a:r>
            <a:r>
              <a:rPr lang="zh-CN" altLang="en-US" dirty="0"/>
              <a:t>中的下标 </a:t>
            </a:r>
            <a:endParaRPr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7939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BufPageManager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BufType</a:t>
            </a:r>
            <a:r>
              <a:rPr lang="en-US" altLang="zh-CN" dirty="0"/>
              <a:t> </a:t>
            </a:r>
            <a:r>
              <a:rPr lang="en-US" altLang="zh-CN" dirty="0" err="1"/>
              <a:t>allocPage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fileID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pageID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&amp; index, </a:t>
            </a:r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ifRead</a:t>
            </a:r>
            <a:r>
              <a:rPr lang="en-US" altLang="zh-CN" dirty="0"/>
              <a:t> = false) </a:t>
            </a:r>
            <a:endParaRPr lang="en-US" altLang="zh-CN" dirty="0" smtClean="0">
              <a:effectLst/>
            </a:endParaRPr>
          </a:p>
          <a:p>
            <a:pPr lvl="1"/>
            <a:r>
              <a:rPr lang="zh-CN" altLang="en-US" dirty="0"/>
              <a:t>同</a:t>
            </a:r>
            <a:r>
              <a:rPr lang="en-US" altLang="zh-CN" dirty="0" err="1"/>
              <a:t>getPage</a:t>
            </a:r>
            <a:r>
              <a:rPr lang="zh-CN" altLang="en-US" dirty="0" smtClean="0"/>
              <a:t>类似，但是</a:t>
            </a:r>
            <a:r>
              <a:rPr lang="zh-CN" altLang="en-US" dirty="0"/>
              <a:t>不在缓存中进行</a:t>
            </a:r>
            <a:r>
              <a:rPr lang="zh-CN" altLang="en-US" dirty="0" smtClean="0"/>
              <a:t>查找，而是</a:t>
            </a:r>
            <a:r>
              <a:rPr lang="zh-CN" altLang="en-US" dirty="0"/>
              <a:t>直接为文件页面</a:t>
            </a:r>
            <a:r>
              <a:rPr lang="zh-CN" altLang="en-US" dirty="0" smtClean="0"/>
              <a:t>申请缓存，并</a:t>
            </a:r>
            <a:r>
              <a:rPr lang="zh-CN" altLang="en-US" dirty="0"/>
              <a:t>根据</a:t>
            </a:r>
            <a:r>
              <a:rPr lang="en-US" altLang="zh-CN" dirty="0" err="1"/>
              <a:t>ifRead</a:t>
            </a:r>
            <a:r>
              <a:rPr lang="zh-CN" altLang="en-US" dirty="0"/>
              <a:t>是否为</a:t>
            </a:r>
            <a:r>
              <a:rPr lang="en-US" altLang="zh-CN" dirty="0"/>
              <a:t>true</a:t>
            </a:r>
            <a:r>
              <a:rPr lang="zh-CN" altLang="en-US" dirty="0"/>
              <a:t>决定是否将文件页中的内容读入缓存中 </a:t>
            </a:r>
            <a:endParaRPr lang="zh-CN" altLang="en-US" dirty="0" smtClean="0">
              <a:effectLst/>
            </a:endParaRPr>
          </a:p>
          <a:p>
            <a:pPr lvl="1"/>
            <a:r>
              <a:rPr lang="zh-CN" altLang="en-US" dirty="0"/>
              <a:t>调用前必须确保</a:t>
            </a:r>
            <a:r>
              <a:rPr lang="en-US" altLang="zh-CN" dirty="0"/>
              <a:t>(</a:t>
            </a:r>
            <a:r>
              <a:rPr lang="en-US" altLang="zh-CN" dirty="0" err="1"/>
              <a:t>fileID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pageID</a:t>
            </a:r>
            <a:r>
              <a:rPr lang="en-US" altLang="zh-CN" dirty="0"/>
              <a:t>)</a:t>
            </a:r>
            <a:r>
              <a:rPr lang="zh-CN" altLang="en-US" dirty="0"/>
              <a:t>没有对应的缓存</a:t>
            </a:r>
            <a:r>
              <a:rPr lang="zh-CN" altLang="en-US" dirty="0" smtClean="0"/>
              <a:t>页，否则</a:t>
            </a:r>
            <a:r>
              <a:rPr lang="zh-CN" altLang="en-US" dirty="0"/>
              <a:t>会出错 </a:t>
            </a:r>
            <a:endParaRPr lang="zh-CN" altLang="en-US" dirty="0" smtClean="0">
              <a:effectLst/>
            </a:endParaRPr>
          </a:p>
          <a:p>
            <a:r>
              <a:rPr lang="en-US" altLang="zh-CN" dirty="0"/>
              <a:t>void access(</a:t>
            </a:r>
            <a:r>
              <a:rPr lang="en-US" altLang="zh-CN" dirty="0" err="1"/>
              <a:t>int</a:t>
            </a:r>
            <a:r>
              <a:rPr lang="en-US" altLang="zh-CN" dirty="0"/>
              <a:t> index) </a:t>
            </a:r>
            <a:endParaRPr lang="en-US" altLang="zh-CN" dirty="0" smtClean="0">
              <a:effectLst/>
            </a:endParaRPr>
          </a:p>
          <a:p>
            <a:pPr lvl="1"/>
            <a:r>
              <a:rPr lang="zh-CN" altLang="en-US" dirty="0"/>
              <a:t>标记</a:t>
            </a:r>
            <a:r>
              <a:rPr lang="zh-CN" altLang="en-US" dirty="0" smtClean="0"/>
              <a:t>访问</a:t>
            </a:r>
            <a:endParaRPr lang="zh-CN" altLang="en-US" dirty="0" smtClean="0">
              <a:effectLst/>
            </a:endParaRPr>
          </a:p>
          <a:p>
            <a:r>
              <a:rPr lang="en-US" altLang="zh-CN" dirty="0"/>
              <a:t>void </a:t>
            </a:r>
            <a:r>
              <a:rPr lang="en-US" altLang="zh-CN" dirty="0" err="1"/>
              <a:t>markDirty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index) </a:t>
            </a:r>
            <a:endParaRPr lang="zh-CN" altLang="en-US" dirty="0" smtClean="0"/>
          </a:p>
          <a:p>
            <a:pPr lvl="1"/>
            <a:r>
              <a:rPr lang="zh-CN" altLang="en-US" dirty="0" smtClean="0">
                <a:effectLst/>
              </a:rPr>
              <a:t>标记脏页</a:t>
            </a:r>
            <a:endParaRPr lang="en-US" altLang="zh-CN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0993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页式文件系统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建议：</a:t>
            </a:r>
          </a:p>
          <a:p>
            <a:r>
              <a:rPr lang="zh-CN" altLang="en-US" dirty="0" smtClean="0"/>
              <a:t>在</a:t>
            </a:r>
            <a:r>
              <a:rPr lang="zh-CN" altLang="en-US" dirty="0"/>
              <a:t>利用</a:t>
            </a:r>
            <a:r>
              <a:rPr lang="en-US" altLang="zh-CN" dirty="0" err="1"/>
              <a:t>BufPageManager</a:t>
            </a:r>
            <a:r>
              <a:rPr lang="zh-CN" altLang="en-US" dirty="0" smtClean="0"/>
              <a:t>时，建议</a:t>
            </a:r>
            <a:r>
              <a:rPr lang="en-US" altLang="zh-CN" dirty="0" err="1"/>
              <a:t>FileManager</a:t>
            </a:r>
            <a:r>
              <a:rPr lang="zh-CN" altLang="en-US" dirty="0"/>
              <a:t>只维护一个</a:t>
            </a:r>
            <a:r>
              <a:rPr lang="zh-CN" altLang="en-US" dirty="0" smtClean="0"/>
              <a:t>打开</a:t>
            </a:r>
            <a:r>
              <a:rPr lang="zh-CN" altLang="en-US" dirty="0"/>
              <a:t>的文件 </a:t>
            </a:r>
          </a:p>
          <a:p>
            <a:r>
              <a:rPr lang="zh-CN" altLang="en-US" dirty="0" smtClean="0"/>
              <a:t>如果</a:t>
            </a:r>
            <a:r>
              <a:rPr lang="zh-CN" altLang="en-US" dirty="0"/>
              <a:t>确信对某个缓存页进行若干次访问或更新操作过程</a:t>
            </a:r>
            <a:r>
              <a:rPr lang="zh-CN" altLang="en-US" dirty="0" smtClean="0"/>
              <a:t>中，该缓存</a:t>
            </a:r>
            <a:r>
              <a:rPr lang="zh-CN" altLang="en-US" dirty="0"/>
              <a:t>不会被替换</a:t>
            </a:r>
            <a:r>
              <a:rPr lang="zh-CN" altLang="en-US" dirty="0" smtClean="0"/>
              <a:t>出去（单线程数据库</a:t>
            </a:r>
            <a:r>
              <a:rPr lang="zh-CN" altLang="en-US" dirty="0"/>
              <a:t>）</a:t>
            </a:r>
            <a:r>
              <a:rPr lang="zh-CN" altLang="en-US" dirty="0" smtClean="0"/>
              <a:t>，那么</a:t>
            </a:r>
            <a:r>
              <a:rPr lang="zh-CN" altLang="en-US" dirty="0"/>
              <a:t>可以在这些操作结束</a:t>
            </a:r>
            <a:r>
              <a:rPr lang="zh-CN" altLang="en-US" dirty="0" smtClean="0"/>
              <a:t>后在</a:t>
            </a:r>
            <a:r>
              <a:rPr lang="zh-CN" altLang="en-US" dirty="0"/>
              <a:t>调用</a:t>
            </a:r>
            <a:r>
              <a:rPr lang="en-US" altLang="zh-CN" dirty="0"/>
              <a:t>access</a:t>
            </a:r>
            <a:r>
              <a:rPr lang="zh-CN" altLang="en-US" dirty="0"/>
              <a:t>或者</a:t>
            </a:r>
            <a:r>
              <a:rPr lang="en-US" altLang="zh-CN" dirty="0" err="1"/>
              <a:t>markDirty</a:t>
            </a:r>
            <a:r>
              <a:rPr lang="zh-CN" altLang="en-US" dirty="0" smtClean="0"/>
              <a:t>函数，节省</a:t>
            </a:r>
            <a:r>
              <a:rPr lang="zh-CN" altLang="en-US" dirty="0"/>
              <a:t>时间 </a:t>
            </a:r>
            <a:endParaRPr lang="zh-CN" altLang="en-US" dirty="0" smtClean="0">
              <a:effectLst/>
            </a:endParaRPr>
          </a:p>
          <a:p>
            <a:pPr marL="457200" lvl="1" indent="0">
              <a:buNone/>
            </a:pPr>
            <a:endParaRPr lang="zh-CN" altLang="en-US" dirty="0" smtClean="0">
              <a:effectLst/>
            </a:endParaRP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6976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页式文件系统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说明：</a:t>
            </a:r>
          </a:p>
          <a:p>
            <a:r>
              <a:rPr lang="nb-NO" altLang="zh-CN" dirty="0" err="1"/>
              <a:t>FileManager</a:t>
            </a:r>
            <a:r>
              <a:rPr lang="zh-CN" altLang="nb-NO" dirty="0"/>
              <a:t>类在</a:t>
            </a:r>
            <a:r>
              <a:rPr lang="nb-NO" altLang="zh-CN" dirty="0" err="1"/>
              <a:t>fileio</a:t>
            </a:r>
            <a:r>
              <a:rPr lang="nb-NO" altLang="zh-CN" dirty="0"/>
              <a:t>/</a:t>
            </a:r>
            <a:r>
              <a:rPr lang="nb-NO" altLang="zh-CN" dirty="0" err="1"/>
              <a:t>FileManager.h</a:t>
            </a:r>
            <a:r>
              <a:rPr lang="zh-CN" altLang="nb-NO" dirty="0"/>
              <a:t>中 </a:t>
            </a:r>
            <a:endParaRPr lang="nb-NO" altLang="zh-CN" dirty="0" smtClean="0">
              <a:effectLst/>
            </a:endParaRPr>
          </a:p>
          <a:p>
            <a:r>
              <a:rPr lang="nb-NO" altLang="zh-CN" dirty="0" err="1"/>
              <a:t>BufPageManager</a:t>
            </a:r>
            <a:r>
              <a:rPr lang="zh-CN" altLang="nb-NO" dirty="0"/>
              <a:t>类在</a:t>
            </a:r>
            <a:r>
              <a:rPr lang="nb-NO" altLang="zh-CN" dirty="0" err="1"/>
              <a:t>bufmanager</a:t>
            </a:r>
            <a:r>
              <a:rPr lang="nb-NO" altLang="zh-CN" dirty="0"/>
              <a:t>/</a:t>
            </a:r>
            <a:r>
              <a:rPr lang="nb-NO" altLang="zh-CN" dirty="0" err="1"/>
              <a:t>BufPageManager.h</a:t>
            </a:r>
            <a:r>
              <a:rPr lang="zh-CN" altLang="nb-NO" dirty="0"/>
              <a:t>中 </a:t>
            </a:r>
            <a:endParaRPr lang="zh-CN" altLang="en-US" dirty="0"/>
          </a:p>
          <a:p>
            <a:r>
              <a:rPr lang="zh-CN" altLang="en-US" dirty="0"/>
              <a:t>使用时注意</a:t>
            </a:r>
            <a:r>
              <a:rPr lang="en-US" altLang="zh-CN" dirty="0"/>
              <a:t>include</a:t>
            </a:r>
            <a:r>
              <a:rPr lang="zh-CN" altLang="en-US" dirty="0"/>
              <a:t>对应的头</a:t>
            </a:r>
            <a:r>
              <a:rPr lang="zh-CN" altLang="en-US" dirty="0" smtClean="0"/>
              <a:t>文件，这</a:t>
            </a:r>
            <a:r>
              <a:rPr lang="zh-CN" altLang="en-US" dirty="0"/>
              <a:t>两个类的所有实现都在</a:t>
            </a:r>
            <a:r>
              <a:rPr lang="zh-CN" altLang="en-US" dirty="0" smtClean="0"/>
              <a:t>头文件中，所以</a:t>
            </a:r>
            <a:r>
              <a:rPr lang="zh-CN" altLang="en-US" dirty="0"/>
              <a:t>不需要链接动态库 </a:t>
            </a:r>
            <a:endParaRPr lang="zh-CN" altLang="en-US" dirty="0" smtClean="0"/>
          </a:p>
          <a:p>
            <a:r>
              <a:rPr lang="zh-CN" altLang="de-DE" dirty="0"/>
              <a:t>需要引入的文件</a:t>
            </a:r>
            <a:r>
              <a:rPr lang="zh-CN" altLang="de-DE" dirty="0" smtClean="0"/>
              <a:t>夹</a:t>
            </a:r>
            <a:r>
              <a:rPr lang="zh-CN" altLang="en-US" dirty="0" smtClean="0"/>
              <a:t>：</a:t>
            </a:r>
            <a:r>
              <a:rPr lang="de-DE" altLang="zh-CN" dirty="0" err="1" smtClean="0"/>
              <a:t>fileio</a:t>
            </a:r>
            <a:r>
              <a:rPr lang="zh-CN" altLang="en-US" dirty="0" smtClean="0"/>
              <a:t>、</a:t>
            </a:r>
            <a:r>
              <a:rPr lang="de-DE" altLang="zh-CN" dirty="0" err="1" smtClean="0"/>
              <a:t>bufmanager</a:t>
            </a:r>
            <a:r>
              <a:rPr lang="zh-CN" altLang="en-US" dirty="0" smtClean="0"/>
              <a:t>、</a:t>
            </a:r>
            <a:r>
              <a:rPr lang="de-DE" altLang="zh-CN" dirty="0" err="1" smtClean="0"/>
              <a:t>utils</a:t>
            </a:r>
            <a:r>
              <a:rPr lang="de-DE" altLang="zh-CN" dirty="0" smtClean="0"/>
              <a:t> </a:t>
            </a:r>
            <a:endParaRPr lang="zh-CN" altLang="en-US" dirty="0" smtClean="0">
              <a:effectLst/>
            </a:endParaRPr>
          </a:p>
          <a:p>
            <a:endParaRPr lang="zh-CN" altLang="en-US" dirty="0" smtClean="0">
              <a:effectLst/>
            </a:endParaRP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0033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页式文件系统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维护若干个存储数据的</a:t>
            </a:r>
            <a:r>
              <a:rPr lang="zh-CN" altLang="en-US" dirty="0" smtClean="0"/>
              <a:t>文件，支持</a:t>
            </a:r>
            <a:r>
              <a:rPr lang="zh-CN" altLang="en-US" dirty="0"/>
              <a:t>以下操作 </a:t>
            </a:r>
            <a:endParaRPr lang="zh-CN" altLang="en-US" dirty="0" smtClean="0">
              <a:effectLst/>
            </a:endParaRPr>
          </a:p>
          <a:p>
            <a:pPr lvl="1"/>
            <a:r>
              <a:rPr kumimoji="1" lang="zh-CN" altLang="en-US" dirty="0" smtClean="0"/>
              <a:t>创建一个文件</a:t>
            </a:r>
          </a:p>
          <a:p>
            <a:pPr lvl="1"/>
            <a:r>
              <a:rPr kumimoji="1" lang="zh-CN" altLang="en-US" dirty="0" smtClean="0"/>
              <a:t>打开一个文件</a:t>
            </a:r>
          </a:p>
          <a:p>
            <a:pPr lvl="1"/>
            <a:r>
              <a:rPr kumimoji="1" lang="zh-CN" altLang="en-US" dirty="0" smtClean="0"/>
              <a:t>关闭一个文件</a:t>
            </a:r>
          </a:p>
          <a:p>
            <a:pPr lvl="1"/>
            <a:r>
              <a:rPr kumimoji="1" lang="zh-CN" altLang="en-US" dirty="0" smtClean="0"/>
              <a:t>将某个文件中某一页读取到内存中</a:t>
            </a:r>
          </a:p>
          <a:p>
            <a:pPr lvl="1"/>
            <a:r>
              <a:rPr kumimoji="1" lang="zh-CN" altLang="en-US" dirty="0" smtClean="0"/>
              <a:t>将某个文件中某一页的内容进行更新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24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页式文件系统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直接利用类似于</a:t>
            </a:r>
            <a:r>
              <a:rPr lang="en-US" altLang="zh-CN" dirty="0" err="1"/>
              <a:t>fopen</a:t>
            </a:r>
            <a:r>
              <a:rPr lang="en-US" altLang="zh-CN" dirty="0"/>
              <a:t>()</a:t>
            </a:r>
            <a:r>
              <a:rPr lang="zh-CN" altLang="en-US" dirty="0"/>
              <a:t>、</a:t>
            </a:r>
            <a:r>
              <a:rPr lang="en-US" altLang="zh-CN" dirty="0" err="1"/>
              <a:t>fclose</a:t>
            </a:r>
            <a:r>
              <a:rPr lang="en-US" altLang="zh-CN" dirty="0"/>
              <a:t>()</a:t>
            </a:r>
            <a:r>
              <a:rPr lang="zh-CN" altLang="en-US" dirty="0"/>
              <a:t>、</a:t>
            </a:r>
            <a:r>
              <a:rPr lang="en-US" altLang="zh-CN" dirty="0"/>
              <a:t>read()</a:t>
            </a:r>
            <a:r>
              <a:rPr lang="zh-CN" altLang="en-US" dirty="0"/>
              <a:t>、</a:t>
            </a:r>
            <a:r>
              <a:rPr lang="en-US" altLang="zh-CN" dirty="0"/>
              <a:t>write()</a:t>
            </a:r>
            <a:r>
              <a:rPr lang="zh-CN" altLang="en-US" dirty="0"/>
              <a:t>这些函数进行文 件的打开、关闭、读、写操作</a:t>
            </a:r>
            <a:r>
              <a:rPr lang="en-US" altLang="zh-CN" dirty="0"/>
              <a:t>,</a:t>
            </a:r>
            <a:r>
              <a:rPr lang="zh-CN" altLang="en-US" dirty="0"/>
              <a:t>读写操作之前需要利用</a:t>
            </a:r>
            <a:r>
              <a:rPr lang="en-US" altLang="zh-CN" dirty="0" err="1"/>
              <a:t>lseek</a:t>
            </a:r>
            <a:r>
              <a:rPr lang="en-US" altLang="zh-CN" dirty="0"/>
              <a:t>()</a:t>
            </a:r>
            <a:r>
              <a:rPr lang="zh-CN" altLang="en-US" dirty="0"/>
              <a:t>在文件</a:t>
            </a:r>
            <a:r>
              <a:rPr lang="zh-CN" altLang="en-US" dirty="0" smtClean="0"/>
              <a:t>中进行</a:t>
            </a:r>
            <a:r>
              <a:rPr lang="zh-CN" altLang="en-US" dirty="0"/>
              <a:t>定位 </a:t>
            </a:r>
            <a:endParaRPr lang="zh-CN" altLang="en-US" dirty="0" smtClean="0">
              <a:effectLst/>
            </a:endParaRPr>
          </a:p>
          <a:p>
            <a:r>
              <a:rPr lang="zh-CN" altLang="en-US" dirty="0"/>
              <a:t>封装成</a:t>
            </a:r>
            <a:r>
              <a:rPr lang="en-US" altLang="zh-CN" dirty="0" err="1"/>
              <a:t>FileMananger</a:t>
            </a:r>
            <a:r>
              <a:rPr lang="zh-CN" altLang="en-US" dirty="0" smtClean="0"/>
              <a:t>类，</a:t>
            </a:r>
            <a:r>
              <a:rPr lang="en-US" altLang="zh-CN" dirty="0" err="1" smtClean="0"/>
              <a:t>linux</a:t>
            </a:r>
            <a:r>
              <a:rPr lang="zh-CN" altLang="en-US" dirty="0"/>
              <a:t>环境可以直接使用</a:t>
            </a:r>
            <a:r>
              <a:rPr lang="en-US" altLang="zh-CN" dirty="0"/>
              <a:t>,windows</a:t>
            </a:r>
            <a:r>
              <a:rPr lang="zh-CN" altLang="en-US" dirty="0"/>
              <a:t>环境需要 相应的修改 </a:t>
            </a:r>
            <a:endParaRPr lang="zh-CN" altLang="en-US" dirty="0" smtClean="0">
              <a:effectLst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5019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FileManager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fileID</a:t>
            </a:r>
            <a:r>
              <a:rPr lang="zh-CN" altLang="en-US" dirty="0" smtClean="0"/>
              <a:t>：一</a:t>
            </a:r>
            <a:r>
              <a:rPr lang="zh-CN" altLang="en-US" dirty="0"/>
              <a:t>个</a:t>
            </a:r>
            <a:r>
              <a:rPr lang="en-US" altLang="zh-CN" dirty="0" err="1"/>
              <a:t>int</a:t>
            </a:r>
            <a:r>
              <a:rPr lang="zh-CN" altLang="en-US" dirty="0" smtClean="0"/>
              <a:t>整数，用</a:t>
            </a:r>
            <a:r>
              <a:rPr lang="zh-CN" altLang="en-US" dirty="0"/>
              <a:t>来区别程序在运行时通过</a:t>
            </a:r>
            <a:r>
              <a:rPr lang="en-US" altLang="zh-CN" dirty="0" err="1"/>
              <a:t>FileManager</a:t>
            </a:r>
            <a:r>
              <a:rPr lang="zh-CN" altLang="en-US" dirty="0"/>
              <a:t>类 打开的所有文件</a:t>
            </a:r>
            <a:r>
              <a:rPr lang="en-US" altLang="zh-CN" dirty="0"/>
              <a:t>(</a:t>
            </a:r>
            <a:r>
              <a:rPr lang="zh-CN" altLang="en-US" dirty="0"/>
              <a:t>不包括关闭的文件</a:t>
            </a:r>
            <a:r>
              <a:rPr lang="en-US" altLang="zh-CN" dirty="0"/>
              <a:t>) </a:t>
            </a:r>
            <a:endParaRPr lang="zh-CN" altLang="en-US" dirty="0" smtClean="0"/>
          </a:p>
          <a:p>
            <a:r>
              <a:rPr lang="en-US" altLang="zh-CN" dirty="0" err="1" smtClean="0"/>
              <a:t>pageID</a:t>
            </a:r>
            <a:r>
              <a:rPr lang="zh-CN" altLang="en-US" dirty="0" smtClean="0"/>
              <a:t>：文件</a:t>
            </a:r>
            <a:r>
              <a:rPr lang="zh-CN" altLang="en-US" dirty="0"/>
              <a:t>的</a:t>
            </a:r>
            <a:r>
              <a:rPr lang="zh-CN" altLang="en-US" dirty="0" smtClean="0"/>
              <a:t>页号，对应</a:t>
            </a:r>
            <a:r>
              <a:rPr lang="zh-CN" altLang="en-US" dirty="0"/>
              <a:t>的存储空间为文件中</a:t>
            </a:r>
            <a:r>
              <a:rPr lang="en-US" altLang="zh-CN" dirty="0"/>
              <a:t>[</a:t>
            </a:r>
            <a:r>
              <a:rPr lang="en-US" altLang="zh-CN" dirty="0" err="1"/>
              <a:t>pageID</a:t>
            </a:r>
            <a:r>
              <a:rPr lang="en-US" altLang="zh-CN" dirty="0"/>
              <a:t>*8KB, (pageID+1)*</a:t>
            </a:r>
            <a:r>
              <a:rPr lang="en-US" altLang="zh-CN" dirty="0" smtClean="0"/>
              <a:t>8KB)</a:t>
            </a:r>
            <a:endParaRPr lang="zh-CN" altLang="en-US" dirty="0" smtClean="0"/>
          </a:p>
          <a:p>
            <a:r>
              <a:rPr lang="en-US" altLang="zh-CN" dirty="0"/>
              <a:t>(</a:t>
            </a:r>
            <a:r>
              <a:rPr lang="en-US" altLang="zh-CN" dirty="0" err="1"/>
              <a:t>fileID,pageID</a:t>
            </a:r>
            <a:r>
              <a:rPr lang="en-US" altLang="zh-CN" dirty="0"/>
              <a:t>)</a:t>
            </a:r>
            <a:r>
              <a:rPr lang="zh-CN" altLang="en-US" dirty="0"/>
              <a:t>就能指定一个文件页面 </a:t>
            </a:r>
            <a:endParaRPr lang="zh-CN" altLang="en-US" dirty="0" smtClean="0">
              <a:effectLst/>
            </a:endParaRPr>
          </a:p>
          <a:p>
            <a:pPr marL="0" indent="0">
              <a:buNone/>
            </a:pPr>
            <a:endParaRPr lang="zh-CN" altLang="en-US" dirty="0" smtClean="0">
              <a:effectLst/>
            </a:endParaRPr>
          </a:p>
          <a:p>
            <a:endParaRPr lang="zh-CN" altLang="en-US" dirty="0" smtClean="0">
              <a:effectLst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807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FileManager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createFile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char* name) </a:t>
            </a:r>
            <a:endParaRPr lang="zh-CN" altLang="en-US" dirty="0" smtClean="0"/>
          </a:p>
          <a:p>
            <a:pPr lvl="1"/>
            <a:r>
              <a:rPr lang="zh-CN" altLang="en-US" dirty="0"/>
              <a:t>新建一个</a:t>
            </a:r>
            <a:r>
              <a:rPr lang="zh-CN" altLang="en-US" dirty="0" smtClean="0"/>
              <a:t>文件，文件</a:t>
            </a:r>
            <a:r>
              <a:rPr lang="zh-CN" altLang="en-US" dirty="0"/>
              <a:t>名由</a:t>
            </a:r>
            <a:r>
              <a:rPr lang="en-US" altLang="zh-CN" dirty="0"/>
              <a:t>name</a:t>
            </a:r>
            <a:r>
              <a:rPr lang="zh-CN" altLang="en-US" dirty="0"/>
              <a:t>指定 </a:t>
            </a:r>
            <a:endParaRPr lang="zh-CN" altLang="en-US" dirty="0" smtClean="0">
              <a:effectLst/>
            </a:endParaRPr>
          </a:p>
          <a:p>
            <a:pPr lvl="1"/>
            <a:r>
              <a:rPr lang="zh-CN" altLang="en-US" dirty="0"/>
              <a:t>返回是否新建成功 </a:t>
            </a:r>
            <a:endParaRPr lang="zh-CN" altLang="en-US" dirty="0" smtClean="0"/>
          </a:p>
          <a:p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openFile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char* name, </a:t>
            </a:r>
            <a:r>
              <a:rPr lang="en-US" altLang="zh-CN" dirty="0" err="1"/>
              <a:t>int</a:t>
            </a:r>
            <a:r>
              <a:rPr lang="en-US" altLang="zh-CN" dirty="0"/>
              <a:t>&amp; </a:t>
            </a:r>
            <a:r>
              <a:rPr lang="en-US" altLang="zh-CN" dirty="0" err="1"/>
              <a:t>fileID</a:t>
            </a:r>
            <a:r>
              <a:rPr lang="en-US" altLang="zh-CN" dirty="0"/>
              <a:t>) </a:t>
            </a:r>
            <a:endParaRPr lang="zh-CN" altLang="en-US" dirty="0" smtClean="0"/>
          </a:p>
          <a:p>
            <a:pPr lvl="1"/>
            <a:r>
              <a:rPr lang="zh-CN" altLang="en-US" dirty="0"/>
              <a:t>打开一个</a:t>
            </a:r>
            <a:r>
              <a:rPr lang="zh-CN" altLang="en-US" dirty="0" smtClean="0"/>
              <a:t>文件，文件</a:t>
            </a:r>
            <a:r>
              <a:rPr lang="zh-CN" altLang="en-US" dirty="0"/>
              <a:t>名由</a:t>
            </a:r>
            <a:r>
              <a:rPr lang="en-US" altLang="zh-CN" dirty="0"/>
              <a:t>name</a:t>
            </a:r>
            <a:r>
              <a:rPr lang="zh-CN" altLang="en-US" dirty="0" smtClean="0"/>
              <a:t>指定</a:t>
            </a:r>
          </a:p>
          <a:p>
            <a:pPr lvl="1"/>
            <a:r>
              <a:rPr lang="zh-CN" altLang="en-US" dirty="0"/>
              <a:t>返回是否打开</a:t>
            </a:r>
            <a:r>
              <a:rPr lang="zh-CN" altLang="en-US" dirty="0" smtClean="0"/>
              <a:t>成功</a:t>
            </a:r>
          </a:p>
          <a:p>
            <a:pPr lvl="1"/>
            <a:r>
              <a:rPr lang="zh-CN" altLang="en-US" dirty="0"/>
              <a:t>如果打开</a:t>
            </a:r>
            <a:r>
              <a:rPr lang="zh-CN" altLang="en-US" dirty="0" smtClean="0"/>
              <a:t>成功，为</a:t>
            </a:r>
            <a:r>
              <a:rPr lang="en-US" altLang="zh-CN" dirty="0" err="1"/>
              <a:t>fileID</a:t>
            </a:r>
            <a:r>
              <a:rPr lang="zh-CN" altLang="en-US" dirty="0"/>
              <a:t>分配一个文件号 </a:t>
            </a:r>
            <a:endParaRPr lang="en-US" altLang="zh-CN" dirty="0" smtClean="0">
              <a:effectLst/>
            </a:endParaRPr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closeFile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fileID</a:t>
            </a:r>
            <a:r>
              <a:rPr lang="en-US" altLang="zh-CN" dirty="0" smtClean="0"/>
              <a:t>)</a:t>
            </a:r>
            <a:endParaRPr lang="en-US" altLang="zh-CN" dirty="0" smtClean="0">
              <a:effectLst/>
            </a:endParaRPr>
          </a:p>
          <a:p>
            <a:pPr lvl="1"/>
            <a:r>
              <a:rPr lang="zh-CN" altLang="en-US" dirty="0"/>
              <a:t>关闭一个</a:t>
            </a:r>
            <a:r>
              <a:rPr lang="zh-CN" altLang="en-US" dirty="0" smtClean="0"/>
              <a:t>文件，由</a:t>
            </a:r>
            <a:r>
              <a:rPr lang="en-US" altLang="zh-CN" dirty="0" err="1"/>
              <a:t>fileID</a:t>
            </a:r>
            <a:r>
              <a:rPr lang="zh-CN" altLang="en-US" dirty="0"/>
              <a:t>指定 </a:t>
            </a:r>
            <a:endParaRPr lang="zh-CN" altLang="en-US" dirty="0" smtClean="0">
              <a:effectLst/>
            </a:endParaRPr>
          </a:p>
          <a:p>
            <a:pPr lvl="1"/>
            <a:r>
              <a:rPr lang="zh-CN" altLang="en-US" dirty="0"/>
              <a:t>如果</a:t>
            </a:r>
            <a:r>
              <a:rPr lang="zh-CN" altLang="en-US" dirty="0" smtClean="0"/>
              <a:t>成功，返回</a:t>
            </a:r>
            <a:r>
              <a:rPr lang="en-US" altLang="zh-CN" dirty="0"/>
              <a:t>0 </a:t>
            </a:r>
            <a:endParaRPr lang="zh-CN" alt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71581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FileManager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writePage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fileID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pageID</a:t>
            </a:r>
            <a:r>
              <a:rPr lang="en-US" altLang="zh-CN" dirty="0"/>
              <a:t>, </a:t>
            </a:r>
            <a:r>
              <a:rPr lang="en-US" altLang="zh-CN" dirty="0" err="1"/>
              <a:t>BufType</a:t>
            </a:r>
            <a:r>
              <a:rPr lang="en-US" altLang="zh-CN" dirty="0"/>
              <a:t> </a:t>
            </a:r>
            <a:r>
              <a:rPr lang="en-US" altLang="zh-CN" dirty="0" err="1"/>
              <a:t>buf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off) </a:t>
            </a:r>
            <a:endParaRPr lang="en-US" altLang="zh-CN" dirty="0" smtClean="0">
              <a:effectLst/>
            </a:endParaRPr>
          </a:p>
          <a:p>
            <a:pPr lvl="1"/>
            <a:r>
              <a:rPr lang="zh-CN" altLang="en-US" dirty="0"/>
              <a:t>更新文件中某一页的内容 </a:t>
            </a:r>
            <a:endParaRPr lang="zh-CN" altLang="en-US" dirty="0" smtClean="0">
              <a:effectLst/>
            </a:endParaRPr>
          </a:p>
          <a:p>
            <a:pPr lvl="1"/>
            <a:r>
              <a:rPr lang="en-US" altLang="zh-CN" dirty="0" err="1" smtClean="0"/>
              <a:t>fileID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pageID</a:t>
            </a:r>
            <a:r>
              <a:rPr lang="zh-CN" altLang="en-US" dirty="0"/>
              <a:t>指定文件页面 </a:t>
            </a:r>
            <a:endParaRPr lang="zh-CN" altLang="en-US" dirty="0" smtClean="0">
              <a:effectLst/>
            </a:endParaRPr>
          </a:p>
          <a:p>
            <a:pPr lvl="1"/>
            <a:r>
              <a:rPr lang="en-US" altLang="zh-CN" dirty="0" err="1"/>
              <a:t>buf</a:t>
            </a:r>
            <a:r>
              <a:rPr lang="zh-CN" altLang="en-US" dirty="0"/>
              <a:t>是一个无符号整数类型的指针 </a:t>
            </a:r>
            <a:endParaRPr lang="zh-CN" altLang="en-US" dirty="0" smtClean="0">
              <a:effectLst/>
            </a:endParaRPr>
          </a:p>
          <a:p>
            <a:pPr lvl="1"/>
            <a:r>
              <a:rPr lang="en-US" altLang="zh-CN" dirty="0" err="1"/>
              <a:t>buf+off</a:t>
            </a:r>
            <a:r>
              <a:rPr lang="zh-CN" altLang="en-US" dirty="0"/>
              <a:t>是要写入内容的首地址</a:t>
            </a:r>
            <a:r>
              <a:rPr lang="en-US" altLang="zh-CN" dirty="0"/>
              <a:t>(</a:t>
            </a:r>
            <a:r>
              <a:rPr lang="zh-CN" altLang="en-US" dirty="0"/>
              <a:t>无符号整数类型指针</a:t>
            </a:r>
            <a:r>
              <a:rPr lang="en-US" altLang="zh-CN" dirty="0"/>
              <a:t>) </a:t>
            </a:r>
            <a:endParaRPr lang="zh-CN" altLang="en-US" dirty="0" smtClean="0">
              <a:effectLst/>
            </a:endParaRPr>
          </a:p>
          <a:p>
            <a:pPr lvl="1"/>
            <a:r>
              <a:rPr lang="zh-CN" altLang="en-US" dirty="0"/>
              <a:t>如果正常</a:t>
            </a:r>
            <a:r>
              <a:rPr lang="zh-CN" altLang="en-US" dirty="0" smtClean="0"/>
              <a:t>写入，返回</a:t>
            </a:r>
            <a:r>
              <a:rPr lang="en-US" altLang="zh-CN" dirty="0"/>
              <a:t>0 </a:t>
            </a:r>
            <a:endParaRPr lang="zh-CN" altLang="en-US" dirty="0" smtClean="0">
              <a:effectLst/>
            </a:endParaRPr>
          </a:p>
          <a:p>
            <a:pPr lvl="1"/>
            <a:r>
              <a:rPr lang="zh-CN" altLang="en-US" dirty="0"/>
              <a:t>如果</a:t>
            </a:r>
            <a:r>
              <a:rPr lang="en-US" altLang="zh-CN" dirty="0" err="1"/>
              <a:t>pageID</a:t>
            </a:r>
            <a:r>
              <a:rPr lang="zh-CN" altLang="en-US" dirty="0"/>
              <a:t>超过了文件</a:t>
            </a:r>
            <a:r>
              <a:rPr lang="zh-CN" altLang="en-US" dirty="0" smtClean="0"/>
              <a:t>大小，那么</a:t>
            </a:r>
            <a:r>
              <a:rPr lang="en-US" altLang="zh-CN" dirty="0" err="1"/>
              <a:t>writePage</a:t>
            </a:r>
            <a:r>
              <a:rPr lang="zh-CN" altLang="en-US" dirty="0"/>
              <a:t>会对文件进行 扩充 </a:t>
            </a:r>
            <a:endParaRPr lang="zh-CN" alt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3068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FileManager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readPage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fileID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pageID</a:t>
            </a:r>
            <a:r>
              <a:rPr lang="en-US" altLang="zh-CN" dirty="0"/>
              <a:t>, </a:t>
            </a:r>
            <a:r>
              <a:rPr lang="en-US" altLang="zh-CN" dirty="0" err="1"/>
              <a:t>BufType</a:t>
            </a:r>
            <a:r>
              <a:rPr lang="en-US" altLang="zh-CN" dirty="0"/>
              <a:t> </a:t>
            </a:r>
            <a:r>
              <a:rPr lang="en-US" altLang="zh-CN" dirty="0" err="1"/>
              <a:t>buf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off) </a:t>
            </a:r>
            <a:endParaRPr lang="en-US" altLang="zh-CN" dirty="0" smtClean="0">
              <a:effectLst/>
            </a:endParaRPr>
          </a:p>
          <a:p>
            <a:pPr lvl="1"/>
            <a:r>
              <a:rPr lang="zh-CN" altLang="en-US" dirty="0"/>
              <a:t>读取文件中某一页的内容 </a:t>
            </a:r>
            <a:endParaRPr lang="zh-CN" altLang="en-US" dirty="0" smtClean="0">
              <a:effectLst/>
            </a:endParaRPr>
          </a:p>
          <a:p>
            <a:pPr lvl="1"/>
            <a:r>
              <a:rPr lang="en-US" altLang="zh-CN" dirty="0" err="1"/>
              <a:t>buf</a:t>
            </a:r>
            <a:r>
              <a:rPr lang="zh-CN" altLang="en-US" dirty="0"/>
              <a:t>是一个无符号整数类型的指针 </a:t>
            </a:r>
            <a:endParaRPr lang="zh-CN" altLang="en-US" dirty="0" smtClean="0">
              <a:effectLst/>
            </a:endParaRPr>
          </a:p>
          <a:p>
            <a:pPr lvl="1"/>
            <a:r>
              <a:rPr lang="en-US" altLang="zh-CN" dirty="0" err="1"/>
              <a:t>buf+off</a:t>
            </a:r>
            <a:r>
              <a:rPr lang="zh-CN" altLang="en-US" dirty="0"/>
              <a:t>表示要将文件页中的内容读到哪里 </a:t>
            </a:r>
            <a:endParaRPr lang="zh-CN" altLang="en-US" dirty="0" smtClean="0">
              <a:effectLst/>
            </a:endParaRPr>
          </a:p>
          <a:p>
            <a:pPr lvl="1"/>
            <a:r>
              <a:rPr lang="zh-CN" altLang="en-US" dirty="0"/>
              <a:t>如果正常</a:t>
            </a:r>
            <a:r>
              <a:rPr lang="zh-CN" altLang="en-US" dirty="0" smtClean="0"/>
              <a:t>读取，返回</a:t>
            </a:r>
            <a:r>
              <a:rPr lang="en-US" altLang="zh-CN" dirty="0"/>
              <a:t>0 </a:t>
            </a:r>
            <a:endParaRPr lang="zh-CN" alt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55843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页式文件系统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缺点</a:t>
            </a:r>
            <a:r>
              <a:rPr lang="en-US" altLang="zh-CN" dirty="0"/>
              <a:t>:</a:t>
            </a:r>
            <a:r>
              <a:rPr lang="zh-CN" altLang="en-US" dirty="0"/>
              <a:t>每次读取和更新文件页的内容都需要进行</a:t>
            </a:r>
            <a:r>
              <a:rPr lang="en-US" altLang="zh-CN" dirty="0"/>
              <a:t>IO </a:t>
            </a:r>
            <a:endParaRPr lang="zh-CN" altLang="en-US" dirty="0" smtClean="0">
              <a:effectLst/>
            </a:endParaRPr>
          </a:p>
          <a:p>
            <a:r>
              <a:rPr lang="zh-CN" altLang="en-US" dirty="0"/>
              <a:t>改进方法</a:t>
            </a:r>
            <a:r>
              <a:rPr lang="en-US" altLang="zh-CN" dirty="0"/>
              <a:t>:</a:t>
            </a:r>
            <a:r>
              <a:rPr lang="zh-CN" altLang="en-US" dirty="0"/>
              <a:t>利用缓存 </a:t>
            </a:r>
            <a:endParaRPr lang="zh-CN" altLang="en-US" dirty="0" smtClean="0">
              <a:effectLst/>
            </a:endParaRPr>
          </a:p>
          <a:p>
            <a:r>
              <a:rPr lang="zh-CN" altLang="en-US" dirty="0"/>
              <a:t>思路</a:t>
            </a:r>
            <a:r>
              <a:rPr lang="en-US" altLang="zh-CN" dirty="0"/>
              <a:t>: </a:t>
            </a:r>
            <a:endParaRPr lang="zh-CN" altLang="en-US" dirty="0" smtClean="0"/>
          </a:p>
          <a:p>
            <a:pPr lvl="1"/>
            <a:r>
              <a:rPr lang="zh-CN" altLang="en-US" dirty="0"/>
              <a:t>需要读取文件</a:t>
            </a:r>
            <a:r>
              <a:rPr lang="zh-CN" altLang="en-US" dirty="0" smtClean="0"/>
              <a:t>页时，先</a:t>
            </a:r>
            <a:r>
              <a:rPr lang="zh-CN" altLang="en-US" dirty="0"/>
              <a:t>看看该文件页</a:t>
            </a:r>
            <a:r>
              <a:rPr lang="en-US" altLang="zh-CN" dirty="0"/>
              <a:t>(</a:t>
            </a:r>
            <a:r>
              <a:rPr lang="en-US" altLang="zh-CN" dirty="0" err="1"/>
              <a:t>fileID,pageID</a:t>
            </a:r>
            <a:r>
              <a:rPr lang="en-US" altLang="zh-CN" dirty="0"/>
              <a:t>)</a:t>
            </a:r>
            <a:r>
              <a:rPr lang="zh-CN" altLang="en-US" dirty="0"/>
              <a:t>是否在缓存中</a:t>
            </a:r>
            <a:r>
              <a:rPr lang="en-US" altLang="zh-CN" dirty="0"/>
              <a:t>(hash</a:t>
            </a:r>
            <a:r>
              <a:rPr lang="zh-CN" altLang="en-US" dirty="0"/>
              <a:t>表</a:t>
            </a:r>
            <a:r>
              <a:rPr lang="en-US" altLang="zh-CN" dirty="0"/>
              <a:t>) </a:t>
            </a:r>
            <a:endParaRPr lang="zh-CN" altLang="en-US" dirty="0" smtClean="0">
              <a:effectLst/>
            </a:endParaRPr>
          </a:p>
          <a:p>
            <a:pPr lvl="1"/>
            <a:r>
              <a:rPr lang="zh-CN" altLang="en-US" dirty="0"/>
              <a:t>如果在缓存</a:t>
            </a:r>
            <a:r>
              <a:rPr lang="zh-CN" altLang="en-US" dirty="0" smtClean="0"/>
              <a:t>中</a:t>
            </a:r>
            <a:r>
              <a:rPr lang="zh-CN" altLang="en-US" dirty="0"/>
              <a:t>，</a:t>
            </a:r>
            <a:r>
              <a:rPr lang="zh-CN" altLang="en-US" dirty="0" smtClean="0"/>
              <a:t>则</a:t>
            </a:r>
            <a:r>
              <a:rPr lang="zh-CN" altLang="en-US" dirty="0"/>
              <a:t>直接读取相应缓存页中的信息 </a:t>
            </a:r>
            <a:endParaRPr lang="zh-CN" altLang="en-US" dirty="0" smtClean="0">
              <a:effectLst/>
            </a:endParaRPr>
          </a:p>
          <a:p>
            <a:pPr lvl="1"/>
            <a:r>
              <a:rPr lang="zh-CN" altLang="en-US" dirty="0"/>
              <a:t>如果不在缓存</a:t>
            </a:r>
            <a:r>
              <a:rPr lang="zh-CN" altLang="en-US" dirty="0" smtClean="0"/>
              <a:t>中，那么</a:t>
            </a:r>
            <a:r>
              <a:rPr lang="zh-CN" altLang="en-US" dirty="0"/>
              <a:t>在有限的缓存中申请一个页的</a:t>
            </a:r>
            <a:r>
              <a:rPr lang="zh-CN" altLang="en-US" dirty="0" smtClean="0"/>
              <a:t>空间，利用</a:t>
            </a:r>
            <a:r>
              <a:rPr lang="en-US" altLang="zh-CN" dirty="0" err="1" smtClean="0"/>
              <a:t>FileManager</a:t>
            </a:r>
            <a:r>
              <a:rPr lang="zh-CN" altLang="en-US" dirty="0"/>
              <a:t>类将文件中的页读到申请的缓存页中 </a:t>
            </a:r>
            <a:endParaRPr lang="zh-CN" altLang="en-US" dirty="0" smtClean="0"/>
          </a:p>
          <a:p>
            <a:pPr lvl="1"/>
            <a:r>
              <a:rPr lang="zh-CN" altLang="en-US" dirty="0"/>
              <a:t>需要更新某个文件页中的内容</a:t>
            </a:r>
            <a:r>
              <a:rPr lang="zh-CN" altLang="en-US" dirty="0" smtClean="0"/>
              <a:t>时，也</a:t>
            </a:r>
            <a:r>
              <a:rPr lang="zh-CN" altLang="en-US" dirty="0"/>
              <a:t>做类似的处理 </a:t>
            </a:r>
            <a:endParaRPr lang="zh-CN" alt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05593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缓存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替换</a:t>
            </a:r>
          </a:p>
          <a:p>
            <a:pPr lvl="1"/>
            <a:r>
              <a:rPr lang="zh-CN" altLang="en-US" dirty="0"/>
              <a:t>申请缓存页</a:t>
            </a:r>
            <a:r>
              <a:rPr lang="zh-CN" altLang="en-US" dirty="0" smtClean="0"/>
              <a:t>时，如果</a:t>
            </a:r>
            <a:r>
              <a:rPr lang="zh-CN" altLang="en-US" dirty="0"/>
              <a:t>缓存满</a:t>
            </a:r>
            <a:r>
              <a:rPr lang="zh-CN" altLang="en-US" dirty="0" smtClean="0"/>
              <a:t>了，需要</a:t>
            </a:r>
            <a:r>
              <a:rPr lang="zh-CN" altLang="en-US" dirty="0"/>
              <a:t>将一个缓存页“替换”到文件</a:t>
            </a:r>
            <a:r>
              <a:rPr lang="zh-CN" altLang="en-US" dirty="0" smtClean="0"/>
              <a:t>中，腾出</a:t>
            </a:r>
            <a:r>
              <a:rPr lang="zh-CN" altLang="en-US" dirty="0"/>
              <a:t>空间 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采用</a:t>
            </a:r>
            <a:r>
              <a:rPr lang="en-US" altLang="zh-CN" dirty="0"/>
              <a:t>LRU</a:t>
            </a:r>
            <a:r>
              <a:rPr lang="zh-CN" altLang="en-US" dirty="0"/>
              <a:t>算法选择替换</a:t>
            </a:r>
            <a:r>
              <a:rPr lang="zh-CN" altLang="en-US" dirty="0" smtClean="0"/>
              <a:t>算法，</a:t>
            </a:r>
            <a:r>
              <a:rPr lang="en-US" altLang="zh-CN" dirty="0" smtClean="0"/>
              <a:t>LRU</a:t>
            </a:r>
            <a:r>
              <a:rPr lang="zh-CN" altLang="en-US" dirty="0"/>
              <a:t>算法会根据</a:t>
            </a:r>
            <a:r>
              <a:rPr lang="zh-CN" altLang="en-US" dirty="0" smtClean="0"/>
              <a:t>缓存页</a:t>
            </a:r>
            <a:r>
              <a:rPr lang="zh-CN" altLang="en-US" dirty="0"/>
              <a:t>的访问情况进行</a:t>
            </a:r>
            <a:r>
              <a:rPr lang="zh-CN" altLang="en-US" dirty="0" smtClean="0"/>
              <a:t>选择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LRU: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Least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Recently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Used</a:t>
            </a:r>
            <a:r>
              <a:rPr lang="zh-CN" altLang="en-US" dirty="0" smtClean="0"/>
              <a:t>，即替换最近最久未使用页 </a:t>
            </a:r>
            <a:endParaRPr lang="zh-CN" altLang="en-US" dirty="0" smtClean="0">
              <a:effectLst/>
            </a:endParaRPr>
          </a:p>
          <a:p>
            <a:pPr lvl="1"/>
            <a:endParaRPr lang="zh-CN" altLang="en-US" dirty="0" smtClean="0">
              <a:effectLst/>
            </a:endParaRP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0995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1128</Words>
  <Application>Microsoft Macintosh PowerPoint</Application>
  <PresentationFormat>宽屏</PresentationFormat>
  <Paragraphs>107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Calibri</vt:lpstr>
      <vt:lpstr>Calibri Light</vt:lpstr>
      <vt:lpstr>宋体</vt:lpstr>
      <vt:lpstr>Arial</vt:lpstr>
      <vt:lpstr>Office 主题</vt:lpstr>
      <vt:lpstr>页式文件系统</vt:lpstr>
      <vt:lpstr>页式文件系统</vt:lpstr>
      <vt:lpstr>页式文件系统</vt:lpstr>
      <vt:lpstr>FileManager</vt:lpstr>
      <vt:lpstr>FileManager</vt:lpstr>
      <vt:lpstr>FileManager</vt:lpstr>
      <vt:lpstr>FileManager</vt:lpstr>
      <vt:lpstr>页式文件系统</vt:lpstr>
      <vt:lpstr>缓存</vt:lpstr>
      <vt:lpstr>缓存</vt:lpstr>
      <vt:lpstr>缓存</vt:lpstr>
      <vt:lpstr>BufPageManager</vt:lpstr>
      <vt:lpstr>BufPageManager</vt:lpstr>
      <vt:lpstr>BufPageManager</vt:lpstr>
      <vt:lpstr>BufPageManager</vt:lpstr>
      <vt:lpstr>页式文件系统</vt:lpstr>
      <vt:lpstr>页式文件系统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页式文件系统</dc:title>
  <dc:creator>Microsoft Office 用户</dc:creator>
  <cp:lastModifiedBy>秦 雪迪</cp:lastModifiedBy>
  <cp:revision>10</cp:revision>
  <dcterms:created xsi:type="dcterms:W3CDTF">2016-10-10T13:17:23Z</dcterms:created>
  <dcterms:modified xsi:type="dcterms:W3CDTF">2018-10-21T11:57:58Z</dcterms:modified>
</cp:coreProperties>
</file>