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73" r:id="rId9"/>
    <p:sldId id="274" r:id="rId10"/>
    <p:sldId id="275" r:id="rId11"/>
    <p:sldId id="276" r:id="rId12"/>
    <p:sldId id="277" r:id="rId13"/>
    <p:sldId id="278" r:id="rId14"/>
    <p:sldId id="263" r:id="rId15"/>
    <p:sldId id="264" r:id="rId16"/>
    <p:sldId id="265" r:id="rId17"/>
    <p:sldId id="266" r:id="rId18"/>
    <p:sldId id="267" r:id="rId19"/>
    <p:sldId id="268" r:id="rId20"/>
    <p:sldId id="269" r:id="rId21"/>
    <p:sldId id="270" r:id="rId22"/>
    <p:sldId id="271" r:id="rId23"/>
    <p:sldId id="272"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snapToObjects="1">
      <p:cViewPr>
        <p:scale>
          <a:sx n="96" d="100"/>
          <a:sy n="96" d="100"/>
        </p:scale>
        <p:origin x="68" y="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5/8/2019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Cs 470 </a:t>
            </a:r>
            <a:br>
              <a:rPr lang="en-US" dirty="0"/>
            </a:br>
            <a:r>
              <a:rPr lang="en-US" dirty="0"/>
              <a:t>DMV DATABASE PROJECT </a:t>
            </a:r>
          </a:p>
        </p:txBody>
      </p:sp>
      <p:sp>
        <p:nvSpPr>
          <p:cNvPr id="3" name="Subtitle 2"/>
          <p:cNvSpPr>
            <a:spLocks noGrp="1"/>
          </p:cNvSpPr>
          <p:nvPr>
            <p:ph type="subTitle" idx="1"/>
          </p:nvPr>
        </p:nvSpPr>
        <p:spPr>
          <a:xfrm>
            <a:off x="3962399" y="4385732"/>
            <a:ext cx="7197726" cy="2383368"/>
          </a:xfrm>
        </p:spPr>
        <p:txBody>
          <a:bodyPr>
            <a:normAutofit fontScale="92500" lnSpcReduction="20000"/>
          </a:bodyPr>
          <a:lstStyle/>
          <a:p>
            <a:pPr algn="l"/>
            <a:r>
              <a:rPr lang="en-US" dirty="0" err="1"/>
              <a:t>tEAM</a:t>
            </a:r>
            <a:r>
              <a:rPr lang="en-US" dirty="0"/>
              <a:t> MEMBERS:</a:t>
            </a:r>
          </a:p>
          <a:p>
            <a:pPr marL="285750" indent="-285750" algn="l">
              <a:buFont typeface="Arial" charset="0"/>
              <a:buChar char="•"/>
            </a:pPr>
            <a:r>
              <a:rPr lang="en-US" dirty="0"/>
              <a:t>Brandon </a:t>
            </a:r>
            <a:r>
              <a:rPr lang="en-US" dirty="0" err="1"/>
              <a:t>Volesky</a:t>
            </a:r>
            <a:endParaRPr lang="en-US" dirty="0"/>
          </a:p>
          <a:p>
            <a:pPr marL="285750" indent="-285750" algn="l">
              <a:buFont typeface="Arial" charset="0"/>
              <a:buChar char="•"/>
            </a:pPr>
            <a:r>
              <a:rPr lang="en-US" dirty="0"/>
              <a:t>Colby Chandler</a:t>
            </a:r>
          </a:p>
          <a:p>
            <a:pPr marL="285750" indent="-285750" algn="l">
              <a:buFont typeface="Arial" charset="0"/>
              <a:buChar char="•"/>
            </a:pPr>
            <a:r>
              <a:rPr lang="en-US" dirty="0"/>
              <a:t>Liam Floyd</a:t>
            </a:r>
          </a:p>
          <a:p>
            <a:pPr marL="285750" indent="-285750" algn="l">
              <a:buFont typeface="Arial" charset="0"/>
              <a:buChar char="•"/>
            </a:pPr>
            <a:r>
              <a:rPr lang="en-US" dirty="0"/>
              <a:t>Elizabeth Koch</a:t>
            </a:r>
          </a:p>
          <a:p>
            <a:pPr marL="285750" indent="-285750" algn="l">
              <a:buFont typeface="Arial" charset="0"/>
              <a:buChar char="•"/>
            </a:pPr>
            <a:r>
              <a:rPr lang="en-US" dirty="0"/>
              <a:t>Mao Zheng</a:t>
            </a:r>
          </a:p>
          <a:p>
            <a:r>
              <a:rPr lang="en-US" dirty="0"/>
              <a:t> </a:t>
            </a:r>
          </a:p>
        </p:txBody>
      </p:sp>
    </p:spTree>
    <p:extLst>
      <p:ext uri="{BB962C8B-B14F-4D97-AF65-F5344CB8AC3E}">
        <p14:creationId xmlns:p14="http://schemas.microsoft.com/office/powerpoint/2010/main" val="23019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371061"/>
            <a:ext cx="10131425" cy="6347791"/>
          </a:xfrm>
        </p:spPr>
        <p:txBody>
          <a:bodyPr>
            <a:normAutofit fontScale="92500" lnSpcReduction="10000"/>
          </a:bodyPr>
          <a:lstStyle/>
          <a:p>
            <a:pPr marL="0" indent="0">
              <a:buNone/>
            </a:pPr>
            <a:r>
              <a:rPr lang="en-US" dirty="0"/>
              <a:t>create table </a:t>
            </a:r>
            <a:r>
              <a:rPr lang="en-US" dirty="0" err="1"/>
              <a:t>license_card</a:t>
            </a:r>
            <a:r>
              <a:rPr lang="en-US" dirty="0"/>
              <a:t> (</a:t>
            </a:r>
          </a:p>
          <a:p>
            <a:pPr marL="0" indent="0">
              <a:buNone/>
            </a:pPr>
            <a:r>
              <a:rPr lang="en-US" dirty="0"/>
              <a:t>endorsements varchar(20) null,</a:t>
            </a:r>
          </a:p>
          <a:p>
            <a:pPr marL="0" indent="0">
              <a:buNone/>
            </a:pPr>
            <a:r>
              <a:rPr lang="en-US" dirty="0" err="1"/>
              <a:t>dl_number</a:t>
            </a:r>
            <a:r>
              <a:rPr lang="en-US" dirty="0"/>
              <a:t> varchar(10) not null,</a:t>
            </a:r>
          </a:p>
          <a:p>
            <a:pPr marL="0" indent="0">
              <a:buNone/>
            </a:pPr>
            <a:r>
              <a:rPr lang="en-US" dirty="0"/>
              <a:t>expiration date not null,</a:t>
            </a:r>
          </a:p>
          <a:p>
            <a:pPr marL="0" indent="0">
              <a:buNone/>
            </a:pPr>
            <a:r>
              <a:rPr lang="en-US" dirty="0"/>
              <a:t>restrictions char null,</a:t>
            </a:r>
          </a:p>
          <a:p>
            <a:pPr marL="0" indent="0">
              <a:buNone/>
            </a:pPr>
            <a:r>
              <a:rPr lang="en-US" dirty="0"/>
              <a:t>state varchar(2) not null,</a:t>
            </a:r>
          </a:p>
          <a:p>
            <a:pPr marL="0" indent="0">
              <a:buNone/>
            </a:pPr>
            <a:r>
              <a:rPr lang="en-US" dirty="0"/>
              <a:t>class char not null,</a:t>
            </a:r>
          </a:p>
          <a:p>
            <a:pPr marL="0" indent="0">
              <a:buNone/>
            </a:pPr>
            <a:r>
              <a:rPr lang="en-US" dirty="0"/>
              <a:t>photo </a:t>
            </a:r>
            <a:r>
              <a:rPr lang="en-US" dirty="0" err="1"/>
              <a:t>varbinary</a:t>
            </a:r>
            <a:r>
              <a:rPr lang="en-US" dirty="0"/>
              <a:t>(50) not null,</a:t>
            </a:r>
          </a:p>
          <a:p>
            <a:pPr marL="0" indent="0">
              <a:buNone/>
            </a:pPr>
            <a:r>
              <a:rPr lang="en-US" dirty="0" err="1"/>
              <a:t>owners_signature</a:t>
            </a:r>
            <a:r>
              <a:rPr lang="en-US" dirty="0"/>
              <a:t> varchar(6) not null,</a:t>
            </a:r>
          </a:p>
          <a:p>
            <a:pPr marL="0" indent="0">
              <a:buNone/>
            </a:pPr>
            <a:r>
              <a:rPr lang="en-US" dirty="0"/>
              <a:t>donor bit null,</a:t>
            </a:r>
          </a:p>
          <a:p>
            <a:pPr marL="0" indent="0">
              <a:buNone/>
            </a:pPr>
            <a:r>
              <a:rPr lang="en-US" dirty="0" err="1"/>
              <a:t>issued_date</a:t>
            </a:r>
            <a:r>
              <a:rPr lang="en-US" dirty="0"/>
              <a:t> date not null,</a:t>
            </a:r>
          </a:p>
          <a:p>
            <a:pPr marL="0" indent="0">
              <a:buNone/>
            </a:pPr>
            <a:r>
              <a:rPr lang="en-US" dirty="0" err="1"/>
              <a:t>authorized_signature</a:t>
            </a:r>
            <a:r>
              <a:rPr lang="en-US" dirty="0"/>
              <a:t> </a:t>
            </a:r>
            <a:r>
              <a:rPr lang="en-US" dirty="0" err="1"/>
              <a:t>varbinary</a:t>
            </a:r>
            <a:r>
              <a:rPr lang="en-US" dirty="0"/>
              <a:t>(50) not null,</a:t>
            </a:r>
          </a:p>
          <a:p>
            <a:pPr marL="0" indent="0">
              <a:buNone/>
            </a:pPr>
            <a:r>
              <a:rPr lang="en-US" dirty="0" err="1"/>
              <a:t>dd_number</a:t>
            </a:r>
            <a:r>
              <a:rPr lang="en-US" dirty="0"/>
              <a:t> </a:t>
            </a:r>
            <a:r>
              <a:rPr lang="en-US" dirty="0" err="1"/>
              <a:t>int</a:t>
            </a:r>
            <a:r>
              <a:rPr lang="en-US" dirty="0"/>
              <a:t> not null,</a:t>
            </a:r>
          </a:p>
          <a:p>
            <a:pPr marL="0" indent="0">
              <a:buNone/>
            </a:pPr>
            <a:r>
              <a:rPr lang="en-US" dirty="0" err="1"/>
              <a:t>owner_dl_id</a:t>
            </a:r>
            <a:r>
              <a:rPr lang="en-US" dirty="0"/>
              <a:t> varchar(10) not null,</a:t>
            </a:r>
          </a:p>
          <a:p>
            <a:pPr marL="0" indent="0">
              <a:buNone/>
            </a:pPr>
            <a:r>
              <a:rPr lang="en-US" dirty="0"/>
              <a:t>primary key(</a:t>
            </a:r>
            <a:r>
              <a:rPr lang="en-US" dirty="0" err="1"/>
              <a:t>dl_number</a:t>
            </a:r>
            <a:r>
              <a:rPr lang="en-US" dirty="0"/>
              <a:t>)</a:t>
            </a:r>
          </a:p>
          <a:p>
            <a:pPr marL="0" indent="0">
              <a:buNone/>
            </a:pPr>
            <a:r>
              <a:rPr lang="en-US" dirty="0"/>
              <a:t>);</a:t>
            </a:r>
          </a:p>
          <a:p>
            <a:br>
              <a:rPr lang="en-US" dirty="0"/>
            </a:br>
            <a:endParaRPr lang="en-US" dirty="0"/>
          </a:p>
        </p:txBody>
      </p:sp>
    </p:spTree>
    <p:extLst>
      <p:ext uri="{BB962C8B-B14F-4D97-AF65-F5344CB8AC3E}">
        <p14:creationId xmlns:p14="http://schemas.microsoft.com/office/powerpoint/2010/main" val="611626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212035"/>
            <a:ext cx="10131425" cy="6493565"/>
          </a:xfrm>
        </p:spPr>
        <p:txBody>
          <a:bodyPr/>
          <a:lstStyle/>
          <a:p>
            <a:pPr marL="0" indent="0">
              <a:buNone/>
            </a:pPr>
            <a:r>
              <a:rPr lang="en-US" dirty="0"/>
              <a:t>create table vehicle (</a:t>
            </a:r>
          </a:p>
          <a:p>
            <a:pPr marL="0" indent="0">
              <a:buNone/>
            </a:pPr>
            <a:r>
              <a:rPr lang="en-US" dirty="0" err="1"/>
              <a:t>registered_drivers</a:t>
            </a:r>
            <a:r>
              <a:rPr lang="en-US" dirty="0"/>
              <a:t> varchar(6) not null,</a:t>
            </a:r>
          </a:p>
          <a:p>
            <a:pPr marL="0" indent="0">
              <a:buNone/>
            </a:pPr>
            <a:r>
              <a:rPr lang="en-US" dirty="0" err="1"/>
              <a:t>owner_dl_id</a:t>
            </a:r>
            <a:r>
              <a:rPr lang="en-US" dirty="0"/>
              <a:t> varchar(10) not null,</a:t>
            </a:r>
          </a:p>
          <a:p>
            <a:pPr marL="0" indent="0">
              <a:buNone/>
            </a:pPr>
            <a:r>
              <a:rPr lang="en-US" dirty="0"/>
              <a:t>vin varchar(17) not null,</a:t>
            </a:r>
          </a:p>
          <a:p>
            <a:pPr marL="0" indent="0">
              <a:buNone/>
            </a:pPr>
            <a:r>
              <a:rPr lang="en-US" dirty="0"/>
              <a:t>make varchar(20) not null,</a:t>
            </a:r>
          </a:p>
          <a:p>
            <a:pPr marL="0" indent="0">
              <a:buNone/>
            </a:pPr>
            <a:r>
              <a:rPr lang="en-US" dirty="0"/>
              <a:t>model varchar(20) not null,</a:t>
            </a:r>
          </a:p>
          <a:p>
            <a:pPr marL="0" indent="0">
              <a:buNone/>
            </a:pPr>
            <a:r>
              <a:rPr lang="en-US" dirty="0"/>
              <a:t>year varchar(4) not null,</a:t>
            </a:r>
          </a:p>
          <a:p>
            <a:pPr marL="0" indent="0">
              <a:buNone/>
            </a:pPr>
            <a:r>
              <a:rPr lang="en-US" dirty="0" err="1"/>
              <a:t>vehicle_type</a:t>
            </a:r>
            <a:r>
              <a:rPr lang="en-US" dirty="0"/>
              <a:t> varchar(20) not null,</a:t>
            </a:r>
          </a:p>
          <a:p>
            <a:pPr marL="0" indent="0">
              <a:buNone/>
            </a:pPr>
            <a:r>
              <a:rPr lang="en-US" dirty="0" err="1"/>
              <a:t>license_plate</a:t>
            </a:r>
            <a:r>
              <a:rPr lang="en-US" dirty="0"/>
              <a:t> varchar(6) not null,</a:t>
            </a:r>
          </a:p>
          <a:p>
            <a:pPr marL="0" indent="0">
              <a:buNone/>
            </a:pPr>
            <a:r>
              <a:rPr lang="en-US" dirty="0"/>
              <a:t>primary key(vin)</a:t>
            </a:r>
          </a:p>
          <a:p>
            <a:pPr marL="0" indent="0">
              <a:buNone/>
            </a:pPr>
            <a:r>
              <a:rPr lang="en-US" dirty="0"/>
              <a:t>);</a:t>
            </a:r>
          </a:p>
          <a:p>
            <a:br>
              <a:rPr lang="en-US" dirty="0"/>
            </a:br>
            <a:endParaRPr lang="en-US" dirty="0"/>
          </a:p>
        </p:txBody>
      </p:sp>
    </p:spTree>
    <p:extLst>
      <p:ext uri="{BB962C8B-B14F-4D97-AF65-F5344CB8AC3E}">
        <p14:creationId xmlns:p14="http://schemas.microsoft.com/office/powerpoint/2010/main" val="445903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331305"/>
            <a:ext cx="10131425" cy="6294782"/>
          </a:xfrm>
        </p:spPr>
        <p:txBody>
          <a:bodyPr/>
          <a:lstStyle/>
          <a:p>
            <a:pPr marL="0" indent="0">
              <a:buNone/>
            </a:pPr>
            <a:r>
              <a:rPr lang="en-US" dirty="0"/>
              <a:t>create table address1 (</a:t>
            </a:r>
          </a:p>
          <a:p>
            <a:pPr marL="0" indent="0">
              <a:buNone/>
            </a:pPr>
            <a:r>
              <a:rPr lang="en-US" dirty="0" err="1"/>
              <a:t>uid</a:t>
            </a:r>
            <a:r>
              <a:rPr lang="en-US" dirty="0"/>
              <a:t> </a:t>
            </a:r>
            <a:r>
              <a:rPr lang="en-US" dirty="0" err="1"/>
              <a:t>int</a:t>
            </a:r>
            <a:r>
              <a:rPr lang="en-US" dirty="0"/>
              <a:t> not null,</a:t>
            </a:r>
          </a:p>
          <a:p>
            <a:pPr marL="0" indent="0">
              <a:buNone/>
            </a:pPr>
            <a:r>
              <a:rPr lang="en-US" dirty="0" err="1"/>
              <a:t>owner_dl_id</a:t>
            </a:r>
            <a:r>
              <a:rPr lang="en-US" dirty="0"/>
              <a:t> varchar(10) not null,</a:t>
            </a:r>
          </a:p>
          <a:p>
            <a:pPr marL="0" indent="0">
              <a:buNone/>
            </a:pPr>
            <a:r>
              <a:rPr lang="en-US" dirty="0"/>
              <a:t>county varchar(20) not null,</a:t>
            </a:r>
          </a:p>
          <a:p>
            <a:pPr marL="0" indent="0">
              <a:buNone/>
            </a:pPr>
            <a:r>
              <a:rPr lang="en-US" dirty="0" err="1"/>
              <a:t>house_number</a:t>
            </a:r>
            <a:r>
              <a:rPr lang="en-US" dirty="0"/>
              <a:t> </a:t>
            </a:r>
            <a:r>
              <a:rPr lang="en-US" dirty="0" err="1"/>
              <a:t>int</a:t>
            </a:r>
            <a:r>
              <a:rPr lang="en-US" dirty="0"/>
              <a:t> not null,</a:t>
            </a:r>
          </a:p>
          <a:p>
            <a:pPr marL="0" indent="0">
              <a:buNone/>
            </a:pPr>
            <a:r>
              <a:rPr lang="en-US" dirty="0" err="1"/>
              <a:t>apartment_number</a:t>
            </a:r>
            <a:r>
              <a:rPr lang="en-US" dirty="0"/>
              <a:t> varchar(4) null,</a:t>
            </a:r>
          </a:p>
          <a:p>
            <a:pPr marL="0" indent="0">
              <a:buNone/>
            </a:pPr>
            <a:r>
              <a:rPr lang="en-US" dirty="0" err="1"/>
              <a:t>zip_code</a:t>
            </a:r>
            <a:r>
              <a:rPr lang="en-US" dirty="0"/>
              <a:t> </a:t>
            </a:r>
            <a:r>
              <a:rPr lang="en-US" dirty="0" err="1"/>
              <a:t>int</a:t>
            </a:r>
            <a:r>
              <a:rPr lang="en-US" dirty="0"/>
              <a:t> not null,</a:t>
            </a:r>
          </a:p>
          <a:p>
            <a:pPr marL="0" indent="0">
              <a:buNone/>
            </a:pPr>
            <a:r>
              <a:rPr lang="en-US" dirty="0"/>
              <a:t>primary key(</a:t>
            </a:r>
            <a:r>
              <a:rPr lang="en-US" dirty="0" err="1"/>
              <a:t>uid</a:t>
            </a:r>
            <a:r>
              <a:rPr lang="en-US" dirty="0"/>
              <a:t>)</a:t>
            </a:r>
          </a:p>
          <a:p>
            <a:pPr marL="0" indent="0">
              <a:buNone/>
            </a:pPr>
            <a:r>
              <a:rPr lang="en-US" dirty="0"/>
              <a:t>);</a:t>
            </a:r>
          </a:p>
          <a:p>
            <a:br>
              <a:rPr lang="en-US" dirty="0"/>
            </a:br>
            <a:endParaRPr lang="en-US" dirty="0"/>
          </a:p>
        </p:txBody>
      </p:sp>
    </p:spTree>
    <p:extLst>
      <p:ext uri="{BB962C8B-B14F-4D97-AF65-F5344CB8AC3E}">
        <p14:creationId xmlns:p14="http://schemas.microsoft.com/office/powerpoint/2010/main" val="704337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265043"/>
            <a:ext cx="10131425" cy="5526157"/>
          </a:xfrm>
        </p:spPr>
        <p:txBody>
          <a:bodyPr/>
          <a:lstStyle/>
          <a:p>
            <a:pPr marL="0" indent="0">
              <a:buNone/>
            </a:pPr>
            <a:r>
              <a:rPr lang="en-US" dirty="0"/>
              <a:t>Create table address2 (</a:t>
            </a:r>
          </a:p>
          <a:p>
            <a:pPr marL="0" indent="0">
              <a:buNone/>
            </a:pPr>
            <a:r>
              <a:rPr lang="en-US" dirty="0" err="1"/>
              <a:t>Zip_code</a:t>
            </a:r>
            <a:r>
              <a:rPr lang="en-US" dirty="0"/>
              <a:t> </a:t>
            </a:r>
            <a:r>
              <a:rPr lang="en-US" dirty="0" err="1"/>
              <a:t>int</a:t>
            </a:r>
            <a:r>
              <a:rPr lang="en-US" dirty="0"/>
              <a:t> not null,</a:t>
            </a:r>
          </a:p>
          <a:p>
            <a:pPr marL="0" indent="0">
              <a:buNone/>
            </a:pPr>
            <a:r>
              <a:rPr lang="en-US" dirty="0"/>
              <a:t>state varchar(2) not null,</a:t>
            </a:r>
          </a:p>
          <a:p>
            <a:pPr marL="0" indent="0">
              <a:buNone/>
            </a:pPr>
            <a:r>
              <a:rPr lang="en-US" dirty="0"/>
              <a:t>street varchar(20) not null,</a:t>
            </a:r>
          </a:p>
          <a:p>
            <a:pPr marL="0" indent="0">
              <a:buNone/>
            </a:pPr>
            <a:r>
              <a:rPr lang="en-US" dirty="0"/>
              <a:t>city varchar(30) not null,</a:t>
            </a:r>
          </a:p>
          <a:p>
            <a:pPr marL="0" indent="0">
              <a:buNone/>
            </a:pPr>
            <a:r>
              <a:rPr lang="en-US" dirty="0"/>
              <a:t>primary key(</a:t>
            </a:r>
            <a:r>
              <a:rPr lang="en-US" dirty="0" err="1"/>
              <a:t>zip_code</a:t>
            </a:r>
            <a:r>
              <a:rPr lang="en-US" dirty="0"/>
              <a:t>)</a:t>
            </a:r>
          </a:p>
          <a:p>
            <a:pPr marL="0" indent="0">
              <a:buNone/>
            </a:pPr>
            <a:r>
              <a:rPr lang="en-US" dirty="0"/>
              <a:t>);</a:t>
            </a:r>
          </a:p>
          <a:p>
            <a:br>
              <a:rPr lang="en-US" dirty="0"/>
            </a:br>
            <a:endParaRPr lang="en-US" dirty="0"/>
          </a:p>
        </p:txBody>
      </p:sp>
    </p:spTree>
    <p:extLst>
      <p:ext uri="{BB962C8B-B14F-4D97-AF65-F5344CB8AC3E}">
        <p14:creationId xmlns:p14="http://schemas.microsoft.com/office/powerpoint/2010/main" val="573928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5" cy="876300"/>
          </a:xfrm>
        </p:spPr>
        <p:txBody>
          <a:bodyPr/>
          <a:lstStyle/>
          <a:p>
            <a:r>
              <a:rPr lang="en-US" dirty="0"/>
              <a:t>Front end design </a:t>
            </a:r>
          </a:p>
        </p:txBody>
      </p:sp>
      <p:pic>
        <p:nvPicPr>
          <p:cNvPr id="4" name="image5.png"/>
          <p:cNvPicPr/>
          <p:nvPr/>
        </p:nvPicPr>
        <p:blipFill>
          <a:blip r:embed="rId2"/>
          <a:srcRect/>
          <a:stretch>
            <a:fillRect/>
          </a:stretch>
        </p:blipFill>
        <p:spPr>
          <a:xfrm>
            <a:off x="2235200" y="1244600"/>
            <a:ext cx="6781800" cy="5084233"/>
          </a:xfrm>
          <a:prstGeom prst="rect">
            <a:avLst/>
          </a:prstGeom>
          <a:ln/>
        </p:spPr>
      </p:pic>
    </p:spTree>
    <p:extLst>
      <p:ext uri="{BB962C8B-B14F-4D97-AF65-F5344CB8AC3E}">
        <p14:creationId xmlns:p14="http://schemas.microsoft.com/office/powerpoint/2010/main" val="1830045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7.png"/>
          <p:cNvPicPr/>
          <p:nvPr/>
        </p:nvPicPr>
        <p:blipFill>
          <a:blip r:embed="rId2"/>
          <a:srcRect/>
          <a:stretch>
            <a:fillRect/>
          </a:stretch>
        </p:blipFill>
        <p:spPr>
          <a:xfrm>
            <a:off x="914400" y="1816100"/>
            <a:ext cx="10058400" cy="4660900"/>
          </a:xfrm>
          <a:prstGeom prst="rect">
            <a:avLst/>
          </a:prstGeom>
          <a:ln/>
        </p:spPr>
      </p:pic>
      <p:sp>
        <p:nvSpPr>
          <p:cNvPr id="5" name="TextBox 4"/>
          <p:cNvSpPr txBox="1"/>
          <p:nvPr/>
        </p:nvSpPr>
        <p:spPr>
          <a:xfrm>
            <a:off x="914400" y="635000"/>
            <a:ext cx="8178800" cy="923330"/>
          </a:xfrm>
          <a:prstGeom prst="rect">
            <a:avLst/>
          </a:prstGeom>
          <a:noFill/>
        </p:spPr>
        <p:txBody>
          <a:bodyPr wrap="square" rtlCol="0">
            <a:spAutoFit/>
          </a:bodyPr>
          <a:lstStyle/>
          <a:p>
            <a:pPr marL="285750" indent="-285750">
              <a:buFont typeface="Arial" charset="0"/>
              <a:buChar char="•"/>
            </a:pPr>
            <a:r>
              <a:rPr lang="en-US" dirty="0"/>
              <a:t>When the employee authentications into the portal, they will be greeted with three tabs along the top of the window. These tabs separate the three main functions of the employee.</a:t>
            </a:r>
          </a:p>
        </p:txBody>
      </p:sp>
    </p:spTree>
    <p:extLst>
      <p:ext uri="{BB962C8B-B14F-4D97-AF65-F5344CB8AC3E}">
        <p14:creationId xmlns:p14="http://schemas.microsoft.com/office/powerpoint/2010/main" val="1148796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2.png"/>
          <p:cNvPicPr/>
          <p:nvPr/>
        </p:nvPicPr>
        <p:blipFill>
          <a:blip r:embed="rId2"/>
          <a:srcRect/>
          <a:stretch>
            <a:fillRect/>
          </a:stretch>
        </p:blipFill>
        <p:spPr>
          <a:xfrm>
            <a:off x="1219200" y="1663700"/>
            <a:ext cx="9347200" cy="4927600"/>
          </a:xfrm>
          <a:prstGeom prst="rect">
            <a:avLst/>
          </a:prstGeom>
          <a:ln/>
        </p:spPr>
      </p:pic>
      <p:sp>
        <p:nvSpPr>
          <p:cNvPr id="5" name="TextBox 4"/>
          <p:cNvSpPr txBox="1"/>
          <p:nvPr/>
        </p:nvSpPr>
        <p:spPr>
          <a:xfrm>
            <a:off x="1219200" y="558800"/>
            <a:ext cx="8813800" cy="923330"/>
          </a:xfrm>
          <a:prstGeom prst="rect">
            <a:avLst/>
          </a:prstGeom>
          <a:noFill/>
        </p:spPr>
        <p:txBody>
          <a:bodyPr wrap="square" rtlCol="0">
            <a:spAutoFit/>
          </a:bodyPr>
          <a:lstStyle/>
          <a:p>
            <a:pPr marL="285750" indent="-285750">
              <a:buFont typeface="Arial" charset="0"/>
              <a:buChar char="•"/>
            </a:pPr>
            <a:r>
              <a:rPr lang="en-US" dirty="0"/>
              <a:t>For the owner section of the UI we wanted to create a simple form that did not require scrolling. We wanted the employee’s to be able to tab through the options and be able to see all the information they have entered.</a:t>
            </a:r>
          </a:p>
        </p:txBody>
      </p:sp>
    </p:spTree>
    <p:extLst>
      <p:ext uri="{BB962C8B-B14F-4D97-AF65-F5344CB8AC3E}">
        <p14:creationId xmlns:p14="http://schemas.microsoft.com/office/powerpoint/2010/main" val="1945158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8.png"/>
          <p:cNvPicPr/>
          <p:nvPr/>
        </p:nvPicPr>
        <p:blipFill>
          <a:blip r:embed="rId2"/>
          <a:srcRect/>
          <a:stretch>
            <a:fillRect/>
          </a:stretch>
        </p:blipFill>
        <p:spPr>
          <a:xfrm>
            <a:off x="939800" y="1714500"/>
            <a:ext cx="9613900" cy="4749800"/>
          </a:xfrm>
          <a:prstGeom prst="rect">
            <a:avLst/>
          </a:prstGeom>
          <a:ln/>
        </p:spPr>
      </p:pic>
      <p:sp>
        <p:nvSpPr>
          <p:cNvPr id="5" name="TextBox 4"/>
          <p:cNvSpPr txBox="1"/>
          <p:nvPr/>
        </p:nvSpPr>
        <p:spPr>
          <a:xfrm>
            <a:off x="812800" y="419100"/>
            <a:ext cx="9740900" cy="1200329"/>
          </a:xfrm>
          <a:prstGeom prst="rect">
            <a:avLst/>
          </a:prstGeom>
          <a:noFill/>
        </p:spPr>
        <p:txBody>
          <a:bodyPr wrap="square" rtlCol="0">
            <a:spAutoFit/>
          </a:bodyPr>
          <a:lstStyle/>
          <a:p>
            <a:pPr marL="285750" indent="-285750">
              <a:buFont typeface="Arial" charset="0"/>
              <a:buChar char="•"/>
            </a:pPr>
            <a:r>
              <a:rPr lang="en-US" dirty="0"/>
              <a:t>For the final tab of the interface this allows the employee to enter and review all customer data. For all these designs we followed UI gestalt rules to keep the employee from getting confused. This leads to task efficiency and subjective satisfaction.</a:t>
            </a:r>
          </a:p>
          <a:p>
            <a:endParaRPr lang="en-US" dirty="0"/>
          </a:p>
        </p:txBody>
      </p:sp>
    </p:spTree>
    <p:extLst>
      <p:ext uri="{BB962C8B-B14F-4D97-AF65-F5344CB8AC3E}">
        <p14:creationId xmlns:p14="http://schemas.microsoft.com/office/powerpoint/2010/main" val="1139115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and views</a:t>
            </a:r>
          </a:p>
        </p:txBody>
      </p:sp>
      <p:pic>
        <p:nvPicPr>
          <p:cNvPr id="4" name="image10.png"/>
          <p:cNvPicPr/>
          <p:nvPr/>
        </p:nvPicPr>
        <p:blipFill>
          <a:blip r:embed="rId2"/>
          <a:srcRect/>
          <a:stretch>
            <a:fillRect/>
          </a:stretch>
        </p:blipFill>
        <p:spPr>
          <a:xfrm>
            <a:off x="1163003" y="2603500"/>
            <a:ext cx="6025197" cy="632573"/>
          </a:xfrm>
          <a:prstGeom prst="rect">
            <a:avLst/>
          </a:prstGeom>
          <a:ln/>
        </p:spPr>
      </p:pic>
      <p:sp>
        <p:nvSpPr>
          <p:cNvPr id="5" name="TextBox 4"/>
          <p:cNvSpPr txBox="1"/>
          <p:nvPr/>
        </p:nvSpPr>
        <p:spPr>
          <a:xfrm>
            <a:off x="838200" y="2065867"/>
            <a:ext cx="8915400" cy="646331"/>
          </a:xfrm>
          <a:prstGeom prst="rect">
            <a:avLst/>
          </a:prstGeom>
          <a:noFill/>
        </p:spPr>
        <p:txBody>
          <a:bodyPr wrap="square" rtlCol="0">
            <a:spAutoFit/>
          </a:bodyPr>
          <a:lstStyle/>
          <a:p>
            <a:pPr marL="342900" indent="-342900">
              <a:buFont typeface="+mj-lt"/>
              <a:buAutoNum type="arabicPeriod"/>
            </a:pPr>
            <a:r>
              <a:rPr lang="en-US"/>
              <a:t>Query one :G</a:t>
            </a:r>
            <a:r>
              <a:rPr lang="en-US" i="1"/>
              <a:t>et the name of all drivers who have a SUV</a:t>
            </a:r>
            <a:endParaRPr lang="en-US"/>
          </a:p>
          <a:p>
            <a:pPr marL="342900" indent="-342900">
              <a:buFont typeface="+mj-lt"/>
              <a:buAutoNum type="arabicPeriod"/>
            </a:pPr>
            <a:endParaRPr lang="en-US" dirty="0"/>
          </a:p>
        </p:txBody>
      </p:sp>
      <p:pic>
        <p:nvPicPr>
          <p:cNvPr id="3" name="Picture 2">
            <a:extLst>
              <a:ext uri="{FF2B5EF4-FFF2-40B4-BE49-F238E27FC236}">
                <a16:creationId xmlns:a16="http://schemas.microsoft.com/office/drawing/2014/main" id="{2109724F-9416-4A4B-B8CD-E48071204D74}"/>
              </a:ext>
            </a:extLst>
          </p:cNvPr>
          <p:cNvPicPr>
            <a:picLocks noChangeAspect="1"/>
          </p:cNvPicPr>
          <p:nvPr/>
        </p:nvPicPr>
        <p:blipFill>
          <a:blip r:embed="rId3"/>
          <a:stretch>
            <a:fillRect/>
          </a:stretch>
        </p:blipFill>
        <p:spPr>
          <a:xfrm>
            <a:off x="2318888" y="3770590"/>
            <a:ext cx="3713426" cy="1420789"/>
          </a:xfrm>
          <a:prstGeom prst="rect">
            <a:avLst/>
          </a:prstGeom>
        </p:spPr>
      </p:pic>
    </p:spTree>
    <p:extLst>
      <p:ext uri="{BB962C8B-B14F-4D97-AF65-F5344CB8AC3E}">
        <p14:creationId xmlns:p14="http://schemas.microsoft.com/office/powerpoint/2010/main" val="305680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and views</a:t>
            </a:r>
          </a:p>
        </p:txBody>
      </p:sp>
      <p:pic>
        <p:nvPicPr>
          <p:cNvPr id="4" name="image1.png"/>
          <p:cNvPicPr/>
          <p:nvPr/>
        </p:nvPicPr>
        <p:blipFill>
          <a:blip r:embed="rId2"/>
          <a:srcRect/>
          <a:stretch>
            <a:fillRect/>
          </a:stretch>
        </p:blipFill>
        <p:spPr>
          <a:xfrm>
            <a:off x="927101" y="2576731"/>
            <a:ext cx="5943600" cy="623669"/>
          </a:xfrm>
          <a:prstGeom prst="rect">
            <a:avLst/>
          </a:prstGeom>
          <a:ln/>
        </p:spPr>
      </p:pic>
      <p:sp>
        <p:nvSpPr>
          <p:cNvPr id="5" name="TextBox 4"/>
          <p:cNvSpPr txBox="1"/>
          <p:nvPr/>
        </p:nvSpPr>
        <p:spPr>
          <a:xfrm>
            <a:off x="825500" y="1930400"/>
            <a:ext cx="5956300" cy="646331"/>
          </a:xfrm>
          <a:prstGeom prst="rect">
            <a:avLst/>
          </a:prstGeom>
          <a:noFill/>
        </p:spPr>
        <p:txBody>
          <a:bodyPr wrap="square" rtlCol="0">
            <a:spAutoFit/>
          </a:bodyPr>
          <a:lstStyle/>
          <a:p>
            <a:pPr marL="342900" indent="-342900" defTabSz="914400"/>
            <a:r>
              <a:rPr lang="en-US" dirty="0"/>
              <a:t>2. Query 2 :</a:t>
            </a:r>
            <a:r>
              <a:rPr lang="en-US" i="1" dirty="0"/>
              <a:t>Find all owners who have more than 1 car</a:t>
            </a:r>
            <a:endParaRPr lang="en-US" dirty="0"/>
          </a:p>
          <a:p>
            <a:pPr marL="342900" marR="0" lvl="0" indent="-342900" defTabSz="914400" eaLnBrk="1" fontAlgn="auto" latinLnBrk="0" hangingPunct="1">
              <a:lnSpc>
                <a:spcPct val="100000"/>
              </a:lnSpc>
              <a:spcBef>
                <a:spcPts val="0"/>
              </a:spcBef>
              <a:spcAft>
                <a:spcPts val="0"/>
              </a:spcAft>
              <a:buClrTx/>
              <a:buSzTx/>
              <a:buFont typeface="+mj-lt"/>
              <a:buNone/>
              <a:tabLst/>
              <a:defRPr/>
            </a:pPr>
            <a:endParaRPr lang="en-US" dirty="0"/>
          </a:p>
        </p:txBody>
      </p:sp>
      <p:pic>
        <p:nvPicPr>
          <p:cNvPr id="3" name="Picture 2">
            <a:extLst>
              <a:ext uri="{FF2B5EF4-FFF2-40B4-BE49-F238E27FC236}">
                <a16:creationId xmlns:a16="http://schemas.microsoft.com/office/drawing/2014/main" id="{8A4386E5-1677-4609-A09B-3DD3FFE27FCC}"/>
              </a:ext>
            </a:extLst>
          </p:cNvPr>
          <p:cNvPicPr>
            <a:picLocks noChangeAspect="1"/>
          </p:cNvPicPr>
          <p:nvPr/>
        </p:nvPicPr>
        <p:blipFill>
          <a:blip r:embed="rId3"/>
          <a:stretch>
            <a:fillRect/>
          </a:stretch>
        </p:blipFill>
        <p:spPr>
          <a:xfrm>
            <a:off x="1686067" y="3711264"/>
            <a:ext cx="4229597" cy="1239245"/>
          </a:xfrm>
          <a:prstGeom prst="rect">
            <a:avLst/>
          </a:prstGeom>
        </p:spPr>
      </p:pic>
    </p:spTree>
    <p:extLst>
      <p:ext uri="{BB962C8B-B14F-4D97-AF65-F5344CB8AC3E}">
        <p14:creationId xmlns:p14="http://schemas.microsoft.com/office/powerpoint/2010/main" val="791347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5" cy="1295400"/>
          </a:xfrm>
        </p:spPr>
        <p:txBody>
          <a:bodyPr/>
          <a:lstStyle/>
          <a:p>
            <a:r>
              <a:rPr lang="en-US" dirty="0"/>
              <a:t>ER Diagram</a:t>
            </a:r>
          </a:p>
        </p:txBody>
      </p:sp>
      <p:pic>
        <p:nvPicPr>
          <p:cNvPr id="4" name="image9.png"/>
          <p:cNvPicPr/>
          <p:nvPr/>
        </p:nvPicPr>
        <p:blipFill>
          <a:blip r:embed="rId2"/>
          <a:srcRect/>
          <a:stretch>
            <a:fillRect/>
          </a:stretch>
        </p:blipFill>
        <p:spPr>
          <a:xfrm>
            <a:off x="796927" y="1159933"/>
            <a:ext cx="10223499" cy="5380567"/>
          </a:xfrm>
          <a:prstGeom prst="rect">
            <a:avLst/>
          </a:prstGeom>
          <a:ln/>
        </p:spPr>
      </p:pic>
    </p:spTree>
    <p:extLst>
      <p:ext uri="{BB962C8B-B14F-4D97-AF65-F5344CB8AC3E}">
        <p14:creationId xmlns:p14="http://schemas.microsoft.com/office/powerpoint/2010/main" val="349344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and views </a:t>
            </a:r>
          </a:p>
        </p:txBody>
      </p:sp>
      <p:pic>
        <p:nvPicPr>
          <p:cNvPr id="4" name="image2.png"/>
          <p:cNvPicPr/>
          <p:nvPr/>
        </p:nvPicPr>
        <p:blipFill>
          <a:blip r:embed="rId2"/>
          <a:srcRect/>
          <a:stretch>
            <a:fillRect/>
          </a:stretch>
        </p:blipFill>
        <p:spPr>
          <a:xfrm>
            <a:off x="863600" y="2449731"/>
            <a:ext cx="5943600" cy="762000"/>
          </a:xfrm>
          <a:prstGeom prst="rect">
            <a:avLst/>
          </a:prstGeom>
          <a:ln/>
        </p:spPr>
      </p:pic>
      <p:sp>
        <p:nvSpPr>
          <p:cNvPr id="5" name="TextBox 4"/>
          <p:cNvSpPr txBox="1"/>
          <p:nvPr/>
        </p:nvSpPr>
        <p:spPr>
          <a:xfrm>
            <a:off x="863600" y="1803400"/>
            <a:ext cx="5892800" cy="646331"/>
          </a:xfrm>
          <a:prstGeom prst="rect">
            <a:avLst/>
          </a:prstGeom>
          <a:noFill/>
        </p:spPr>
        <p:txBody>
          <a:bodyPr wrap="square" rtlCol="0">
            <a:spAutoFit/>
          </a:bodyPr>
          <a:lstStyle/>
          <a:p>
            <a:r>
              <a:rPr lang="en-US" dirty="0"/>
              <a:t>3. Query 3 :</a:t>
            </a:r>
            <a:r>
              <a:rPr lang="en-US" i="1" dirty="0"/>
              <a:t>Find everyone who's license starts with 1</a:t>
            </a:r>
            <a:endParaRPr lang="en-US" dirty="0"/>
          </a:p>
          <a:p>
            <a:endParaRPr lang="en-US" dirty="0"/>
          </a:p>
        </p:txBody>
      </p:sp>
      <p:pic>
        <p:nvPicPr>
          <p:cNvPr id="3" name="Picture 2">
            <a:extLst>
              <a:ext uri="{FF2B5EF4-FFF2-40B4-BE49-F238E27FC236}">
                <a16:creationId xmlns:a16="http://schemas.microsoft.com/office/drawing/2014/main" id="{12D68D51-4A0A-4DE0-8AB0-4A16C59B2849}"/>
              </a:ext>
            </a:extLst>
          </p:cNvPr>
          <p:cNvPicPr>
            <a:picLocks noChangeAspect="1"/>
          </p:cNvPicPr>
          <p:nvPr/>
        </p:nvPicPr>
        <p:blipFill>
          <a:blip r:embed="rId3"/>
          <a:stretch>
            <a:fillRect/>
          </a:stretch>
        </p:blipFill>
        <p:spPr>
          <a:xfrm>
            <a:off x="2293020" y="3679588"/>
            <a:ext cx="3033960" cy="1647754"/>
          </a:xfrm>
          <a:prstGeom prst="rect">
            <a:avLst/>
          </a:prstGeom>
        </p:spPr>
      </p:pic>
    </p:spTree>
    <p:extLst>
      <p:ext uri="{BB962C8B-B14F-4D97-AF65-F5344CB8AC3E}">
        <p14:creationId xmlns:p14="http://schemas.microsoft.com/office/powerpoint/2010/main" val="1014195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and views </a:t>
            </a:r>
          </a:p>
        </p:txBody>
      </p:sp>
      <p:pic>
        <p:nvPicPr>
          <p:cNvPr id="4" name="image3.png"/>
          <p:cNvPicPr/>
          <p:nvPr/>
        </p:nvPicPr>
        <p:blipFill>
          <a:blip r:embed="rId2"/>
          <a:srcRect/>
          <a:stretch>
            <a:fillRect/>
          </a:stretch>
        </p:blipFill>
        <p:spPr>
          <a:xfrm>
            <a:off x="838200" y="2347913"/>
            <a:ext cx="6057900" cy="738187"/>
          </a:xfrm>
          <a:prstGeom prst="rect">
            <a:avLst/>
          </a:prstGeom>
          <a:ln/>
        </p:spPr>
      </p:pic>
      <p:sp>
        <p:nvSpPr>
          <p:cNvPr id="5" name="TextBox 4"/>
          <p:cNvSpPr txBox="1"/>
          <p:nvPr/>
        </p:nvSpPr>
        <p:spPr>
          <a:xfrm>
            <a:off x="838200" y="1752600"/>
            <a:ext cx="7086600" cy="369332"/>
          </a:xfrm>
          <a:prstGeom prst="rect">
            <a:avLst/>
          </a:prstGeom>
          <a:noFill/>
        </p:spPr>
        <p:txBody>
          <a:bodyPr wrap="square" rtlCol="0">
            <a:spAutoFit/>
          </a:bodyPr>
          <a:lstStyle/>
          <a:p>
            <a:r>
              <a:rPr lang="en-US" dirty="0"/>
              <a:t>4. Query 4:</a:t>
            </a:r>
            <a:r>
              <a:rPr lang="en-US" i="1" dirty="0"/>
              <a:t>Find the city of drivers of an SUV with license starting 12</a:t>
            </a:r>
            <a:r>
              <a:rPr lang="en-US" dirty="0"/>
              <a:t> </a:t>
            </a:r>
          </a:p>
        </p:txBody>
      </p:sp>
      <p:pic>
        <p:nvPicPr>
          <p:cNvPr id="3" name="Picture 2">
            <a:extLst>
              <a:ext uri="{FF2B5EF4-FFF2-40B4-BE49-F238E27FC236}">
                <a16:creationId xmlns:a16="http://schemas.microsoft.com/office/drawing/2014/main" id="{39EDDB15-DDC7-40A3-BC13-7449FC54CF53}"/>
              </a:ext>
            </a:extLst>
          </p:cNvPr>
          <p:cNvPicPr>
            <a:picLocks noChangeAspect="1"/>
          </p:cNvPicPr>
          <p:nvPr/>
        </p:nvPicPr>
        <p:blipFill>
          <a:blip r:embed="rId3"/>
          <a:stretch>
            <a:fillRect/>
          </a:stretch>
        </p:blipFill>
        <p:spPr>
          <a:xfrm>
            <a:off x="2320120" y="3685038"/>
            <a:ext cx="3095553" cy="1466315"/>
          </a:xfrm>
          <a:prstGeom prst="rect">
            <a:avLst/>
          </a:prstGeom>
        </p:spPr>
      </p:pic>
    </p:spTree>
    <p:extLst>
      <p:ext uri="{BB962C8B-B14F-4D97-AF65-F5344CB8AC3E}">
        <p14:creationId xmlns:p14="http://schemas.microsoft.com/office/powerpoint/2010/main" val="999272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and views</a:t>
            </a:r>
          </a:p>
        </p:txBody>
      </p:sp>
      <p:sp>
        <p:nvSpPr>
          <p:cNvPr id="4" name="TextBox 3"/>
          <p:cNvSpPr txBox="1"/>
          <p:nvPr/>
        </p:nvSpPr>
        <p:spPr>
          <a:xfrm>
            <a:off x="914400" y="1930400"/>
            <a:ext cx="5842000" cy="923330"/>
          </a:xfrm>
          <a:prstGeom prst="rect">
            <a:avLst/>
          </a:prstGeom>
          <a:noFill/>
        </p:spPr>
        <p:txBody>
          <a:bodyPr wrap="square" rtlCol="0">
            <a:spAutoFit/>
          </a:bodyPr>
          <a:lstStyle/>
          <a:p>
            <a:r>
              <a:rPr lang="en-US" dirty="0"/>
              <a:t>5. Query 5:</a:t>
            </a:r>
            <a:r>
              <a:rPr lang="en-US" i="1" dirty="0"/>
              <a:t>select </a:t>
            </a:r>
            <a:r>
              <a:rPr lang="en-US" i="1" dirty="0" err="1"/>
              <a:t>dl_id</a:t>
            </a:r>
            <a:r>
              <a:rPr lang="en-US" i="1" dirty="0"/>
              <a:t> from Person</a:t>
            </a:r>
            <a:r>
              <a:rPr lang="en-US" dirty="0"/>
              <a:t> </a:t>
            </a:r>
          </a:p>
          <a:p>
            <a:endParaRPr lang="en-US" dirty="0"/>
          </a:p>
          <a:p>
            <a:r>
              <a:rPr lang="en-US" dirty="0"/>
              <a:t>ΠDL_ID(Person) </a:t>
            </a:r>
          </a:p>
        </p:txBody>
      </p:sp>
      <p:pic>
        <p:nvPicPr>
          <p:cNvPr id="3" name="Picture 2">
            <a:extLst>
              <a:ext uri="{FF2B5EF4-FFF2-40B4-BE49-F238E27FC236}">
                <a16:creationId xmlns:a16="http://schemas.microsoft.com/office/drawing/2014/main" id="{38A19F31-53E1-4376-831E-C8E51718547C}"/>
              </a:ext>
            </a:extLst>
          </p:cNvPr>
          <p:cNvPicPr>
            <a:picLocks noChangeAspect="1"/>
          </p:cNvPicPr>
          <p:nvPr/>
        </p:nvPicPr>
        <p:blipFill>
          <a:blip r:embed="rId2"/>
          <a:stretch>
            <a:fillRect/>
          </a:stretch>
        </p:blipFill>
        <p:spPr>
          <a:xfrm>
            <a:off x="1132764" y="3205328"/>
            <a:ext cx="2681074" cy="2351819"/>
          </a:xfrm>
          <a:prstGeom prst="rect">
            <a:avLst/>
          </a:prstGeom>
        </p:spPr>
      </p:pic>
    </p:spTree>
    <p:extLst>
      <p:ext uri="{BB962C8B-B14F-4D97-AF65-F5344CB8AC3E}">
        <p14:creationId xmlns:p14="http://schemas.microsoft.com/office/powerpoint/2010/main" val="1446300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007165"/>
          </a:xfrm>
        </p:spPr>
        <p:txBody>
          <a:bodyPr/>
          <a:lstStyle/>
          <a:p>
            <a:r>
              <a:rPr lang="en-US" dirty="0">
                <a:solidFill>
                  <a:schemeClr val="bg1"/>
                </a:solidFill>
              </a:rPr>
              <a:t>Normalization</a:t>
            </a:r>
            <a:r>
              <a:rPr lang="en-US" dirty="0"/>
              <a:t> </a:t>
            </a:r>
          </a:p>
        </p:txBody>
      </p:sp>
      <p:sp>
        <p:nvSpPr>
          <p:cNvPr id="3" name="Content Placeholder 2"/>
          <p:cNvSpPr>
            <a:spLocks noGrp="1"/>
          </p:cNvSpPr>
          <p:nvPr>
            <p:ph idx="1"/>
          </p:nvPr>
        </p:nvSpPr>
        <p:spPr>
          <a:xfrm>
            <a:off x="685801" y="914400"/>
            <a:ext cx="10131425" cy="980661"/>
          </a:xfrm>
        </p:spPr>
        <p:txBody>
          <a:bodyPr/>
          <a:lstStyle/>
          <a:p>
            <a:r>
              <a:rPr lang="en-US" dirty="0"/>
              <a:t>The address was not in 3</a:t>
            </a:r>
            <a:r>
              <a:rPr lang="en-US" baseline="30000" dirty="0"/>
              <a:t>rd</a:t>
            </a:r>
            <a:r>
              <a:rPr lang="en-US" dirty="0"/>
              <a:t> normal form because zip code can uniquely identify the city, state and county. The normalization resulted in the following design</a:t>
            </a:r>
          </a:p>
        </p:txBody>
      </p:sp>
      <p:pic>
        <p:nvPicPr>
          <p:cNvPr id="1026" name="Picture 2" descr="https://lh5.googleusercontent.com/aVlUWtT2iDtyvBd5Q0hAMqJG2pRiZ6zrlvvkJB50bDVX0iWk7h4qljfYKSncebY6YzrD9SbSb3hkOyi0q3Hr8iRY7gigqru8nM93Po--zkRo14JZtpFELjTJ89YNBB0a3TVLN0svX2ODO_u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417" y="1895061"/>
            <a:ext cx="9992140" cy="4770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976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A1567-9903-46BB-9E22-94B7DA89C8B5}"/>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0EDA3C3C-E30F-4FAF-AF1D-E0CD04EA0A7D}"/>
              </a:ext>
            </a:extLst>
          </p:cNvPr>
          <p:cNvSpPr>
            <a:spLocks noGrp="1"/>
          </p:cNvSpPr>
          <p:nvPr>
            <p:ph idx="1"/>
          </p:nvPr>
        </p:nvSpPr>
        <p:spPr/>
        <p:txBody>
          <a:bodyPr>
            <a:normAutofit/>
          </a:bodyPr>
          <a:lstStyle/>
          <a:p>
            <a:r>
              <a:rPr lang="en-US" dirty="0"/>
              <a:t>	One thing we didn’t get about to implementing was a view for registering a new driver who just turned 16 or one who has not previously obtained a license. Currently the view requires a driver’s license number to access that driver’s data. This new view would be used by the employees to register a new user after they pass the driving test, or for those who pass the paper exam to obtain a driver’s permit at 15. Driver’s permits are not addressed at all in this database, so that is another thing that could be added. Additionally, there could be some distinction between licenses for those over and under 21, for example below 21 are vertical and above 21 are horizontal to make it easier to distinguish between the two. </a:t>
            </a:r>
          </a:p>
          <a:p>
            <a:r>
              <a:rPr lang="en-US" dirty="0"/>
              <a:t>Another thing that could be implemented in the future is the possibility for someone to have multiple licenses, for example if someone needs a motorcycle and a commercial driver’s license. This would change the schema quite a bit as driver’s license number is used as the foreign key throughout the database. </a:t>
            </a:r>
          </a:p>
          <a:p>
            <a:endParaRPr lang="en-US" dirty="0"/>
          </a:p>
        </p:txBody>
      </p:sp>
    </p:spTree>
    <p:extLst>
      <p:ext uri="{BB962C8B-B14F-4D97-AF65-F5344CB8AC3E}">
        <p14:creationId xmlns:p14="http://schemas.microsoft.com/office/powerpoint/2010/main" val="672665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architecture</a:t>
            </a:r>
          </a:p>
        </p:txBody>
      </p:sp>
      <p:sp>
        <p:nvSpPr>
          <p:cNvPr id="3" name="Content Placeholder 2"/>
          <p:cNvSpPr>
            <a:spLocks noGrp="1"/>
          </p:cNvSpPr>
          <p:nvPr>
            <p:ph idx="1"/>
          </p:nvPr>
        </p:nvSpPr>
        <p:spPr/>
        <p:txBody>
          <a:bodyPr/>
          <a:lstStyle/>
          <a:p>
            <a:r>
              <a:rPr lang="en-US" dirty="0"/>
              <a:t>This project will be utilizing the 2-tier architecture model of client-server.</a:t>
            </a:r>
          </a:p>
          <a:p>
            <a:r>
              <a:rPr lang="en-US" dirty="0"/>
              <a:t>The reasoning for selecting the client-server architecture was the correct fit for our query-based model. A level of simplicity was intended to be preserved by selecting this model. Because this database would only be operated by on premise employees of the DMV, our focus pivoted to internal development.</a:t>
            </a:r>
          </a:p>
          <a:p>
            <a:endParaRPr lang="en-US" dirty="0"/>
          </a:p>
        </p:txBody>
      </p:sp>
    </p:spTree>
    <p:extLst>
      <p:ext uri="{BB962C8B-B14F-4D97-AF65-F5344CB8AC3E}">
        <p14:creationId xmlns:p14="http://schemas.microsoft.com/office/powerpoint/2010/main" val="1278938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architecture</a:t>
            </a:r>
          </a:p>
        </p:txBody>
      </p:sp>
      <p:sp>
        <p:nvSpPr>
          <p:cNvPr id="3" name="Content Placeholder 2"/>
          <p:cNvSpPr>
            <a:spLocks noGrp="1"/>
          </p:cNvSpPr>
          <p:nvPr>
            <p:ph idx="1"/>
          </p:nvPr>
        </p:nvSpPr>
        <p:spPr/>
        <p:txBody>
          <a:bodyPr>
            <a:normAutofit fontScale="92500" lnSpcReduction="20000"/>
          </a:bodyPr>
          <a:lstStyle/>
          <a:p>
            <a:r>
              <a:rPr lang="en-US" dirty="0"/>
              <a:t>Pros:</a:t>
            </a:r>
          </a:p>
          <a:p>
            <a:pPr lvl="0"/>
            <a:r>
              <a:rPr lang="en-US" dirty="0"/>
              <a:t>Network peripherals are controlled centrally</a:t>
            </a:r>
          </a:p>
          <a:p>
            <a:pPr lvl="0"/>
            <a:r>
              <a:rPr lang="en-US" dirty="0"/>
              <a:t>Backups and network security are controlled centrally</a:t>
            </a:r>
          </a:p>
          <a:p>
            <a:pPr lvl="0"/>
            <a:r>
              <a:rPr lang="en-US" dirty="0"/>
              <a:t>All files are stored in a central location</a:t>
            </a:r>
          </a:p>
          <a:p>
            <a:pPr lvl="0"/>
            <a:r>
              <a:rPr lang="en-US" dirty="0"/>
              <a:t>Users can access shared data which is centrally controlled</a:t>
            </a:r>
          </a:p>
          <a:p>
            <a:r>
              <a:rPr lang="en-US" dirty="0"/>
              <a:t> </a:t>
            </a:r>
          </a:p>
          <a:p>
            <a:r>
              <a:rPr lang="en-US" dirty="0"/>
              <a:t>Cons:</a:t>
            </a:r>
          </a:p>
          <a:p>
            <a:pPr lvl="0"/>
            <a:r>
              <a:rPr lang="en-US" dirty="0"/>
              <a:t>The server is expensive to purchase</a:t>
            </a:r>
          </a:p>
          <a:p>
            <a:pPr lvl="0"/>
            <a:r>
              <a:rPr lang="en-US" dirty="0"/>
              <a:t>Specialist staff such as a network manager is needed</a:t>
            </a:r>
          </a:p>
          <a:p>
            <a:pPr lvl="0"/>
            <a:r>
              <a:rPr lang="en-US" dirty="0"/>
              <a:t>If any part of the network fails a lot of disruption can occur</a:t>
            </a:r>
          </a:p>
          <a:p>
            <a:endParaRPr lang="en-US" dirty="0"/>
          </a:p>
        </p:txBody>
      </p:sp>
    </p:spTree>
    <p:extLst>
      <p:ext uri="{BB962C8B-B14F-4D97-AF65-F5344CB8AC3E}">
        <p14:creationId xmlns:p14="http://schemas.microsoft.com/office/powerpoint/2010/main" val="1610992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5" cy="1168400"/>
          </a:xfrm>
        </p:spPr>
        <p:txBody>
          <a:bodyPr/>
          <a:lstStyle/>
          <a:p>
            <a:r>
              <a:rPr lang="en-US" dirty="0"/>
              <a:t>Database architecture</a:t>
            </a:r>
          </a:p>
        </p:txBody>
      </p:sp>
      <p:pic>
        <p:nvPicPr>
          <p:cNvPr id="4" name="image11.png"/>
          <p:cNvPicPr/>
          <p:nvPr/>
        </p:nvPicPr>
        <p:blipFill>
          <a:blip r:embed="rId2"/>
          <a:srcRect/>
          <a:stretch>
            <a:fillRect/>
          </a:stretch>
        </p:blipFill>
        <p:spPr>
          <a:xfrm>
            <a:off x="1625600" y="1168402"/>
            <a:ext cx="8077200" cy="5486398"/>
          </a:xfrm>
          <a:prstGeom prst="rect">
            <a:avLst/>
          </a:prstGeom>
          <a:ln/>
        </p:spPr>
      </p:pic>
    </p:spTree>
    <p:extLst>
      <p:ext uri="{BB962C8B-B14F-4D97-AF65-F5344CB8AC3E}">
        <p14:creationId xmlns:p14="http://schemas.microsoft.com/office/powerpoint/2010/main" val="1737047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5" cy="889000"/>
          </a:xfrm>
        </p:spPr>
        <p:txBody>
          <a:bodyPr/>
          <a:lstStyle/>
          <a:p>
            <a:r>
              <a:rPr lang="en-US" dirty="0"/>
              <a:t>Data schema</a:t>
            </a:r>
          </a:p>
        </p:txBody>
      </p:sp>
      <p:pic>
        <p:nvPicPr>
          <p:cNvPr id="4" name="image13.png"/>
          <p:cNvPicPr/>
          <p:nvPr/>
        </p:nvPicPr>
        <p:blipFill>
          <a:blip r:embed="rId2"/>
          <a:srcRect/>
          <a:stretch>
            <a:fillRect/>
          </a:stretch>
        </p:blipFill>
        <p:spPr>
          <a:xfrm>
            <a:off x="1473200" y="1456266"/>
            <a:ext cx="8712200" cy="5071533"/>
          </a:xfrm>
          <a:prstGeom prst="rect">
            <a:avLst/>
          </a:prstGeom>
          <a:ln/>
        </p:spPr>
      </p:pic>
    </p:spTree>
    <p:extLst>
      <p:ext uri="{BB962C8B-B14F-4D97-AF65-F5344CB8AC3E}">
        <p14:creationId xmlns:p14="http://schemas.microsoft.com/office/powerpoint/2010/main" val="1137688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Anticipated constraints and Calculated Risk</a:t>
            </a:r>
          </a:p>
        </p:txBody>
      </p:sp>
      <p:sp>
        <p:nvSpPr>
          <p:cNvPr id="3" name="Content Placeholder 2"/>
          <p:cNvSpPr>
            <a:spLocks noGrp="1"/>
          </p:cNvSpPr>
          <p:nvPr>
            <p:ph idx="1"/>
          </p:nvPr>
        </p:nvSpPr>
        <p:spPr>
          <a:xfrm>
            <a:off x="685801" y="1805178"/>
            <a:ext cx="10131425" cy="3649133"/>
          </a:xfrm>
        </p:spPr>
        <p:txBody>
          <a:bodyPr/>
          <a:lstStyle/>
          <a:p>
            <a:r>
              <a:rPr lang="en-US" dirty="0"/>
              <a:t>Constraints</a:t>
            </a:r>
          </a:p>
          <a:p>
            <a:pPr lvl="1" fontAlgn="base"/>
            <a:r>
              <a:rPr lang="en-US" dirty="0"/>
              <a:t>Server must be SQL based</a:t>
            </a:r>
          </a:p>
          <a:p>
            <a:pPr lvl="1" fontAlgn="base"/>
            <a:r>
              <a:rPr lang="en-US" dirty="0"/>
              <a:t>Project should contain multiple 1:1, 1:N and M:N relationships.</a:t>
            </a:r>
          </a:p>
          <a:p>
            <a:r>
              <a:rPr lang="en-US" dirty="0"/>
              <a:t>Calculated Risk</a:t>
            </a:r>
          </a:p>
          <a:p>
            <a:pPr lvl="1" fontAlgn="base"/>
            <a:endParaRPr lang="en-US" dirty="0"/>
          </a:p>
          <a:p>
            <a:endParaRPr lang="en-US" dirty="0"/>
          </a:p>
        </p:txBody>
      </p:sp>
      <p:graphicFrame>
        <p:nvGraphicFramePr>
          <p:cNvPr id="4" name="Table 3">
            <a:extLst>
              <a:ext uri="{FF2B5EF4-FFF2-40B4-BE49-F238E27FC236}">
                <a16:creationId xmlns:a16="http://schemas.microsoft.com/office/drawing/2014/main" id="{F1F813A9-2C3B-4EF2-A93F-0F249ED34663}"/>
              </a:ext>
            </a:extLst>
          </p:cNvPr>
          <p:cNvGraphicFramePr>
            <a:graphicFrameLocks noGrp="1"/>
          </p:cNvGraphicFramePr>
          <p:nvPr>
            <p:extLst>
              <p:ext uri="{D42A27DB-BD31-4B8C-83A1-F6EECF244321}">
                <p14:modId xmlns:p14="http://schemas.microsoft.com/office/powerpoint/2010/main" val="1362993757"/>
              </p:ext>
            </p:extLst>
          </p:nvPr>
        </p:nvGraphicFramePr>
        <p:xfrm>
          <a:off x="1059276" y="4060670"/>
          <a:ext cx="7441095" cy="2589219"/>
        </p:xfrm>
        <a:graphic>
          <a:graphicData uri="http://schemas.openxmlformats.org/drawingml/2006/table">
            <a:tbl>
              <a:tblPr firstRow="1" bandRow="1">
                <a:tableStyleId>{5C22544A-7EE6-4342-B048-85BDC9FD1C3A}</a:tableStyleId>
              </a:tblPr>
              <a:tblGrid>
                <a:gridCol w="2360794">
                  <a:extLst>
                    <a:ext uri="{9D8B030D-6E8A-4147-A177-3AD203B41FA5}">
                      <a16:colId xmlns:a16="http://schemas.microsoft.com/office/drawing/2014/main" val="214012976"/>
                    </a:ext>
                  </a:extLst>
                </a:gridCol>
                <a:gridCol w="1125562">
                  <a:extLst>
                    <a:ext uri="{9D8B030D-6E8A-4147-A177-3AD203B41FA5}">
                      <a16:colId xmlns:a16="http://schemas.microsoft.com/office/drawing/2014/main" val="4018572088"/>
                    </a:ext>
                  </a:extLst>
                </a:gridCol>
                <a:gridCol w="1241005">
                  <a:extLst>
                    <a:ext uri="{9D8B030D-6E8A-4147-A177-3AD203B41FA5}">
                      <a16:colId xmlns:a16="http://schemas.microsoft.com/office/drawing/2014/main" val="3974615009"/>
                    </a:ext>
                  </a:extLst>
                </a:gridCol>
                <a:gridCol w="1367991">
                  <a:extLst>
                    <a:ext uri="{9D8B030D-6E8A-4147-A177-3AD203B41FA5}">
                      <a16:colId xmlns:a16="http://schemas.microsoft.com/office/drawing/2014/main" val="4105993184"/>
                    </a:ext>
                  </a:extLst>
                </a:gridCol>
                <a:gridCol w="1345743">
                  <a:extLst>
                    <a:ext uri="{9D8B030D-6E8A-4147-A177-3AD203B41FA5}">
                      <a16:colId xmlns:a16="http://schemas.microsoft.com/office/drawing/2014/main" val="120878147"/>
                    </a:ext>
                  </a:extLst>
                </a:gridCol>
              </a:tblGrid>
              <a:tr h="323046">
                <a:tc>
                  <a:txBody>
                    <a:bodyPr/>
                    <a:lstStyle/>
                    <a:p>
                      <a:pPr algn="ctr"/>
                      <a:r>
                        <a:rPr lang="en-US" sz="1500" dirty="0"/>
                        <a:t>Risks</a:t>
                      </a:r>
                    </a:p>
                  </a:txBody>
                  <a:tcPr marL="79655" marR="79655" marT="39828" marB="39828"/>
                </a:tc>
                <a:tc>
                  <a:txBody>
                    <a:bodyPr/>
                    <a:lstStyle/>
                    <a:p>
                      <a:pPr algn="ctr"/>
                      <a:r>
                        <a:rPr lang="en-US" sz="1500" dirty="0"/>
                        <a:t>Probability</a:t>
                      </a:r>
                    </a:p>
                  </a:txBody>
                  <a:tcPr marL="79655" marR="79655" marT="39828" marB="39828"/>
                </a:tc>
                <a:tc>
                  <a:txBody>
                    <a:bodyPr/>
                    <a:lstStyle/>
                    <a:p>
                      <a:pPr algn="ctr"/>
                      <a:r>
                        <a:rPr lang="en-US" sz="1500" dirty="0"/>
                        <a:t>Impact</a:t>
                      </a:r>
                    </a:p>
                  </a:txBody>
                  <a:tcPr marL="79655" marR="79655" marT="39828" marB="39828"/>
                </a:tc>
                <a:tc>
                  <a:txBody>
                    <a:bodyPr/>
                    <a:lstStyle/>
                    <a:p>
                      <a:pPr algn="ctr"/>
                      <a:r>
                        <a:rPr lang="en-US" sz="1500" dirty="0"/>
                        <a:t>Level of Risk</a:t>
                      </a:r>
                    </a:p>
                  </a:txBody>
                  <a:tcPr marL="79655" marR="79655" marT="39828" marB="39828"/>
                </a:tc>
                <a:tc>
                  <a:txBody>
                    <a:bodyPr/>
                    <a:lstStyle/>
                    <a:p>
                      <a:pPr algn="ctr"/>
                      <a:r>
                        <a:rPr lang="en-US" sz="1500" dirty="0"/>
                        <a:t>Outcome</a:t>
                      </a:r>
                    </a:p>
                  </a:txBody>
                  <a:tcPr marL="79655" marR="79655" marT="39828" marB="39828"/>
                </a:tc>
                <a:extLst>
                  <a:ext uri="{0D108BD9-81ED-4DB2-BD59-A6C34878D82A}">
                    <a16:rowId xmlns:a16="http://schemas.microsoft.com/office/drawing/2014/main" val="514351326"/>
                  </a:ext>
                </a:extLst>
              </a:tr>
              <a:tr h="557586">
                <a:tc>
                  <a:txBody>
                    <a:bodyPr/>
                    <a:lstStyle/>
                    <a:p>
                      <a:r>
                        <a:rPr lang="en-US" sz="1500" dirty="0"/>
                        <a:t>Miscommunication between team members</a:t>
                      </a:r>
                    </a:p>
                  </a:txBody>
                  <a:tcPr marL="79655" marR="79655" marT="39828" marB="39828"/>
                </a:tc>
                <a:tc>
                  <a:txBody>
                    <a:bodyPr/>
                    <a:lstStyle/>
                    <a:p>
                      <a:pPr algn="ctr"/>
                      <a:r>
                        <a:rPr lang="en-US" sz="2500" b="0" i="0" kern="1200" dirty="0">
                          <a:solidFill>
                            <a:schemeClr val="dk1"/>
                          </a:solidFill>
                          <a:effectLst/>
                          <a:latin typeface="+mn-lt"/>
                          <a:ea typeface="+mn-ea"/>
                          <a:cs typeface="+mn-cs"/>
                        </a:rPr>
                        <a:t>●●●●○</a:t>
                      </a:r>
                      <a:endParaRPr lang="en-US" sz="2500" dirty="0"/>
                    </a:p>
                  </a:txBody>
                  <a:tcPr marL="79655" marR="79655" marT="39828" marB="39828"/>
                </a:tc>
                <a:tc>
                  <a:txBody>
                    <a:bodyPr/>
                    <a:lstStyle/>
                    <a:p>
                      <a:endParaRPr lang="en-US" sz="1500" dirty="0"/>
                    </a:p>
                  </a:txBody>
                  <a:tcPr marL="79655" marR="79655" marT="39828" marB="39828"/>
                </a:tc>
                <a:tc>
                  <a:txBody>
                    <a:bodyPr/>
                    <a:lstStyle/>
                    <a:p>
                      <a:endParaRPr lang="en-US" sz="1500" dirty="0"/>
                    </a:p>
                  </a:txBody>
                  <a:tcPr marL="79655" marR="79655" marT="39828" marB="39828"/>
                </a:tc>
                <a:tc>
                  <a:txBody>
                    <a:bodyPr/>
                    <a:lstStyle/>
                    <a:p>
                      <a:pPr algn="ctr"/>
                      <a:r>
                        <a:rPr lang="en-US" sz="2500" b="0" i="0" kern="1200" dirty="0">
                          <a:solidFill>
                            <a:schemeClr val="dk1"/>
                          </a:solidFill>
                          <a:effectLst/>
                          <a:latin typeface="+mn-lt"/>
                          <a:ea typeface="+mn-ea"/>
                          <a:cs typeface="+mn-cs"/>
                        </a:rPr>
                        <a:t>●○○○○</a:t>
                      </a:r>
                      <a:endParaRPr lang="en-US" sz="2500" dirty="0"/>
                    </a:p>
                  </a:txBody>
                  <a:tcPr marL="79655" marR="79655" marT="39828" marB="39828"/>
                </a:tc>
                <a:extLst>
                  <a:ext uri="{0D108BD9-81ED-4DB2-BD59-A6C34878D82A}">
                    <a16:rowId xmlns:a16="http://schemas.microsoft.com/office/drawing/2014/main" val="3243768276"/>
                  </a:ext>
                </a:extLst>
              </a:tr>
              <a:tr h="457075">
                <a:tc>
                  <a:txBody>
                    <a:bodyPr/>
                    <a:lstStyle/>
                    <a:p>
                      <a:r>
                        <a:rPr lang="en-US" sz="1500" dirty="0"/>
                        <a:t>Scheduling conflicts</a:t>
                      </a:r>
                    </a:p>
                  </a:txBody>
                  <a:tcPr marL="79655" marR="79655" marT="39828" marB="39828"/>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500" b="0" i="0" kern="1200" dirty="0">
                          <a:solidFill>
                            <a:schemeClr val="dk1"/>
                          </a:solidFill>
                          <a:effectLst/>
                          <a:latin typeface="+mn-lt"/>
                          <a:ea typeface="+mn-ea"/>
                          <a:cs typeface="+mn-cs"/>
                        </a:rPr>
                        <a:t>●●○○○</a:t>
                      </a:r>
                      <a:endParaRPr lang="en-US" sz="2500" dirty="0"/>
                    </a:p>
                  </a:txBody>
                  <a:tcPr marL="79655" marR="79655" marT="39828" marB="39828"/>
                </a:tc>
                <a:tc>
                  <a:txBody>
                    <a:bodyPr/>
                    <a:lstStyle/>
                    <a:p>
                      <a:endParaRPr lang="en-US" sz="1500" dirty="0"/>
                    </a:p>
                  </a:txBody>
                  <a:tcPr marL="79655" marR="79655" marT="39828" marB="39828"/>
                </a:tc>
                <a:tc>
                  <a:txBody>
                    <a:bodyPr/>
                    <a:lstStyle/>
                    <a:p>
                      <a:endParaRPr lang="en-US" sz="1500" dirty="0"/>
                    </a:p>
                  </a:txBody>
                  <a:tcPr marL="79655" marR="79655" marT="39828" marB="39828"/>
                </a:tc>
                <a:tc>
                  <a:txBody>
                    <a:bodyPr/>
                    <a:lstStyle/>
                    <a:p>
                      <a:pPr algn="ctr"/>
                      <a:r>
                        <a:rPr lang="en-US" sz="2500" b="0" i="0" kern="1200" dirty="0">
                          <a:solidFill>
                            <a:schemeClr val="dk1"/>
                          </a:solidFill>
                          <a:effectLst/>
                          <a:latin typeface="+mn-lt"/>
                          <a:ea typeface="+mn-ea"/>
                          <a:cs typeface="+mn-cs"/>
                        </a:rPr>
                        <a:t>●○○○○</a:t>
                      </a:r>
                      <a:endParaRPr lang="en-US" sz="2500" dirty="0"/>
                    </a:p>
                  </a:txBody>
                  <a:tcPr marL="79655" marR="79655" marT="39828" marB="39828"/>
                </a:tc>
                <a:extLst>
                  <a:ext uri="{0D108BD9-81ED-4DB2-BD59-A6C34878D82A}">
                    <a16:rowId xmlns:a16="http://schemas.microsoft.com/office/drawing/2014/main" val="443146133"/>
                  </a:ext>
                </a:extLst>
              </a:tr>
              <a:tr h="690345">
                <a:tc>
                  <a:txBody>
                    <a:bodyPr/>
                    <a:lstStyle/>
                    <a:p>
                      <a:r>
                        <a:rPr lang="en-US" sz="1500" dirty="0"/>
                        <a:t>Burnout</a:t>
                      </a:r>
                    </a:p>
                  </a:txBody>
                  <a:tcPr marL="79655" marR="79655" marT="39828" marB="39828"/>
                </a:tc>
                <a:tc>
                  <a:txBody>
                    <a:bodyPr/>
                    <a:lstStyle/>
                    <a:p>
                      <a:r>
                        <a:rPr lang="en-US" sz="2500" b="0" i="0" kern="1200" dirty="0">
                          <a:solidFill>
                            <a:schemeClr val="dk1"/>
                          </a:solidFill>
                          <a:effectLst/>
                          <a:latin typeface="+mn-lt"/>
                          <a:ea typeface="+mn-ea"/>
                          <a:cs typeface="+mn-cs"/>
                        </a:rPr>
                        <a:t>●●   ○○</a:t>
                      </a:r>
                      <a:endParaRPr lang="en-US" sz="1500" baseline="0" dirty="0"/>
                    </a:p>
                  </a:txBody>
                  <a:tcPr marL="79655" marR="79655" marT="39828" marB="39828"/>
                </a:tc>
                <a:tc>
                  <a:txBody>
                    <a:bodyPr/>
                    <a:lstStyle/>
                    <a:p>
                      <a:endParaRPr lang="en-US" sz="1500"/>
                    </a:p>
                  </a:txBody>
                  <a:tcPr marL="79655" marR="79655" marT="39828" marB="39828"/>
                </a:tc>
                <a:tc>
                  <a:txBody>
                    <a:bodyPr/>
                    <a:lstStyle/>
                    <a:p>
                      <a:endParaRPr lang="en-US" sz="1500" dirty="0"/>
                    </a:p>
                  </a:txBody>
                  <a:tcPr marL="79655" marR="79655" marT="39828" marB="39828"/>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500" b="0" i="0" kern="1200" dirty="0">
                          <a:solidFill>
                            <a:schemeClr val="dk1"/>
                          </a:solidFill>
                          <a:effectLst/>
                          <a:latin typeface="+mn-lt"/>
                          <a:ea typeface="+mn-ea"/>
                          <a:cs typeface="+mn-cs"/>
                        </a:rPr>
                        <a:t>●●○○○</a:t>
                      </a:r>
                      <a:endParaRPr lang="en-US" sz="2500" baseline="0" dirty="0"/>
                    </a:p>
                    <a:p>
                      <a:endParaRPr lang="en-US" sz="1500" dirty="0"/>
                    </a:p>
                  </a:txBody>
                  <a:tcPr marL="79655" marR="79655" marT="39828" marB="39828"/>
                </a:tc>
                <a:extLst>
                  <a:ext uri="{0D108BD9-81ED-4DB2-BD59-A6C34878D82A}">
                    <a16:rowId xmlns:a16="http://schemas.microsoft.com/office/drawing/2014/main" val="1303607119"/>
                  </a:ext>
                </a:extLst>
              </a:tr>
              <a:tr h="557586">
                <a:tc>
                  <a:txBody>
                    <a:bodyPr/>
                    <a:lstStyle/>
                    <a:p>
                      <a:r>
                        <a:rPr lang="en-US" sz="1500" dirty="0"/>
                        <a:t>Developer not understanding tools</a:t>
                      </a:r>
                    </a:p>
                  </a:txBody>
                  <a:tcPr marL="79655" marR="79655" marT="39828" marB="39828"/>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500" b="0" i="0" kern="1200" dirty="0">
                          <a:solidFill>
                            <a:schemeClr val="dk1"/>
                          </a:solidFill>
                          <a:effectLst/>
                          <a:latin typeface="+mn-lt"/>
                          <a:ea typeface="+mn-ea"/>
                          <a:cs typeface="+mn-cs"/>
                        </a:rPr>
                        <a:t>●●●●○</a:t>
                      </a:r>
                      <a:endParaRPr lang="en-US" sz="2500" dirty="0"/>
                    </a:p>
                  </a:txBody>
                  <a:tcPr marL="79655" marR="79655" marT="39828" marB="39828"/>
                </a:tc>
                <a:tc>
                  <a:txBody>
                    <a:bodyPr/>
                    <a:lstStyle/>
                    <a:p>
                      <a:endParaRPr lang="en-US" sz="1500" dirty="0"/>
                    </a:p>
                  </a:txBody>
                  <a:tcPr marL="79655" marR="79655" marT="39828" marB="39828"/>
                </a:tc>
                <a:tc>
                  <a:txBody>
                    <a:bodyPr/>
                    <a:lstStyle/>
                    <a:p>
                      <a:endParaRPr lang="en-US" sz="1500" dirty="0"/>
                    </a:p>
                  </a:txBody>
                  <a:tcPr marL="79655" marR="79655" marT="39828" marB="39828"/>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500" b="0" i="0" kern="1200" dirty="0">
                          <a:solidFill>
                            <a:schemeClr val="dk1"/>
                          </a:solidFill>
                          <a:effectLst/>
                          <a:latin typeface="+mn-lt"/>
                          <a:ea typeface="+mn-ea"/>
                          <a:cs typeface="+mn-cs"/>
                        </a:rPr>
                        <a:t>  ●●●●○</a:t>
                      </a:r>
                      <a:endParaRPr lang="en-US" sz="2500" dirty="0"/>
                    </a:p>
                  </a:txBody>
                  <a:tcPr marL="79655" marR="79655" marT="39828" marB="39828"/>
                </a:tc>
                <a:extLst>
                  <a:ext uri="{0D108BD9-81ED-4DB2-BD59-A6C34878D82A}">
                    <a16:rowId xmlns:a16="http://schemas.microsoft.com/office/drawing/2014/main" val="2420782205"/>
                  </a:ext>
                </a:extLst>
              </a:tr>
            </a:tbl>
          </a:graphicData>
        </a:graphic>
      </p:graphicFrame>
      <p:sp>
        <p:nvSpPr>
          <p:cNvPr id="7" name="Oval 6">
            <a:extLst>
              <a:ext uri="{FF2B5EF4-FFF2-40B4-BE49-F238E27FC236}">
                <a16:creationId xmlns:a16="http://schemas.microsoft.com/office/drawing/2014/main" id="{529AA81F-A9EB-4E5A-ACD4-57FD381657AC}"/>
              </a:ext>
            </a:extLst>
          </p:cNvPr>
          <p:cNvSpPr/>
          <p:nvPr/>
        </p:nvSpPr>
        <p:spPr>
          <a:xfrm>
            <a:off x="5059113" y="4567042"/>
            <a:ext cx="152398" cy="16086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D2BA4DC-E039-49BD-A1CD-1E4FC7266BA5}"/>
              </a:ext>
            </a:extLst>
          </p:cNvPr>
          <p:cNvSpPr/>
          <p:nvPr/>
        </p:nvSpPr>
        <p:spPr>
          <a:xfrm>
            <a:off x="6384978" y="4547101"/>
            <a:ext cx="152398" cy="1608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A362F0-249E-4317-8063-049ECE0D4F65}"/>
              </a:ext>
            </a:extLst>
          </p:cNvPr>
          <p:cNvSpPr/>
          <p:nvPr/>
        </p:nvSpPr>
        <p:spPr>
          <a:xfrm>
            <a:off x="5059113" y="5084398"/>
            <a:ext cx="152398" cy="16086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02132E3-06DD-4406-A91D-5D7141874D73}"/>
              </a:ext>
            </a:extLst>
          </p:cNvPr>
          <p:cNvSpPr/>
          <p:nvPr/>
        </p:nvSpPr>
        <p:spPr>
          <a:xfrm>
            <a:off x="5060325" y="5576988"/>
            <a:ext cx="152398" cy="1608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2F73651-BAFD-4613-A47F-4199EB401DEF}"/>
              </a:ext>
            </a:extLst>
          </p:cNvPr>
          <p:cNvSpPr/>
          <p:nvPr/>
        </p:nvSpPr>
        <p:spPr>
          <a:xfrm>
            <a:off x="5059113" y="6248400"/>
            <a:ext cx="152398" cy="16086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FD3F9C9-1E2E-454A-AA57-74625F873884}"/>
              </a:ext>
            </a:extLst>
          </p:cNvPr>
          <p:cNvSpPr/>
          <p:nvPr/>
        </p:nvSpPr>
        <p:spPr>
          <a:xfrm>
            <a:off x="6389157" y="6250257"/>
            <a:ext cx="152398" cy="1608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298387B-C2ED-4DAD-9A62-3ECE0A15F875}"/>
              </a:ext>
            </a:extLst>
          </p:cNvPr>
          <p:cNvSpPr/>
          <p:nvPr/>
        </p:nvSpPr>
        <p:spPr>
          <a:xfrm>
            <a:off x="6378880" y="5066895"/>
            <a:ext cx="152398" cy="16086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F2C3A80-539A-4B4A-A7BC-0A8E20A05D8A}"/>
              </a:ext>
            </a:extLst>
          </p:cNvPr>
          <p:cNvSpPr/>
          <p:nvPr/>
        </p:nvSpPr>
        <p:spPr>
          <a:xfrm>
            <a:off x="6384978" y="5561983"/>
            <a:ext cx="152398" cy="16086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AFCF5A0-79D4-40B5-99DE-41A1E89248A2}"/>
              </a:ext>
            </a:extLst>
          </p:cNvPr>
          <p:cNvSpPr txBox="1"/>
          <p:nvPr/>
        </p:nvSpPr>
        <p:spPr>
          <a:xfrm>
            <a:off x="3813084" y="5488144"/>
            <a:ext cx="234100" cy="338554"/>
          </a:xfrm>
          <a:prstGeom prst="rect">
            <a:avLst/>
          </a:prstGeom>
          <a:noFill/>
        </p:spPr>
        <p:txBody>
          <a:bodyPr wrap="square" rtlCol="0">
            <a:spAutoFit/>
          </a:bodyPr>
          <a:lstStyle/>
          <a:p>
            <a:r>
              <a:rPr lang="en-US" sz="1600" dirty="0">
                <a:solidFill>
                  <a:schemeClr val="dk1"/>
                </a:solidFill>
              </a:rPr>
              <a:t>◐</a:t>
            </a:r>
            <a:endParaRPr lang="en-US" dirty="0"/>
          </a:p>
        </p:txBody>
      </p:sp>
    </p:spTree>
    <p:extLst>
      <p:ext uri="{BB962C8B-B14F-4D97-AF65-F5344CB8AC3E}">
        <p14:creationId xmlns:p14="http://schemas.microsoft.com/office/powerpoint/2010/main" val="1212077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59026"/>
            <a:ext cx="10131425" cy="1152939"/>
          </a:xfrm>
        </p:spPr>
        <p:txBody>
          <a:bodyPr/>
          <a:lstStyle/>
          <a:p>
            <a:r>
              <a:rPr lang="en-US" dirty="0" err="1"/>
              <a:t>DDl</a:t>
            </a:r>
            <a:endParaRPr lang="en-US" dirty="0"/>
          </a:p>
        </p:txBody>
      </p:sp>
      <p:sp>
        <p:nvSpPr>
          <p:cNvPr id="3" name="Content Placeholder 2"/>
          <p:cNvSpPr>
            <a:spLocks noGrp="1"/>
          </p:cNvSpPr>
          <p:nvPr>
            <p:ph idx="1"/>
          </p:nvPr>
        </p:nvSpPr>
        <p:spPr>
          <a:xfrm>
            <a:off x="685801" y="1431235"/>
            <a:ext cx="10131425" cy="5035826"/>
          </a:xfrm>
        </p:spPr>
        <p:txBody>
          <a:bodyPr>
            <a:normAutofit fontScale="92500" lnSpcReduction="20000"/>
          </a:bodyPr>
          <a:lstStyle/>
          <a:p>
            <a:r>
              <a:rPr lang="en-US" dirty="0"/>
              <a:t>The SQL statements to create the tables are below</a:t>
            </a:r>
          </a:p>
          <a:p>
            <a:pPr marL="0" indent="0">
              <a:buNone/>
            </a:pPr>
            <a:r>
              <a:rPr lang="en-US" dirty="0"/>
              <a:t>create table person (</a:t>
            </a:r>
          </a:p>
          <a:p>
            <a:pPr marL="0" indent="0">
              <a:buNone/>
            </a:pPr>
            <a:r>
              <a:rPr lang="en-US" dirty="0" err="1"/>
              <a:t>dl_id</a:t>
            </a:r>
            <a:r>
              <a:rPr lang="en-US" dirty="0"/>
              <a:t> varchar(10) not null,</a:t>
            </a:r>
          </a:p>
          <a:p>
            <a:pPr marL="0" indent="0">
              <a:buNone/>
            </a:pPr>
            <a:r>
              <a:rPr lang="en-US" dirty="0"/>
              <a:t>first varchar(15) not null,</a:t>
            </a:r>
          </a:p>
          <a:p>
            <a:pPr marL="0" indent="0">
              <a:buNone/>
            </a:pPr>
            <a:r>
              <a:rPr lang="en-US" dirty="0"/>
              <a:t>last varchar(15) not null,</a:t>
            </a:r>
          </a:p>
          <a:p>
            <a:pPr marL="0" indent="0">
              <a:buNone/>
            </a:pPr>
            <a:r>
              <a:rPr lang="en-US" dirty="0" err="1"/>
              <a:t>ssn</a:t>
            </a:r>
            <a:r>
              <a:rPr lang="en-US" dirty="0"/>
              <a:t> varchar(9) not null,</a:t>
            </a:r>
          </a:p>
          <a:p>
            <a:pPr marL="0" indent="0">
              <a:buNone/>
            </a:pPr>
            <a:r>
              <a:rPr lang="en-US" dirty="0"/>
              <a:t>sex char not null,</a:t>
            </a:r>
          </a:p>
          <a:p>
            <a:pPr marL="0" indent="0">
              <a:buNone/>
            </a:pPr>
            <a:r>
              <a:rPr lang="en-US" dirty="0" err="1"/>
              <a:t>eye_color</a:t>
            </a:r>
            <a:r>
              <a:rPr lang="en-US" dirty="0"/>
              <a:t> varchar(3) null,</a:t>
            </a:r>
          </a:p>
          <a:p>
            <a:pPr marL="0" indent="0">
              <a:buNone/>
            </a:pPr>
            <a:r>
              <a:rPr lang="en-US" dirty="0" err="1"/>
              <a:t>date_of_birth</a:t>
            </a:r>
            <a:r>
              <a:rPr lang="en-US" dirty="0"/>
              <a:t> date not null,</a:t>
            </a:r>
          </a:p>
          <a:p>
            <a:pPr marL="0" indent="0">
              <a:buNone/>
            </a:pPr>
            <a:r>
              <a:rPr lang="en-US" dirty="0"/>
              <a:t>   height varchar(6) null,</a:t>
            </a:r>
          </a:p>
          <a:p>
            <a:pPr marL="0" indent="0">
              <a:buNone/>
            </a:pPr>
            <a:r>
              <a:rPr lang="en-US" dirty="0"/>
              <a:t>   weight varchar(3) null,</a:t>
            </a:r>
          </a:p>
          <a:p>
            <a:pPr marL="0" indent="0">
              <a:buNone/>
            </a:pPr>
            <a:r>
              <a:rPr lang="en-US" dirty="0"/>
              <a:t>   primary key(</a:t>
            </a:r>
            <a:r>
              <a:rPr lang="en-US" dirty="0" err="1"/>
              <a:t>ssn</a:t>
            </a:r>
            <a:r>
              <a:rPr lang="en-US" dirty="0"/>
              <a:t>)</a:t>
            </a:r>
          </a:p>
          <a:p>
            <a:pPr marL="0" indent="0">
              <a:buNone/>
            </a:pPr>
            <a:r>
              <a:rPr lang="en-US" dirty="0"/>
              <a:t>);</a:t>
            </a:r>
          </a:p>
          <a:p>
            <a:br>
              <a:rPr lang="en-US" dirty="0"/>
            </a:br>
            <a:endParaRPr lang="en-US" dirty="0"/>
          </a:p>
        </p:txBody>
      </p:sp>
    </p:spTree>
    <p:extLst>
      <p:ext uri="{BB962C8B-B14F-4D97-AF65-F5344CB8AC3E}">
        <p14:creationId xmlns:p14="http://schemas.microsoft.com/office/powerpoint/2010/main" val="452713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450575"/>
            <a:ext cx="10131425" cy="5340626"/>
          </a:xfrm>
        </p:spPr>
        <p:txBody>
          <a:bodyPr/>
          <a:lstStyle/>
          <a:p>
            <a:pPr marL="0" indent="0">
              <a:buNone/>
            </a:pPr>
            <a:r>
              <a:rPr lang="en-US" dirty="0"/>
              <a:t>create table </a:t>
            </a:r>
            <a:r>
              <a:rPr lang="en-US" dirty="0" err="1"/>
              <a:t>license_plate</a:t>
            </a:r>
            <a:r>
              <a:rPr lang="en-US" dirty="0"/>
              <a:t> (</a:t>
            </a:r>
          </a:p>
          <a:p>
            <a:pPr marL="0" indent="0">
              <a:buNone/>
            </a:pPr>
            <a:r>
              <a:rPr lang="en-US" dirty="0"/>
              <a:t>number varchar(6) not null,</a:t>
            </a:r>
          </a:p>
          <a:p>
            <a:pPr marL="0" indent="0">
              <a:buNone/>
            </a:pPr>
            <a:r>
              <a:rPr lang="en-US" dirty="0"/>
              <a:t>type char(1) null,</a:t>
            </a:r>
          </a:p>
          <a:p>
            <a:pPr marL="0" indent="0">
              <a:buNone/>
            </a:pPr>
            <a:r>
              <a:rPr lang="en-US" dirty="0"/>
              <a:t>handicap bit not null,</a:t>
            </a:r>
          </a:p>
          <a:p>
            <a:pPr marL="0" indent="0">
              <a:buNone/>
            </a:pPr>
            <a:r>
              <a:rPr lang="en-US" dirty="0"/>
              <a:t> status bit not null,</a:t>
            </a:r>
          </a:p>
          <a:p>
            <a:pPr marL="0" indent="0">
              <a:buNone/>
            </a:pPr>
            <a:r>
              <a:rPr lang="en-US" dirty="0" err="1"/>
              <a:t>owner_dl_id</a:t>
            </a:r>
            <a:r>
              <a:rPr lang="en-US" dirty="0"/>
              <a:t> varchar(10) not null,</a:t>
            </a:r>
          </a:p>
          <a:p>
            <a:pPr marL="0" indent="0">
              <a:buNone/>
            </a:pPr>
            <a:r>
              <a:rPr lang="en-US" dirty="0" err="1"/>
              <a:t>vehicle_vin</a:t>
            </a:r>
            <a:r>
              <a:rPr lang="en-US" dirty="0"/>
              <a:t> varchar(10) not null,</a:t>
            </a:r>
          </a:p>
          <a:p>
            <a:pPr marL="0" indent="0">
              <a:buNone/>
            </a:pPr>
            <a:r>
              <a:rPr lang="en-US" dirty="0"/>
              <a:t>primary key(number)</a:t>
            </a:r>
          </a:p>
          <a:p>
            <a:pPr marL="0" indent="0">
              <a:buNone/>
            </a:pPr>
            <a:r>
              <a:rPr lang="en-US" dirty="0"/>
              <a:t>);</a:t>
            </a:r>
          </a:p>
          <a:p>
            <a:br>
              <a:rPr lang="en-US" dirty="0"/>
            </a:br>
            <a:endParaRPr lang="en-US" dirty="0"/>
          </a:p>
        </p:txBody>
      </p:sp>
    </p:spTree>
    <p:extLst>
      <p:ext uri="{BB962C8B-B14F-4D97-AF65-F5344CB8AC3E}">
        <p14:creationId xmlns:p14="http://schemas.microsoft.com/office/powerpoint/2010/main" val="1313484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78</TotalTime>
  <Words>815</Words>
  <Application>Microsoft Office PowerPoint</Application>
  <PresentationFormat>Widescreen</PresentationFormat>
  <Paragraphs>141</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Celestial</vt:lpstr>
      <vt:lpstr>Cs 470  DMV DATABASE PROJECT </vt:lpstr>
      <vt:lpstr>ER Diagram</vt:lpstr>
      <vt:lpstr>Database architecture</vt:lpstr>
      <vt:lpstr>Database architecture</vt:lpstr>
      <vt:lpstr>Database architecture</vt:lpstr>
      <vt:lpstr>Data schema</vt:lpstr>
      <vt:lpstr>Anticipated constraints and Calculated Risk</vt:lpstr>
      <vt:lpstr>DDl</vt:lpstr>
      <vt:lpstr>PowerPoint Presentation</vt:lpstr>
      <vt:lpstr>PowerPoint Presentation</vt:lpstr>
      <vt:lpstr>PowerPoint Presentation</vt:lpstr>
      <vt:lpstr>PowerPoint Presentation</vt:lpstr>
      <vt:lpstr>PowerPoint Presentation</vt:lpstr>
      <vt:lpstr>Front end design </vt:lpstr>
      <vt:lpstr>PowerPoint Presentation</vt:lpstr>
      <vt:lpstr>PowerPoint Presentation</vt:lpstr>
      <vt:lpstr>PowerPoint Presentation</vt:lpstr>
      <vt:lpstr>Queries and views</vt:lpstr>
      <vt:lpstr>Queries and views</vt:lpstr>
      <vt:lpstr>Queries and views </vt:lpstr>
      <vt:lpstr>Queries and views </vt:lpstr>
      <vt:lpstr>Queries and views</vt:lpstr>
      <vt:lpstr>Normalization </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Zheng, Mao (UMKC-Student)</dc:creator>
  <cp:lastModifiedBy>Brandon Volesky</cp:lastModifiedBy>
  <cp:revision>12</cp:revision>
  <dcterms:created xsi:type="dcterms:W3CDTF">2019-05-01T18:31:27Z</dcterms:created>
  <dcterms:modified xsi:type="dcterms:W3CDTF">2019-05-08T16:38:05Z</dcterms:modified>
</cp:coreProperties>
</file>