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Poppins Bold" charset="1" panose="00000800000000000000"/>
      <p:regular r:id="rId25"/>
    </p:embeddedFont>
    <p:embeddedFont>
      <p:font typeface="Radcliffe Hand Script" charset="1" panose="020F0506020200000004"/>
      <p:regular r:id="rId26"/>
    </p:embeddedFont>
    <p:embeddedFont>
      <p:font typeface="Poppins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2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2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24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7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jpe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2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2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76711" y="1998564"/>
            <a:ext cx="5770402" cy="35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56"/>
              </a:lnSpc>
            </a:pPr>
            <a:r>
              <a:rPr lang="en-US" sz="12600" spc="-693" b="true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Daily </a:t>
            </a:r>
          </a:p>
          <a:p>
            <a:pPr algn="l" marL="0" indent="0" lvl="0">
              <a:lnSpc>
                <a:spcPts val="13356"/>
              </a:lnSpc>
            </a:pPr>
            <a:r>
              <a:rPr lang="en-US" b="true" sz="12600" spc="-693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Planner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2970256" y="-5080961"/>
            <a:ext cx="9466764" cy="9164385"/>
          </a:xfrm>
          <a:custGeom>
            <a:avLst/>
            <a:gdLst/>
            <a:ahLst/>
            <a:cxnLst/>
            <a:rect r="r" b="b" t="t" l="l"/>
            <a:pathLst>
              <a:path h="9164385" w="9466764">
                <a:moveTo>
                  <a:pt x="0" y="0"/>
                </a:moveTo>
                <a:lnTo>
                  <a:pt x="9466763" y="0"/>
                </a:lnTo>
                <a:lnTo>
                  <a:pt x="9466763" y="9164385"/>
                </a:lnTo>
                <a:lnTo>
                  <a:pt x="0" y="9164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39824">
            <a:off x="-4435439" y="5484491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339824">
            <a:off x="10688757" y="7856135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483192" y="3018069"/>
            <a:ext cx="7804808" cy="6873999"/>
          </a:xfrm>
          <a:custGeom>
            <a:avLst/>
            <a:gdLst/>
            <a:ahLst/>
            <a:cxnLst/>
            <a:rect r="r" b="b" t="t" l="l"/>
            <a:pathLst>
              <a:path h="6873999" w="7804808">
                <a:moveTo>
                  <a:pt x="0" y="0"/>
                </a:moveTo>
                <a:lnTo>
                  <a:pt x="7804808" y="0"/>
                </a:lnTo>
                <a:lnTo>
                  <a:pt x="7804808" y="6873999"/>
                </a:lnTo>
                <a:lnTo>
                  <a:pt x="0" y="68739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3541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70697" y="2299267"/>
            <a:ext cx="2902370" cy="2899236"/>
          </a:xfrm>
          <a:custGeom>
            <a:avLst/>
            <a:gdLst/>
            <a:ahLst/>
            <a:cxnLst/>
            <a:rect r="r" b="b" t="t" l="l"/>
            <a:pathLst>
              <a:path h="2899236" w="2902370">
                <a:moveTo>
                  <a:pt x="0" y="0"/>
                </a:moveTo>
                <a:lnTo>
                  <a:pt x="2902370" y="0"/>
                </a:lnTo>
                <a:lnTo>
                  <a:pt x="2902370" y="2899236"/>
                </a:lnTo>
                <a:lnTo>
                  <a:pt x="0" y="28992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826" t="0" r="-624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2267" y="5718281"/>
            <a:ext cx="7894845" cy="1417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50"/>
              </a:lnSpc>
            </a:pPr>
            <a:r>
              <a:rPr lang="en-US" sz="5945">
                <a:solidFill>
                  <a:srgbClr val="D2966F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Um app de organização e planejamento pessoal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9673" y="372290"/>
            <a:ext cx="3708147" cy="713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8"/>
              </a:lnSpc>
              <a:spcBef>
                <a:spcPct val="0"/>
              </a:spcBef>
            </a:pPr>
            <a:r>
              <a:rPr lang="en-US" b="true" sz="4752" spc="-261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Navegação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56834" y="772072"/>
            <a:ext cx="1776442" cy="628309"/>
          </a:xfrm>
          <a:custGeom>
            <a:avLst/>
            <a:gdLst/>
            <a:ahLst/>
            <a:cxnLst/>
            <a:rect r="r" b="b" t="t" l="l"/>
            <a:pathLst>
              <a:path h="628309" w="1776442">
                <a:moveTo>
                  <a:pt x="0" y="0"/>
                </a:moveTo>
                <a:lnTo>
                  <a:pt x="1776442" y="0"/>
                </a:lnTo>
                <a:lnTo>
                  <a:pt x="1776442" y="628309"/>
                </a:lnTo>
                <a:lnTo>
                  <a:pt x="0" y="628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339824">
            <a:off x="10508580" y="-29867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339824">
            <a:off x="-4230981" y="80269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45801" y="1509177"/>
            <a:ext cx="13196398" cy="8253747"/>
          </a:xfrm>
          <a:custGeom>
            <a:avLst/>
            <a:gdLst/>
            <a:ahLst/>
            <a:cxnLst/>
            <a:rect r="r" b="b" t="t" l="l"/>
            <a:pathLst>
              <a:path h="8253747" w="13196398">
                <a:moveTo>
                  <a:pt x="0" y="0"/>
                </a:moveTo>
                <a:lnTo>
                  <a:pt x="13196398" y="0"/>
                </a:lnTo>
                <a:lnTo>
                  <a:pt x="13196398" y="8253747"/>
                </a:lnTo>
                <a:lnTo>
                  <a:pt x="0" y="82537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53687" y="2889440"/>
            <a:ext cx="11939885" cy="5493222"/>
          </a:xfrm>
          <a:custGeom>
            <a:avLst/>
            <a:gdLst/>
            <a:ahLst/>
            <a:cxnLst/>
            <a:rect r="r" b="b" t="t" l="l"/>
            <a:pathLst>
              <a:path h="5493222" w="11939885">
                <a:moveTo>
                  <a:pt x="0" y="0"/>
                </a:moveTo>
                <a:lnTo>
                  <a:pt x="11939886" y="0"/>
                </a:lnTo>
                <a:lnTo>
                  <a:pt x="11939886" y="5493222"/>
                </a:lnTo>
                <a:lnTo>
                  <a:pt x="0" y="54932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895514" y="997272"/>
            <a:ext cx="3048504" cy="51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Seu Progresso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9673" y="372290"/>
            <a:ext cx="3708147" cy="713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8"/>
              </a:lnSpc>
              <a:spcBef>
                <a:spcPct val="0"/>
              </a:spcBef>
            </a:pPr>
            <a:r>
              <a:rPr lang="en-US" b="true" sz="4752" spc="-261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Navegação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56834" y="772072"/>
            <a:ext cx="1776442" cy="628309"/>
          </a:xfrm>
          <a:custGeom>
            <a:avLst/>
            <a:gdLst/>
            <a:ahLst/>
            <a:cxnLst/>
            <a:rect r="r" b="b" t="t" l="l"/>
            <a:pathLst>
              <a:path h="628309" w="1776442">
                <a:moveTo>
                  <a:pt x="0" y="0"/>
                </a:moveTo>
                <a:lnTo>
                  <a:pt x="1776442" y="0"/>
                </a:lnTo>
                <a:lnTo>
                  <a:pt x="1776442" y="628309"/>
                </a:lnTo>
                <a:lnTo>
                  <a:pt x="0" y="628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339824">
            <a:off x="10508580" y="-29867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339824">
            <a:off x="-4230981" y="80269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45801" y="1509177"/>
            <a:ext cx="13196398" cy="8253747"/>
          </a:xfrm>
          <a:custGeom>
            <a:avLst/>
            <a:gdLst/>
            <a:ahLst/>
            <a:cxnLst/>
            <a:rect r="r" b="b" t="t" l="l"/>
            <a:pathLst>
              <a:path h="8253747" w="13196398">
                <a:moveTo>
                  <a:pt x="0" y="0"/>
                </a:moveTo>
                <a:lnTo>
                  <a:pt x="13196398" y="0"/>
                </a:lnTo>
                <a:lnTo>
                  <a:pt x="13196398" y="8253747"/>
                </a:lnTo>
                <a:lnTo>
                  <a:pt x="0" y="82537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59378" y="2925051"/>
            <a:ext cx="11528504" cy="5422000"/>
          </a:xfrm>
          <a:custGeom>
            <a:avLst/>
            <a:gdLst/>
            <a:ahLst/>
            <a:cxnLst/>
            <a:rect r="r" b="b" t="t" l="l"/>
            <a:pathLst>
              <a:path h="5422000" w="11528504">
                <a:moveTo>
                  <a:pt x="0" y="0"/>
                </a:moveTo>
                <a:lnTo>
                  <a:pt x="11528504" y="0"/>
                </a:lnTo>
                <a:lnTo>
                  <a:pt x="11528504" y="5422000"/>
                </a:lnTo>
                <a:lnTo>
                  <a:pt x="0" y="54220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610423" y="997272"/>
            <a:ext cx="3642444" cy="51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ALterar senha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9673" y="372290"/>
            <a:ext cx="3708147" cy="713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8"/>
              </a:lnSpc>
              <a:spcBef>
                <a:spcPct val="0"/>
              </a:spcBef>
            </a:pPr>
            <a:r>
              <a:rPr lang="en-US" b="true" sz="4752" spc="-261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Navegação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56834" y="772072"/>
            <a:ext cx="1776442" cy="628309"/>
          </a:xfrm>
          <a:custGeom>
            <a:avLst/>
            <a:gdLst/>
            <a:ahLst/>
            <a:cxnLst/>
            <a:rect r="r" b="b" t="t" l="l"/>
            <a:pathLst>
              <a:path h="628309" w="1776442">
                <a:moveTo>
                  <a:pt x="0" y="0"/>
                </a:moveTo>
                <a:lnTo>
                  <a:pt x="1776442" y="0"/>
                </a:lnTo>
                <a:lnTo>
                  <a:pt x="1776442" y="628309"/>
                </a:lnTo>
                <a:lnTo>
                  <a:pt x="0" y="628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339824">
            <a:off x="10508580" y="-29867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339824">
            <a:off x="-4230981" y="80269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45801" y="1509177"/>
            <a:ext cx="13196398" cy="8253747"/>
          </a:xfrm>
          <a:custGeom>
            <a:avLst/>
            <a:gdLst/>
            <a:ahLst/>
            <a:cxnLst/>
            <a:rect r="r" b="b" t="t" l="l"/>
            <a:pathLst>
              <a:path h="8253747" w="13196398">
                <a:moveTo>
                  <a:pt x="0" y="0"/>
                </a:moveTo>
                <a:lnTo>
                  <a:pt x="13196398" y="0"/>
                </a:lnTo>
                <a:lnTo>
                  <a:pt x="13196398" y="8253747"/>
                </a:lnTo>
                <a:lnTo>
                  <a:pt x="0" y="82537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59378" y="2943064"/>
            <a:ext cx="11528504" cy="5385973"/>
          </a:xfrm>
          <a:custGeom>
            <a:avLst/>
            <a:gdLst/>
            <a:ahLst/>
            <a:cxnLst/>
            <a:rect r="r" b="b" t="t" l="l"/>
            <a:pathLst>
              <a:path h="5385973" w="11528504">
                <a:moveTo>
                  <a:pt x="0" y="0"/>
                </a:moveTo>
                <a:lnTo>
                  <a:pt x="11528504" y="0"/>
                </a:lnTo>
                <a:lnTo>
                  <a:pt x="11528504" y="5385973"/>
                </a:lnTo>
                <a:lnTo>
                  <a:pt x="0" y="53859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610423" y="997272"/>
            <a:ext cx="3642444" cy="51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Recuperar Senha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94417" y="4695293"/>
            <a:ext cx="1087818" cy="108781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807915" y="4708728"/>
            <a:ext cx="3258971" cy="1152664"/>
          </a:xfrm>
          <a:custGeom>
            <a:avLst/>
            <a:gdLst/>
            <a:ahLst/>
            <a:cxnLst/>
            <a:rect r="r" b="b" t="t" l="l"/>
            <a:pathLst>
              <a:path h="1152664" w="3258971">
                <a:moveTo>
                  <a:pt x="0" y="0"/>
                </a:moveTo>
                <a:lnTo>
                  <a:pt x="3258971" y="0"/>
                </a:lnTo>
                <a:lnTo>
                  <a:pt x="3258971" y="1152665"/>
                </a:lnTo>
                <a:lnTo>
                  <a:pt x="0" y="11526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802398">
            <a:off x="13852561" y="-5045437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9339824">
            <a:off x="-4230981" y="80269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3022546" y="872660"/>
            <a:ext cx="3666504" cy="366650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5886" t="0" r="-630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115534" y="4422978"/>
            <a:ext cx="1206055" cy="181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173"/>
              </a:lnSpc>
            </a:pPr>
            <a:r>
              <a:rPr lang="en-US" b="true" sz="10124" spc="-556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*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91354" y="4186529"/>
            <a:ext cx="14280929" cy="38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481"/>
              </a:lnSpc>
              <a:spcBef>
                <a:spcPct val="0"/>
              </a:spcBef>
            </a:pPr>
            <a:r>
              <a:rPr lang="en-US" b="true" sz="13662" spc="-751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Prova de conhecimento</a:t>
            </a:r>
          </a:p>
        </p:txBody>
      </p:sp>
    </p:spTree>
  </p:cSld>
  <p:clrMapOvr>
    <a:masterClrMapping/>
  </p:clrMapOvr>
  <p:transition spd="med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39824">
            <a:off x="13329477" y="-2855043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658238" y="1098517"/>
            <a:ext cx="14049977" cy="133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40"/>
              </a:lnSpc>
              <a:spcBef>
                <a:spcPct val="0"/>
              </a:spcBef>
            </a:pPr>
            <a:r>
              <a:rPr lang="en-US" b="true" sz="9000" spc="-495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Prova de conhecimento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58238" y="2858552"/>
            <a:ext cx="920760" cy="9207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18618" y="3865626"/>
            <a:ext cx="7242702" cy="135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5070" indent="-207535" lvl="1">
              <a:lnSpc>
                <a:spcPts val="2691"/>
              </a:lnSpc>
              <a:buFont typeface="Arial"/>
              <a:buChar char="•"/>
            </a:pPr>
            <a:r>
              <a:rPr lang="en-US" sz="1922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Análise de Documentação.</a:t>
            </a:r>
          </a:p>
          <a:p>
            <a:pPr algn="just" marL="415070" indent="-207535" lvl="1">
              <a:lnSpc>
                <a:spcPts val="2691"/>
              </a:lnSpc>
              <a:buFont typeface="Arial"/>
              <a:buChar char="•"/>
            </a:pPr>
            <a:r>
              <a:rPr lang="en-US" sz="1922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Comunicação Direta.</a:t>
            </a:r>
          </a:p>
          <a:p>
            <a:pPr algn="just" marL="415070" indent="-207535" lvl="1">
              <a:lnSpc>
                <a:spcPts val="2691"/>
              </a:lnSpc>
              <a:buFont typeface="Arial"/>
              <a:buChar char="•"/>
            </a:pPr>
            <a:r>
              <a:rPr lang="en-US" sz="1922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Modelagem de Requisitos.</a:t>
            </a:r>
          </a:p>
          <a:p>
            <a:pPr algn="just" marL="415070" indent="-207535" lvl="1">
              <a:lnSpc>
                <a:spcPts val="2691"/>
              </a:lnSpc>
              <a:buFont typeface="Arial"/>
              <a:buChar char="•"/>
            </a:pPr>
            <a:r>
              <a:rPr lang="en-US" sz="1922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Visualização Rápida.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801146" y="4410547"/>
            <a:ext cx="1059081" cy="105908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330686" y="5579399"/>
            <a:ext cx="9928614" cy="1091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9456" indent="-219728" lvl="1">
              <a:lnSpc>
                <a:spcPts val="2849"/>
              </a:lnSpc>
              <a:buFont typeface="Arial"/>
              <a:buChar char="•"/>
            </a:pPr>
            <a:r>
              <a:rPr lang="en-US" sz="2035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Técnica MoSCoW.</a:t>
            </a:r>
          </a:p>
          <a:p>
            <a:pPr algn="just" marL="439456" indent="-219728" lvl="1">
              <a:lnSpc>
                <a:spcPts val="2849"/>
              </a:lnSpc>
              <a:buFont typeface="Arial"/>
              <a:buChar char="•"/>
            </a:pPr>
            <a:r>
              <a:rPr lang="en-US" sz="2035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Análise de Impacto.</a:t>
            </a:r>
          </a:p>
          <a:p>
            <a:pPr algn="just" marL="439456" indent="-219728" lvl="1">
              <a:lnSpc>
                <a:spcPts val="2849"/>
              </a:lnSpc>
              <a:buFont typeface="Arial"/>
              <a:buChar char="•"/>
            </a:pPr>
            <a:r>
              <a:rPr lang="en-US" sz="2035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Priorização de Essenciais.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9339824">
            <a:off x="-1094507" y="6640268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2111655" y="3014408"/>
            <a:ext cx="6722284" cy="824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16"/>
              </a:lnSpc>
            </a:pPr>
            <a:r>
              <a:rPr lang="en-US" sz="3818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Estratégias para Entender Problemas e Requisitos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30686" y="4769361"/>
            <a:ext cx="7732134" cy="503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69"/>
              </a:lnSpc>
            </a:pPr>
            <a:r>
              <a:rPr lang="en-US" sz="4392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Definição de Requisitos Prioritários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860227" y="7241970"/>
            <a:ext cx="1087818" cy="108781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404136" y="8434564"/>
            <a:ext cx="10198021" cy="1128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1380" indent="-225690" lvl="1">
              <a:lnSpc>
                <a:spcPts val="2926"/>
              </a:lnSpc>
              <a:buFont typeface="Arial"/>
              <a:buChar char="•"/>
            </a:pPr>
            <a:r>
              <a:rPr lang="en-US" sz="209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Revisões Constante.</a:t>
            </a:r>
          </a:p>
          <a:p>
            <a:pPr algn="just" marL="451380" indent="-225690" lvl="1">
              <a:lnSpc>
                <a:spcPts val="2926"/>
              </a:lnSpc>
              <a:buFont typeface="Arial"/>
              <a:buChar char="•"/>
            </a:pPr>
            <a:r>
              <a:rPr lang="en-US" sz="209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Testes de Usabilidade.</a:t>
            </a:r>
          </a:p>
          <a:p>
            <a:pPr algn="just" marL="451380" indent="-225690" lvl="1">
              <a:lnSpc>
                <a:spcPts val="2926"/>
              </a:lnSpc>
              <a:buFont typeface="Arial"/>
              <a:buChar char="•"/>
            </a:pPr>
            <a:r>
              <a:rPr lang="en-US" sz="209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Testes Técnicos.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04136" y="7615652"/>
            <a:ext cx="7941941" cy="51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Validação de Requisitos</a:t>
            </a: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39824">
            <a:off x="13329477" y="-2855043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658238" y="1336642"/>
            <a:ext cx="14049977" cy="133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40"/>
              </a:lnSpc>
              <a:spcBef>
                <a:spcPct val="0"/>
              </a:spcBef>
            </a:pPr>
            <a:r>
              <a:rPr lang="en-US" b="true" sz="9000" spc="-495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Prova de conhecimento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58238" y="3221890"/>
            <a:ext cx="1087818" cy="10878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9339824">
            <a:off x="-1094507" y="6640268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886500" y="4313606"/>
            <a:ext cx="8556780" cy="1209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0379" indent="-245189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Alinhamento</a:t>
            </a:r>
          </a:p>
          <a:p>
            <a:pPr algn="just" marL="490379" indent="-245189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Priorização</a:t>
            </a:r>
          </a:p>
          <a:p>
            <a:pPr algn="just" marL="490379" indent="-245189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Clareza do Projeto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620981" y="5792908"/>
            <a:ext cx="1087818" cy="108781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941466" y="7080751"/>
            <a:ext cx="10198021" cy="1128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1380" indent="-225690" lvl="1">
              <a:lnSpc>
                <a:spcPts val="2926"/>
              </a:lnSpc>
              <a:buFont typeface="Arial"/>
              <a:buChar char="•"/>
            </a:pPr>
            <a:r>
              <a:rPr lang="en-US" sz="209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Organização</a:t>
            </a:r>
          </a:p>
          <a:p>
            <a:pPr algn="just" marL="451380" indent="-225690" lvl="1">
              <a:lnSpc>
                <a:spcPts val="2926"/>
              </a:lnSpc>
              <a:buFont typeface="Arial"/>
              <a:buChar char="•"/>
            </a:pPr>
            <a:r>
              <a:rPr lang="en-US" sz="209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 Facilita a manutenção, escalabilidade do sistema e a colaboração entre as equipes de desenvolvimento.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02147" y="3419929"/>
            <a:ext cx="8838329" cy="96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Importância da Definição de Valor em uma Iteração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64890" y="6275215"/>
            <a:ext cx="7941941" cy="51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Importância de Seguir Padrões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875192" y="2532693"/>
            <a:ext cx="4195540" cy="3695176"/>
          </a:xfrm>
          <a:custGeom>
            <a:avLst/>
            <a:gdLst/>
            <a:ahLst/>
            <a:cxnLst/>
            <a:rect r="r" b="b" t="t" l="l"/>
            <a:pathLst>
              <a:path h="3695176" w="4195540">
                <a:moveTo>
                  <a:pt x="0" y="0"/>
                </a:moveTo>
                <a:lnTo>
                  <a:pt x="4195540" y="0"/>
                </a:lnTo>
                <a:lnTo>
                  <a:pt x="4195540" y="3695176"/>
                </a:lnTo>
                <a:lnTo>
                  <a:pt x="0" y="36951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541" r="0" b="0"/>
            </a:stretch>
          </a:blipFill>
        </p:spPr>
      </p:sp>
    </p:spTree>
  </p:cSld>
  <p:clrMapOvr>
    <a:masterClrMapping/>
  </p:clrMapOvr>
  <p:transition spd="med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39824">
            <a:off x="13329477" y="-2855043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658238" y="1336642"/>
            <a:ext cx="14049977" cy="133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40"/>
              </a:lnSpc>
              <a:spcBef>
                <a:spcPct val="0"/>
              </a:spcBef>
            </a:pPr>
            <a:r>
              <a:rPr lang="en-US" b="true" sz="9000" spc="-495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Prova de conhecimento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58238" y="3221890"/>
            <a:ext cx="1087818" cy="10878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9339824">
            <a:off x="-1094507" y="6640268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886500" y="4313606"/>
            <a:ext cx="8556780" cy="1209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0379" indent="-245189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Alinhamento</a:t>
            </a:r>
          </a:p>
          <a:p>
            <a:pPr algn="just" marL="490379" indent="-245189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Priorização</a:t>
            </a:r>
          </a:p>
          <a:p>
            <a:pPr algn="just" marL="490379" indent="-245189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Clareza do Projeto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620981" y="5792908"/>
            <a:ext cx="1087818" cy="108781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941466" y="7080751"/>
            <a:ext cx="10198021" cy="1128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1380" indent="-225690" lvl="1">
              <a:lnSpc>
                <a:spcPts val="2926"/>
              </a:lnSpc>
              <a:buFont typeface="Arial"/>
              <a:buChar char="•"/>
            </a:pPr>
            <a:r>
              <a:rPr lang="en-US" sz="209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Organização</a:t>
            </a:r>
          </a:p>
          <a:p>
            <a:pPr algn="just" marL="451380" indent="-225690" lvl="1">
              <a:lnSpc>
                <a:spcPts val="2926"/>
              </a:lnSpc>
              <a:buFont typeface="Arial"/>
              <a:buChar char="•"/>
            </a:pPr>
            <a:r>
              <a:rPr lang="en-US" sz="209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 Facilita a manutenção, escalabilidade do sistema e a colaboração entre as equipes de desenvolvimento.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02147" y="3419929"/>
            <a:ext cx="8838329" cy="96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Importância da Definição de Valor em uma Iteração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64890" y="6275215"/>
            <a:ext cx="7941941" cy="51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Importância de Seguir Padrões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875192" y="2532693"/>
            <a:ext cx="4195540" cy="3695176"/>
          </a:xfrm>
          <a:custGeom>
            <a:avLst/>
            <a:gdLst/>
            <a:ahLst/>
            <a:cxnLst/>
            <a:rect r="r" b="b" t="t" l="l"/>
            <a:pathLst>
              <a:path h="3695176" w="4195540">
                <a:moveTo>
                  <a:pt x="0" y="0"/>
                </a:moveTo>
                <a:lnTo>
                  <a:pt x="4195540" y="0"/>
                </a:lnTo>
                <a:lnTo>
                  <a:pt x="4195540" y="3695176"/>
                </a:lnTo>
                <a:lnTo>
                  <a:pt x="0" y="36951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541" r="0" b="0"/>
            </a:stretch>
          </a:blipFill>
        </p:spPr>
      </p:sp>
    </p:spTree>
  </p:cSld>
  <p:clrMapOvr>
    <a:masterClrMapping/>
  </p:clrMapOvr>
  <p:transition spd="med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39824">
            <a:off x="13329477" y="-2855043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658238" y="1336642"/>
            <a:ext cx="14049977" cy="133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40"/>
              </a:lnSpc>
              <a:spcBef>
                <a:spcPct val="0"/>
              </a:spcBef>
            </a:pPr>
            <a:r>
              <a:rPr lang="en-US" b="true" sz="9000" spc="-495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Prova de conhecimento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58238" y="3221890"/>
            <a:ext cx="1087818" cy="10878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886500" y="4313606"/>
            <a:ext cx="8556780" cy="1609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0379" indent="-245189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APIs REST permitem criar sistemas modulares e interoperáveis, onde serviços funcionam de forma independente.</a:t>
            </a:r>
          </a:p>
          <a:p>
            <a:pPr algn="just" marL="490379" indent="-245189" lvl="1">
              <a:lnSpc>
                <a:spcPts val="3179"/>
              </a:lnSpc>
              <a:buFont typeface="Arial"/>
              <a:buChar char="•"/>
            </a:pPr>
            <a:r>
              <a:rPr lang="en-US" sz="227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Comunicação Padronizada.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517370" y="6336817"/>
            <a:ext cx="1087818" cy="108781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061279" y="7596085"/>
            <a:ext cx="10198021" cy="1128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1380" indent="-225690" lvl="1">
              <a:lnSpc>
                <a:spcPts val="2926"/>
              </a:lnSpc>
              <a:buFont typeface="Arial"/>
              <a:buChar char="•"/>
            </a:pPr>
            <a:r>
              <a:rPr lang="en-US" sz="209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Qualidade do Software.</a:t>
            </a:r>
          </a:p>
          <a:p>
            <a:pPr algn="just" marL="451380" indent="-225690" lvl="1">
              <a:lnSpc>
                <a:spcPts val="2926"/>
              </a:lnSpc>
              <a:buFont typeface="Arial"/>
              <a:buChar char="•"/>
            </a:pPr>
            <a:r>
              <a:rPr lang="en-US" sz="209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Detecção Precoce de Erros.</a:t>
            </a:r>
          </a:p>
          <a:p>
            <a:pPr algn="just" marL="451380" indent="-225690" lvl="1">
              <a:lnSpc>
                <a:spcPts val="2926"/>
              </a:lnSpc>
              <a:buFont typeface="Arial"/>
              <a:buChar char="•"/>
            </a:pPr>
            <a:r>
              <a:rPr lang="en-US" sz="209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Refatoração Segura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9339824">
            <a:off x="-1094507" y="6640268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2202147" y="3393340"/>
            <a:ext cx="7941941" cy="96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Importância da Arquitetura Baseada em Serviços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61279" y="6710499"/>
            <a:ext cx="7941941" cy="51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Importância dos Testes Unitários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39824">
            <a:off x="13329477" y="-2855043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658238" y="1098517"/>
            <a:ext cx="14049977" cy="133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40"/>
              </a:lnSpc>
              <a:spcBef>
                <a:spcPct val="0"/>
              </a:spcBef>
            </a:pPr>
            <a:r>
              <a:rPr lang="en-US" b="true" sz="9000" spc="-495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Prova de conhecimento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58238" y="2858552"/>
            <a:ext cx="920760" cy="9207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18618" y="3865626"/>
            <a:ext cx="7242702" cy="1014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5070" indent="-207535" lvl="1">
              <a:lnSpc>
                <a:spcPts val="2691"/>
              </a:lnSpc>
              <a:buFont typeface="Arial"/>
              <a:buChar char="•"/>
            </a:pPr>
            <a:r>
              <a:rPr lang="en-US" sz="1922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Guarda todas as mudanças no código.</a:t>
            </a:r>
          </a:p>
          <a:p>
            <a:pPr algn="just" marL="415070" indent="-207535" lvl="1">
              <a:lnSpc>
                <a:spcPts val="2691"/>
              </a:lnSpc>
              <a:buFont typeface="Arial"/>
              <a:buChar char="•"/>
            </a:pPr>
            <a:r>
              <a:rPr lang="en-US" sz="1922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Segurança.</a:t>
            </a:r>
          </a:p>
          <a:p>
            <a:pPr algn="just" marL="415070" indent="-207535" lvl="1">
              <a:lnSpc>
                <a:spcPts val="2691"/>
              </a:lnSpc>
              <a:buFont typeface="Arial"/>
              <a:buChar char="•"/>
            </a:pPr>
            <a:r>
              <a:rPr lang="en-US" sz="1922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Git/ GitHub/GitLab.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801146" y="4410547"/>
            <a:ext cx="1059081" cy="105908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149017" y="5667942"/>
            <a:ext cx="9928614" cy="729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9456" indent="-219728" lvl="1">
              <a:lnSpc>
                <a:spcPts val="2849"/>
              </a:lnSpc>
              <a:buFont typeface="Arial"/>
              <a:buChar char="•"/>
            </a:pPr>
            <a:r>
              <a:rPr lang="en-US" sz="2035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Organização de Branches.</a:t>
            </a:r>
          </a:p>
          <a:p>
            <a:pPr algn="just" marL="439456" indent="-219728" lvl="1">
              <a:lnSpc>
                <a:spcPts val="2849"/>
              </a:lnSpc>
              <a:buFont typeface="Arial"/>
              <a:buChar char="•"/>
            </a:pPr>
            <a:r>
              <a:rPr lang="en-US" sz="2035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Trabalho em Equipe.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9339824">
            <a:off x="-1094507" y="6640268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2118618" y="3231534"/>
            <a:ext cx="7812203" cy="510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5"/>
              </a:lnSpc>
            </a:pPr>
            <a:r>
              <a:rPr lang="en-US" sz="4437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Controle de Versão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30686" y="4769361"/>
            <a:ext cx="7732134" cy="503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69"/>
              </a:lnSpc>
            </a:pPr>
            <a:r>
              <a:rPr lang="en-US" sz="4392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GitFlow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595409" y="7035314"/>
            <a:ext cx="1087818" cy="108781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089979" y="8255817"/>
            <a:ext cx="8230808" cy="1500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1380" indent="-225690" lvl="1">
              <a:lnSpc>
                <a:spcPts val="2926"/>
              </a:lnSpc>
              <a:buFont typeface="Arial"/>
              <a:buChar char="•"/>
            </a:pPr>
            <a:r>
              <a:rPr lang="en-US" sz="209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Envolve juntar todas as funcionalidades, realizar testes rigorosos, corrigir bugs e marcar a versão com uma tag.</a:t>
            </a:r>
          </a:p>
          <a:p>
            <a:pPr algn="just" marL="451380" indent="-225690" lvl="1">
              <a:lnSpc>
                <a:spcPts val="2926"/>
              </a:lnSpc>
              <a:buFont typeface="Arial"/>
              <a:buChar char="•"/>
            </a:pPr>
            <a:r>
              <a:rPr lang="en-US" sz="209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Entrega: Acompanha documentação atualizada e permite reverter para versões anteriores se necessário.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139318" y="7435364"/>
            <a:ext cx="7941941" cy="51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Release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5062820" y="5239202"/>
            <a:ext cx="2515934" cy="251593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5886" t="0" r="-6300" b="0"/>
              </a:stretch>
            </a:blipFill>
          </p:spPr>
        </p:sp>
      </p:grpSp>
    </p:spTree>
  </p:cSld>
  <p:clrMapOvr>
    <a:masterClrMapping/>
  </p:clrMapOvr>
  <p:transition spd="med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7459" y="1781288"/>
            <a:ext cx="3931630" cy="3927385"/>
          </a:xfrm>
          <a:custGeom>
            <a:avLst/>
            <a:gdLst/>
            <a:ahLst/>
            <a:cxnLst/>
            <a:rect r="r" b="b" t="t" l="l"/>
            <a:pathLst>
              <a:path h="3927385" w="3931630">
                <a:moveTo>
                  <a:pt x="0" y="0"/>
                </a:moveTo>
                <a:lnTo>
                  <a:pt x="3931630" y="0"/>
                </a:lnTo>
                <a:lnTo>
                  <a:pt x="3931630" y="3927384"/>
                </a:lnTo>
                <a:lnTo>
                  <a:pt x="0" y="39273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26" t="0" r="-624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89558" y="2115473"/>
            <a:ext cx="8708885" cy="1862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56"/>
              </a:lnSpc>
            </a:pPr>
            <a:r>
              <a:rPr lang="en-US" b="true" sz="12600" spc="-693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Obrigado!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12970256" y="-5080961"/>
            <a:ext cx="9466764" cy="9164385"/>
          </a:xfrm>
          <a:custGeom>
            <a:avLst/>
            <a:gdLst/>
            <a:ahLst/>
            <a:cxnLst/>
            <a:rect r="r" b="b" t="t" l="l"/>
            <a:pathLst>
              <a:path h="9164385" w="9466764">
                <a:moveTo>
                  <a:pt x="0" y="0"/>
                </a:moveTo>
                <a:lnTo>
                  <a:pt x="9466763" y="0"/>
                </a:lnTo>
                <a:lnTo>
                  <a:pt x="9466763" y="9164385"/>
                </a:lnTo>
                <a:lnTo>
                  <a:pt x="0" y="9164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339824">
            <a:off x="-4435439" y="5484491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9339824">
            <a:off x="10688757" y="7856135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971673" y="4758216"/>
            <a:ext cx="5644132" cy="4971007"/>
          </a:xfrm>
          <a:custGeom>
            <a:avLst/>
            <a:gdLst/>
            <a:ahLst/>
            <a:cxnLst/>
            <a:rect r="r" b="b" t="t" l="l"/>
            <a:pathLst>
              <a:path h="4971007" w="5644132">
                <a:moveTo>
                  <a:pt x="0" y="0"/>
                </a:moveTo>
                <a:lnTo>
                  <a:pt x="5644132" y="0"/>
                </a:lnTo>
                <a:lnTo>
                  <a:pt x="5644132" y="4971007"/>
                </a:lnTo>
                <a:lnTo>
                  <a:pt x="0" y="49710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3541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83031" y="4601037"/>
            <a:ext cx="4313833" cy="3537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4"/>
              </a:lnSpc>
            </a:pPr>
            <a:r>
              <a:rPr lang="en-US" sz="5094">
                <a:solidFill>
                  <a:srgbClr val="D2966F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Isabela Barros</a:t>
            </a:r>
          </a:p>
          <a:p>
            <a:pPr algn="l">
              <a:lnSpc>
                <a:spcPts val="4584"/>
              </a:lnSpc>
            </a:pPr>
            <a:r>
              <a:rPr lang="en-US" sz="5094">
                <a:solidFill>
                  <a:srgbClr val="D2966F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Letícia Gomes</a:t>
            </a:r>
          </a:p>
          <a:p>
            <a:pPr algn="l">
              <a:lnSpc>
                <a:spcPts val="4584"/>
              </a:lnSpc>
            </a:pPr>
            <a:r>
              <a:rPr lang="en-US" sz="5094">
                <a:solidFill>
                  <a:srgbClr val="D2966F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Luiz Fernando</a:t>
            </a:r>
          </a:p>
          <a:p>
            <a:pPr algn="l">
              <a:lnSpc>
                <a:spcPts val="4584"/>
              </a:lnSpc>
            </a:pPr>
            <a:r>
              <a:rPr lang="en-US" sz="5094">
                <a:solidFill>
                  <a:srgbClr val="D2966F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Mateus Leopoldo</a:t>
            </a:r>
          </a:p>
          <a:p>
            <a:pPr algn="l">
              <a:lnSpc>
                <a:spcPts val="4584"/>
              </a:lnSpc>
            </a:pPr>
            <a:r>
              <a:rPr lang="en-US" sz="5094">
                <a:solidFill>
                  <a:srgbClr val="D2966F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Natália Nerys</a:t>
            </a:r>
          </a:p>
          <a:p>
            <a:pPr algn="l" marL="0" indent="0" lvl="0">
              <a:lnSpc>
                <a:spcPts val="4584"/>
              </a:lnSpc>
            </a:pPr>
            <a:r>
              <a:rPr lang="en-US" sz="5094">
                <a:solidFill>
                  <a:srgbClr val="D2966F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Ranor Victor</a:t>
            </a:r>
          </a:p>
        </p:txBody>
      </p:sp>
    </p:spTree>
  </p:cSld>
  <p:clrMapOvr>
    <a:masterClrMapping/>
  </p:clrMapOvr>
  <p:transition spd="med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94417" y="4695293"/>
            <a:ext cx="1087818" cy="108781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965875" y="2199723"/>
            <a:ext cx="3258971" cy="1152664"/>
          </a:xfrm>
          <a:custGeom>
            <a:avLst/>
            <a:gdLst/>
            <a:ahLst/>
            <a:cxnLst/>
            <a:rect r="r" b="b" t="t" l="l"/>
            <a:pathLst>
              <a:path h="1152664" w="3258971">
                <a:moveTo>
                  <a:pt x="0" y="0"/>
                </a:moveTo>
                <a:lnTo>
                  <a:pt x="3258971" y="0"/>
                </a:lnTo>
                <a:lnTo>
                  <a:pt x="3258971" y="1152664"/>
                </a:lnTo>
                <a:lnTo>
                  <a:pt x="0" y="1152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802398">
            <a:off x="13852561" y="-5045437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9339824">
            <a:off x="-4230981" y="80269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3022546" y="872660"/>
            <a:ext cx="3666504" cy="366650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5886" t="0" r="-630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115534" y="4422978"/>
            <a:ext cx="1206055" cy="181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173"/>
              </a:lnSpc>
            </a:pPr>
            <a:r>
              <a:rPr lang="en-US" b="true" sz="10124" spc="-556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*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15534" y="1444226"/>
            <a:ext cx="5358623" cy="1331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39"/>
              </a:lnSpc>
              <a:spcBef>
                <a:spcPct val="0"/>
              </a:spcBef>
            </a:pPr>
            <a:r>
              <a:rPr lang="en-US" b="true" sz="8999" spc="-494" strike="noStrike" u="none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Índice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21588" y="4742918"/>
            <a:ext cx="5259345" cy="1192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9"/>
              </a:lnSpc>
            </a:pPr>
            <a:r>
              <a:rPr lang="en-US" sz="4479" spc="-246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Experiência da Disciplina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144000" y="4681857"/>
            <a:ext cx="1087818" cy="108781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365116" y="4409543"/>
            <a:ext cx="1206055" cy="181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173"/>
              </a:lnSpc>
            </a:pPr>
            <a:r>
              <a:rPr lang="en-US" b="true" sz="10124" spc="-556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*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71171" y="4729482"/>
            <a:ext cx="5259345" cy="1192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9"/>
              </a:lnSpc>
            </a:pPr>
            <a:r>
              <a:rPr lang="en-US" sz="4479" spc="-246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Prova de Conhecimento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38327" y="6011295"/>
            <a:ext cx="5035830" cy="2359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Visão geral de evolução, aprendizado, dificuldades e expectativas do grupo acerca de todo o desenvolvimento do projeto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89048" y="6011295"/>
            <a:ext cx="5035830" cy="2359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Pequeno exemplo de conhecimento do grupo a partir dos conhecimentos adquiridos durante todo o projeto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8238" y="1300118"/>
            <a:ext cx="14049977" cy="133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40"/>
              </a:lnSpc>
              <a:spcBef>
                <a:spcPct val="0"/>
              </a:spcBef>
            </a:pPr>
            <a:r>
              <a:rPr lang="en-US" b="true" sz="9000" spc="-495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Experiência da Disciplina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58238" y="3221890"/>
            <a:ext cx="1087818" cy="108781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58238" y="6338713"/>
            <a:ext cx="1087818" cy="108781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959962" y="4449076"/>
            <a:ext cx="6626433" cy="1889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2359" indent="-286180" lvl="1">
              <a:lnSpc>
                <a:spcPts val="3711"/>
              </a:lnSpc>
              <a:buFont typeface="Arial"/>
              <a:buChar char="•"/>
            </a:pPr>
            <a:r>
              <a:rPr lang="en-US" sz="265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Comunicação e Alinhamento</a:t>
            </a:r>
          </a:p>
          <a:p>
            <a:pPr algn="just" marL="572359" indent="-286180" lvl="1">
              <a:lnSpc>
                <a:spcPts val="3711"/>
              </a:lnSpc>
              <a:buFont typeface="Arial"/>
              <a:buChar char="•"/>
            </a:pPr>
            <a:r>
              <a:rPr lang="en-US" sz="265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Controle de Versão (Git/GitHub)</a:t>
            </a:r>
          </a:p>
          <a:p>
            <a:pPr algn="just" marL="572359" indent="-286180" lvl="1">
              <a:lnSpc>
                <a:spcPts val="3711"/>
              </a:lnSpc>
              <a:buFont typeface="Arial"/>
              <a:buChar char="•"/>
            </a:pPr>
            <a:r>
              <a:rPr lang="en-US" sz="265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Disciplina</a:t>
            </a:r>
          </a:p>
          <a:p>
            <a:pPr algn="just" marL="0" indent="0" lvl="0">
              <a:lnSpc>
                <a:spcPts val="3711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546726" y="2069226"/>
            <a:ext cx="3258971" cy="1152664"/>
          </a:xfrm>
          <a:custGeom>
            <a:avLst/>
            <a:gdLst/>
            <a:ahLst/>
            <a:cxnLst/>
            <a:rect r="r" b="b" t="t" l="l"/>
            <a:pathLst>
              <a:path h="1152664" w="3258971">
                <a:moveTo>
                  <a:pt x="0" y="0"/>
                </a:moveTo>
                <a:lnTo>
                  <a:pt x="3258971" y="0"/>
                </a:lnTo>
                <a:lnTo>
                  <a:pt x="3258971" y="1152664"/>
                </a:lnTo>
                <a:lnTo>
                  <a:pt x="0" y="1152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02147" y="3560459"/>
            <a:ext cx="2531813" cy="61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28"/>
              </a:lnSpc>
            </a:pPr>
            <a:r>
              <a:rPr lang="en-US" sz="5352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Desafio</a:t>
            </a:r>
            <a:r>
              <a:rPr lang="en-US" sz="5352" strike="noStrike" u="none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59962" y="7559881"/>
            <a:ext cx="6926553" cy="187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2360" indent="-286180" lvl="1">
              <a:lnSpc>
                <a:spcPts val="3711"/>
              </a:lnSpc>
              <a:spcBef>
                <a:spcPct val="0"/>
              </a:spcBef>
              <a:buFont typeface="Arial"/>
              <a:buChar char="•"/>
            </a:pPr>
            <a:r>
              <a:rPr lang="en-US" sz="265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Ex</a:t>
            </a:r>
            <a:r>
              <a:rPr lang="en-US" sz="2651" strike="noStrike" u="none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periência Real de Mercado</a:t>
            </a:r>
          </a:p>
          <a:p>
            <a:pPr algn="just" marL="572360" indent="-286180" lvl="1">
              <a:lnSpc>
                <a:spcPts val="3711"/>
              </a:lnSpc>
              <a:spcBef>
                <a:spcPct val="0"/>
              </a:spcBef>
              <a:buFont typeface="Arial"/>
              <a:buChar char="•"/>
            </a:pPr>
            <a:r>
              <a:rPr lang="en-US" sz="2651" strike="noStrike" u="none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Trabalho em Equipe e Aplicação Ágil</a:t>
            </a:r>
          </a:p>
          <a:p>
            <a:pPr algn="just" marL="572360" indent="-286180" lvl="1">
              <a:lnSpc>
                <a:spcPts val="3711"/>
              </a:lnSpc>
              <a:spcBef>
                <a:spcPct val="0"/>
              </a:spcBef>
              <a:buFont typeface="Arial"/>
              <a:buChar char="•"/>
            </a:pPr>
            <a:r>
              <a:rPr lang="en-US" sz="2651" strike="noStrike" u="none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Domínio de GitFlow e GitHub</a:t>
            </a:r>
          </a:p>
          <a:p>
            <a:pPr algn="just" marL="0" indent="0" lvl="0">
              <a:lnSpc>
                <a:spcPts val="3711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959962" y="6719713"/>
            <a:ext cx="5645279" cy="49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0"/>
              </a:lnSpc>
              <a:spcBef>
                <a:spcPct val="0"/>
              </a:spcBef>
            </a:pPr>
            <a:r>
              <a:rPr lang="en-US" sz="4405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Habilidades Desenvolvidas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610442" y="5487791"/>
            <a:ext cx="6096144" cy="609614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5886" t="0" r="-630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009009" y="3221890"/>
            <a:ext cx="1087818" cy="108781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552918" y="3560459"/>
            <a:ext cx="2531813" cy="61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28"/>
              </a:lnSpc>
            </a:pPr>
            <a:r>
              <a:rPr lang="en-US" sz="5352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Sugestões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308670" y="4416985"/>
            <a:ext cx="6349844" cy="1813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8469" indent="-274234" lvl="1">
              <a:lnSpc>
                <a:spcPts val="3556"/>
              </a:lnSpc>
              <a:buFont typeface="Arial"/>
              <a:buChar char="•"/>
            </a:pPr>
            <a:r>
              <a:rPr lang="en-US" sz="254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Estrutura de Equipes Especializadas em um único projeto.</a:t>
            </a:r>
          </a:p>
          <a:p>
            <a:pPr algn="just" marL="548469" indent="-274234" lvl="1">
              <a:lnSpc>
                <a:spcPts val="3556"/>
              </a:lnSpc>
              <a:buFont typeface="Arial"/>
              <a:buChar char="•"/>
            </a:pPr>
            <a:r>
              <a:rPr lang="en-US" sz="254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540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roduct Owner (PO).</a:t>
            </a:r>
          </a:p>
          <a:p>
            <a:pPr algn="just" marL="0" indent="0" lvl="0">
              <a:lnSpc>
                <a:spcPts val="3556"/>
              </a:lnSpc>
              <a:spcBef>
                <a:spcPct val="0"/>
              </a:spcBef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-125477">
            <a:off x="10378677" y="6062771"/>
            <a:ext cx="4336097" cy="3916002"/>
          </a:xfrm>
          <a:custGeom>
            <a:avLst/>
            <a:gdLst/>
            <a:ahLst/>
            <a:cxnLst/>
            <a:rect r="r" b="b" t="t" l="l"/>
            <a:pathLst>
              <a:path h="3916002" w="4336097">
                <a:moveTo>
                  <a:pt x="0" y="0"/>
                </a:moveTo>
                <a:lnTo>
                  <a:pt x="4336097" y="0"/>
                </a:lnTo>
                <a:lnTo>
                  <a:pt x="4336097" y="3916001"/>
                </a:lnTo>
                <a:lnTo>
                  <a:pt x="0" y="39160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511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944493" y="7212075"/>
            <a:ext cx="2975866" cy="1779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0"/>
              </a:lnSpc>
              <a:spcBef>
                <a:spcPct val="0"/>
              </a:spcBef>
            </a:pPr>
            <a:r>
              <a:rPr lang="en-US" sz="4354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A disciplina moldou nossa visão de carreira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4021" y="395837"/>
            <a:ext cx="14049977" cy="254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40"/>
              </a:lnSpc>
            </a:pPr>
            <a:r>
              <a:rPr lang="en-US" sz="9000" spc="-495" b="true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Experiência com GitFLow </a:t>
            </a:r>
          </a:p>
          <a:p>
            <a:pPr algn="l" marL="0" indent="0" lvl="0">
              <a:lnSpc>
                <a:spcPts val="9540"/>
              </a:lnSpc>
              <a:spcBef>
                <a:spcPct val="0"/>
              </a:spcBef>
            </a:pPr>
            <a:r>
              <a:rPr lang="en-US" b="true" sz="9000" spc="-495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&amp; User Stories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58238" y="3221890"/>
            <a:ext cx="1087818" cy="108781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58238" y="6338713"/>
            <a:ext cx="1087818" cy="108781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DFD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570427" y="4075430"/>
            <a:ext cx="15074036" cy="2359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O Planejamento inicial das user stories foi de suma importância para o entendimento e desenvolvimento do projeto até o final da disciplina, entender o que o nosso usuário precisava e o que precisava ser feito manteve o projeto nos eixos durante toda sua construção, também ajudou na organização das funções de cada membro e desing no figma.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029029" y="9134336"/>
            <a:ext cx="3258971" cy="1152664"/>
          </a:xfrm>
          <a:custGeom>
            <a:avLst/>
            <a:gdLst/>
            <a:ahLst/>
            <a:cxnLst/>
            <a:rect r="r" b="b" t="t" l="l"/>
            <a:pathLst>
              <a:path h="1152664" w="3258971">
                <a:moveTo>
                  <a:pt x="0" y="0"/>
                </a:moveTo>
                <a:lnTo>
                  <a:pt x="3258971" y="0"/>
                </a:lnTo>
                <a:lnTo>
                  <a:pt x="3258971" y="1152664"/>
                </a:lnTo>
                <a:lnTo>
                  <a:pt x="0" y="1152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02147" y="3536672"/>
            <a:ext cx="12504827" cy="69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3"/>
              </a:lnSpc>
            </a:pPr>
            <a:r>
              <a:rPr lang="en-US" sz="6169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Estrutura de Organização e Planejamento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70427" y="7350331"/>
            <a:ext cx="15074036" cy="2342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651" strike="noStrike" u="none">
                <a:solidFill>
                  <a:srgbClr val="6D4428"/>
                </a:solidFill>
                <a:latin typeface="Poppins"/>
                <a:ea typeface="Poppins"/>
                <a:cs typeface="Poppins"/>
                <a:sym typeface="Poppins"/>
              </a:rPr>
              <a:t> uso do Gitflow foi uma peça chave para o funcionamento e dinâmica do DailyPlanner, conseguir visualizar de forma simples e eficaz tudo que estávamos fazendo, e ter a necessidade de verificação de outro membro para o merge ajudou a todos aprenderem além das funções originalmente designados, trouxe um código com menos erros e mais velocidade no desenvolvimento.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02147" y="6728225"/>
            <a:ext cx="13630481" cy="698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3"/>
              </a:lnSpc>
              <a:spcBef>
                <a:spcPct val="0"/>
              </a:spcBef>
            </a:pPr>
            <a:r>
              <a:rPr lang="en-US" sz="6169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GitFLow e todas suas Peculiaridades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4354566" y="1539937"/>
            <a:ext cx="2225862" cy="222586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5886" t="0" r="-6300" b="0"/>
              </a:stretch>
            </a:blipFill>
          </p:spPr>
        </p:sp>
      </p:grpSp>
    </p:spTree>
  </p:cSld>
  <p:clrMapOvr>
    <a:masterClrMapping/>
  </p:clrMapOvr>
  <p:transition spd="med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802398">
            <a:off x="-1490071" y="4069756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802398">
            <a:off x="13852561" y="-5045437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8" y="0"/>
                </a:lnTo>
                <a:lnTo>
                  <a:pt x="8870878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25477">
            <a:off x="3130975" y="-52538"/>
            <a:ext cx="12026050" cy="10392076"/>
          </a:xfrm>
          <a:custGeom>
            <a:avLst/>
            <a:gdLst/>
            <a:ahLst/>
            <a:cxnLst/>
            <a:rect r="r" b="b" t="t" l="l"/>
            <a:pathLst>
              <a:path h="10392076" w="12026050">
                <a:moveTo>
                  <a:pt x="0" y="0"/>
                </a:moveTo>
                <a:lnTo>
                  <a:pt x="12026050" y="0"/>
                </a:lnTo>
                <a:lnTo>
                  <a:pt x="12026050" y="10392076"/>
                </a:lnTo>
                <a:lnTo>
                  <a:pt x="0" y="103920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4290" y="2025070"/>
            <a:ext cx="8779421" cy="4841984"/>
          </a:xfrm>
          <a:custGeom>
            <a:avLst/>
            <a:gdLst/>
            <a:ahLst/>
            <a:cxnLst/>
            <a:rect r="r" b="b" t="t" l="l"/>
            <a:pathLst>
              <a:path h="4841984" w="8779421">
                <a:moveTo>
                  <a:pt x="0" y="0"/>
                </a:moveTo>
                <a:lnTo>
                  <a:pt x="8779420" y="0"/>
                </a:lnTo>
                <a:lnTo>
                  <a:pt x="8779420" y="4841984"/>
                </a:lnTo>
                <a:lnTo>
                  <a:pt x="0" y="48419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62826" y="7463567"/>
            <a:ext cx="4995126" cy="655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9"/>
              </a:lnSpc>
            </a:pPr>
            <a:r>
              <a:rPr lang="en-US" sz="5708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Mapa do GitFlow</a:t>
            </a:r>
          </a:p>
        </p:txBody>
      </p:sp>
    </p:spTree>
  </p:cSld>
  <p:clrMapOvr>
    <a:masterClrMapping/>
  </p:clrMapOvr>
  <p:transition spd="med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39824">
            <a:off x="-4230981" y="80269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930544" y="1969762"/>
            <a:ext cx="12426912" cy="7772469"/>
          </a:xfrm>
          <a:custGeom>
            <a:avLst/>
            <a:gdLst/>
            <a:ahLst/>
            <a:cxnLst/>
            <a:rect r="r" b="b" t="t" l="l"/>
            <a:pathLst>
              <a:path h="7772469" w="12426912">
                <a:moveTo>
                  <a:pt x="0" y="0"/>
                </a:moveTo>
                <a:lnTo>
                  <a:pt x="12426912" y="0"/>
                </a:lnTo>
                <a:lnTo>
                  <a:pt x="12426912" y="7772468"/>
                </a:lnTo>
                <a:lnTo>
                  <a:pt x="0" y="77724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66311" y="3395584"/>
            <a:ext cx="10393818" cy="4920823"/>
          </a:xfrm>
          <a:custGeom>
            <a:avLst/>
            <a:gdLst/>
            <a:ahLst/>
            <a:cxnLst/>
            <a:rect r="r" b="b" t="t" l="l"/>
            <a:pathLst>
              <a:path h="4920823" w="10393818">
                <a:moveTo>
                  <a:pt x="0" y="0"/>
                </a:moveTo>
                <a:lnTo>
                  <a:pt x="10393818" y="0"/>
                </a:lnTo>
                <a:lnTo>
                  <a:pt x="10393818" y="4920823"/>
                </a:lnTo>
                <a:lnTo>
                  <a:pt x="0" y="49208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1818118">
            <a:off x="2547178" y="7325570"/>
            <a:ext cx="1692667" cy="1225068"/>
          </a:xfrm>
          <a:custGeom>
            <a:avLst/>
            <a:gdLst/>
            <a:ahLst/>
            <a:cxnLst/>
            <a:rect r="r" b="b" t="t" l="l"/>
            <a:pathLst>
              <a:path h="1225068" w="1692667">
                <a:moveTo>
                  <a:pt x="1692667" y="0"/>
                </a:moveTo>
                <a:lnTo>
                  <a:pt x="0" y="0"/>
                </a:lnTo>
                <a:lnTo>
                  <a:pt x="0" y="1225068"/>
                </a:lnTo>
                <a:lnTo>
                  <a:pt x="1692667" y="1225068"/>
                </a:lnTo>
                <a:lnTo>
                  <a:pt x="169266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5129" y="1204285"/>
            <a:ext cx="5772344" cy="1107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42"/>
              </a:lnSpc>
              <a:spcBef>
                <a:spcPct val="0"/>
              </a:spcBef>
            </a:pPr>
            <a:r>
              <a:rPr lang="en-US" b="true" sz="7398" spc="-406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Navegação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393512" y="2032618"/>
            <a:ext cx="3258971" cy="1152664"/>
          </a:xfrm>
          <a:custGeom>
            <a:avLst/>
            <a:gdLst/>
            <a:ahLst/>
            <a:cxnLst/>
            <a:rect r="r" b="b" t="t" l="l"/>
            <a:pathLst>
              <a:path h="1152664" w="3258971">
                <a:moveTo>
                  <a:pt x="0" y="0"/>
                </a:moveTo>
                <a:lnTo>
                  <a:pt x="3258971" y="0"/>
                </a:lnTo>
                <a:lnTo>
                  <a:pt x="3258971" y="1152664"/>
                </a:lnTo>
                <a:lnTo>
                  <a:pt x="0" y="11526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2523" y="6812004"/>
            <a:ext cx="3000989" cy="51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Página Inicial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25477">
            <a:off x="12992952" y="424187"/>
            <a:ext cx="3422758" cy="3091150"/>
          </a:xfrm>
          <a:custGeom>
            <a:avLst/>
            <a:gdLst/>
            <a:ahLst/>
            <a:cxnLst/>
            <a:rect r="r" b="b" t="t" l="l"/>
            <a:pathLst>
              <a:path h="3091150" w="3422758">
                <a:moveTo>
                  <a:pt x="0" y="0"/>
                </a:moveTo>
                <a:lnTo>
                  <a:pt x="3422758" y="0"/>
                </a:lnTo>
                <a:lnTo>
                  <a:pt x="3422758" y="3091149"/>
                </a:lnTo>
                <a:lnTo>
                  <a:pt x="0" y="309114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4511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306485" y="1424427"/>
            <a:ext cx="2662342" cy="1071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96"/>
              </a:lnSpc>
            </a:pPr>
            <a:r>
              <a:rPr lang="en-US" sz="2653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Fácil navegação  e apresentação da proposta da aplicação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9339824">
            <a:off x="16222606" y="-4023853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8"/>
                </a:lnTo>
                <a:lnTo>
                  <a:pt x="0" y="9605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med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9673" y="372290"/>
            <a:ext cx="3708147" cy="713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8"/>
              </a:lnSpc>
              <a:spcBef>
                <a:spcPct val="0"/>
              </a:spcBef>
            </a:pPr>
            <a:r>
              <a:rPr lang="en-US" b="true" sz="4752" spc="-261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Navegação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56834" y="772072"/>
            <a:ext cx="1776442" cy="628309"/>
          </a:xfrm>
          <a:custGeom>
            <a:avLst/>
            <a:gdLst/>
            <a:ahLst/>
            <a:cxnLst/>
            <a:rect r="r" b="b" t="t" l="l"/>
            <a:pathLst>
              <a:path h="628309" w="1776442">
                <a:moveTo>
                  <a:pt x="0" y="0"/>
                </a:moveTo>
                <a:lnTo>
                  <a:pt x="1776442" y="0"/>
                </a:lnTo>
                <a:lnTo>
                  <a:pt x="1776442" y="628309"/>
                </a:lnTo>
                <a:lnTo>
                  <a:pt x="0" y="628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339824">
            <a:off x="10508580" y="-29867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339824">
            <a:off x="-4230981" y="80269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45801" y="1509177"/>
            <a:ext cx="13196398" cy="8253747"/>
          </a:xfrm>
          <a:custGeom>
            <a:avLst/>
            <a:gdLst/>
            <a:ahLst/>
            <a:cxnLst/>
            <a:rect r="r" b="b" t="t" l="l"/>
            <a:pathLst>
              <a:path h="8253747" w="13196398">
                <a:moveTo>
                  <a:pt x="0" y="0"/>
                </a:moveTo>
                <a:lnTo>
                  <a:pt x="13196398" y="0"/>
                </a:lnTo>
                <a:lnTo>
                  <a:pt x="13196398" y="8253747"/>
                </a:lnTo>
                <a:lnTo>
                  <a:pt x="0" y="82537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93225" y="2951933"/>
            <a:ext cx="11301549" cy="5368236"/>
          </a:xfrm>
          <a:custGeom>
            <a:avLst/>
            <a:gdLst/>
            <a:ahLst/>
            <a:cxnLst/>
            <a:rect r="r" b="b" t="t" l="l"/>
            <a:pathLst>
              <a:path h="5368236" w="11301549">
                <a:moveTo>
                  <a:pt x="0" y="0"/>
                </a:moveTo>
                <a:lnTo>
                  <a:pt x="11301550" y="0"/>
                </a:lnTo>
                <a:lnTo>
                  <a:pt x="11301550" y="5368236"/>
                </a:lnTo>
                <a:lnTo>
                  <a:pt x="0" y="53682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534833" y="997272"/>
            <a:ext cx="3642444" cy="51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Página de Login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9673" y="372290"/>
            <a:ext cx="3708147" cy="713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8"/>
              </a:lnSpc>
              <a:spcBef>
                <a:spcPct val="0"/>
              </a:spcBef>
            </a:pPr>
            <a:r>
              <a:rPr lang="en-US" b="true" sz="4752" spc="-261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Navegação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56834" y="772072"/>
            <a:ext cx="1776442" cy="628309"/>
          </a:xfrm>
          <a:custGeom>
            <a:avLst/>
            <a:gdLst/>
            <a:ahLst/>
            <a:cxnLst/>
            <a:rect r="r" b="b" t="t" l="l"/>
            <a:pathLst>
              <a:path h="628309" w="1776442">
                <a:moveTo>
                  <a:pt x="0" y="0"/>
                </a:moveTo>
                <a:lnTo>
                  <a:pt x="1776442" y="0"/>
                </a:lnTo>
                <a:lnTo>
                  <a:pt x="1776442" y="628309"/>
                </a:lnTo>
                <a:lnTo>
                  <a:pt x="0" y="628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339824">
            <a:off x="10508580" y="-29867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339824">
            <a:off x="-4230981" y="80269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45801" y="1509177"/>
            <a:ext cx="13196398" cy="8253747"/>
          </a:xfrm>
          <a:custGeom>
            <a:avLst/>
            <a:gdLst/>
            <a:ahLst/>
            <a:cxnLst/>
            <a:rect r="r" b="b" t="t" l="l"/>
            <a:pathLst>
              <a:path h="8253747" w="13196398">
                <a:moveTo>
                  <a:pt x="0" y="0"/>
                </a:moveTo>
                <a:lnTo>
                  <a:pt x="13196398" y="0"/>
                </a:lnTo>
                <a:lnTo>
                  <a:pt x="13196398" y="8253747"/>
                </a:lnTo>
                <a:lnTo>
                  <a:pt x="0" y="82537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87665" y="2972177"/>
            <a:ext cx="11271931" cy="5327748"/>
          </a:xfrm>
          <a:custGeom>
            <a:avLst/>
            <a:gdLst/>
            <a:ahLst/>
            <a:cxnLst/>
            <a:rect r="r" b="b" t="t" l="l"/>
            <a:pathLst>
              <a:path h="5327748" w="11271931">
                <a:moveTo>
                  <a:pt x="0" y="0"/>
                </a:moveTo>
                <a:lnTo>
                  <a:pt x="11271930" y="0"/>
                </a:lnTo>
                <a:lnTo>
                  <a:pt x="11271930" y="5327748"/>
                </a:lnTo>
                <a:lnTo>
                  <a:pt x="0" y="53277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750832" y="997272"/>
            <a:ext cx="4426444" cy="51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Cadastro de usuário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11" r="0" b="-146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9673" y="372290"/>
            <a:ext cx="3708147" cy="713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8"/>
              </a:lnSpc>
              <a:spcBef>
                <a:spcPct val="0"/>
              </a:spcBef>
            </a:pPr>
            <a:r>
              <a:rPr lang="en-US" b="true" sz="4752" spc="-261">
                <a:solidFill>
                  <a:srgbClr val="6D4428"/>
                </a:solidFill>
                <a:latin typeface="Poppins Bold"/>
                <a:ea typeface="Poppins Bold"/>
                <a:cs typeface="Poppins Bold"/>
                <a:sym typeface="Poppins Bold"/>
              </a:rPr>
              <a:t>Navegação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56834" y="772072"/>
            <a:ext cx="1776442" cy="628309"/>
          </a:xfrm>
          <a:custGeom>
            <a:avLst/>
            <a:gdLst/>
            <a:ahLst/>
            <a:cxnLst/>
            <a:rect r="r" b="b" t="t" l="l"/>
            <a:pathLst>
              <a:path h="628309" w="1776442">
                <a:moveTo>
                  <a:pt x="0" y="0"/>
                </a:moveTo>
                <a:lnTo>
                  <a:pt x="1776442" y="0"/>
                </a:lnTo>
                <a:lnTo>
                  <a:pt x="1776442" y="628309"/>
                </a:lnTo>
                <a:lnTo>
                  <a:pt x="0" y="628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339824">
            <a:off x="10508580" y="-29867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339824">
            <a:off x="-4230981" y="8026934"/>
            <a:ext cx="8870877" cy="9605019"/>
          </a:xfrm>
          <a:custGeom>
            <a:avLst/>
            <a:gdLst/>
            <a:ahLst/>
            <a:cxnLst/>
            <a:rect r="r" b="b" t="t" l="l"/>
            <a:pathLst>
              <a:path h="9605019" w="8870877">
                <a:moveTo>
                  <a:pt x="0" y="0"/>
                </a:moveTo>
                <a:lnTo>
                  <a:pt x="8870877" y="0"/>
                </a:lnTo>
                <a:lnTo>
                  <a:pt x="8870877" y="9605019"/>
                </a:lnTo>
                <a:lnTo>
                  <a:pt x="0" y="9605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45801" y="1509177"/>
            <a:ext cx="13196398" cy="8253747"/>
          </a:xfrm>
          <a:custGeom>
            <a:avLst/>
            <a:gdLst/>
            <a:ahLst/>
            <a:cxnLst/>
            <a:rect r="r" b="b" t="t" l="l"/>
            <a:pathLst>
              <a:path h="8253747" w="13196398">
                <a:moveTo>
                  <a:pt x="0" y="0"/>
                </a:moveTo>
                <a:lnTo>
                  <a:pt x="13196398" y="0"/>
                </a:lnTo>
                <a:lnTo>
                  <a:pt x="13196398" y="8253747"/>
                </a:lnTo>
                <a:lnTo>
                  <a:pt x="0" y="82537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87665" y="2972177"/>
            <a:ext cx="11271931" cy="5327748"/>
          </a:xfrm>
          <a:custGeom>
            <a:avLst/>
            <a:gdLst/>
            <a:ahLst/>
            <a:cxnLst/>
            <a:rect r="r" b="b" t="t" l="l"/>
            <a:pathLst>
              <a:path h="5327748" w="11271931">
                <a:moveTo>
                  <a:pt x="0" y="0"/>
                </a:moveTo>
                <a:lnTo>
                  <a:pt x="11271930" y="0"/>
                </a:lnTo>
                <a:lnTo>
                  <a:pt x="11271930" y="5327748"/>
                </a:lnTo>
                <a:lnTo>
                  <a:pt x="0" y="53277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285" t="0" r="-1285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895514" y="997272"/>
            <a:ext cx="3048504" cy="51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3"/>
              </a:lnSpc>
            </a:pPr>
            <a:r>
              <a:rPr lang="en-US" sz="4511">
                <a:solidFill>
                  <a:srgbClr val="6D4428"/>
                </a:solidFill>
                <a:latin typeface="Radcliffe Hand Script"/>
                <a:ea typeface="Radcliffe Hand Script"/>
                <a:cs typeface="Radcliffe Hand Script"/>
                <a:sym typeface="Radcliffe Hand Script"/>
              </a:rPr>
              <a:t>Página inicial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DAGryiWg8vs</dc:identifier>
  <dcterms:modified xsi:type="dcterms:W3CDTF">2011-08-01T06:04:30Z</dcterms:modified>
  <cp:revision>1</cp:revision>
  <dc:title>Daily Planner</dc:title>
</cp:coreProperties>
</file>