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pt-B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8"/>
          <a:sy d="100" n="78"/>
        </p:scale>
        <p:origin x="850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C9A7-1798-798C-A99C-306527A3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6A15A3-4D0F-D776-DE6D-5FFA658A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F2A36-513E-E27A-146F-FFDEFB52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40E11-7EEB-E812-6BB8-2C860D11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FC7F6-EC54-63E0-F50D-97E6FDE2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E6BAF8-22EA-09EB-F149-797577ACF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EA9101-77A4-A4E4-477B-BA688717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71489-412D-D5E7-3E1D-D4C01EC0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0BF53-CBBD-6CDF-DC60-4A67BC4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741B7-1E06-478D-0338-C018602C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3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C58F0-813D-3E3E-2406-4694F0BC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45D879-6E4B-604A-2F52-A01F339C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AF6B5F-82D3-7CD5-9685-1703113C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E703B7-7D04-54AF-481C-13D13B19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5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65AF-96BB-47D4-FB7B-D2561E05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86D28-4FEA-8369-6FFB-633F98EEE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73E854-5B9C-1D02-DDFD-75AFA799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2CA6C-AFBF-9099-8A0F-67C02934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FC71E-2173-9861-3734-4757D1C8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914F4C-A85B-7AD2-F889-53F5DBD5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60413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E9A03-025E-0406-576D-F7D32EDD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6F711-05B7-2985-9D15-43CFB17341C0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A8786-EF48-D94F-EA24-31D94112C8AC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0E76C-3928-E9DF-B519-990F8457574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6BC82-EBFD-CA33-DE16-FFDB24CC177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0312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2664763.2016.1158246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Fatores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Luiz Droubi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Dado que a área tem correlação com a variável PU, na forma log-log, pode-se assim ajustar um fator área: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p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d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g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a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15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p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d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g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a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15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450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15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Fator Área (2)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fitArea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(PU)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(Area),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dados)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36,15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-3,26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-0,08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Deve-se reparar que um fator assim ajustado é do tipo </a:t>
                </a:r>
                <a:r>
                  <a:rPr b="1" i="1"/>
                  <a:t>multiplicativo</a:t>
                </a:r>
                <a:r>
                  <a:rPr/>
                  <a:t>!</a:t>
                </a:r>
              </a:p>
              <a:p>
                <a:pPr lvl="0"/>
                <a:r>
                  <a:rPr/>
                  <a:t>De acordo com o modelo acima, um imóvel paradigma (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 = 450m2), tem valor de mercado igual a: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predict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(fitArea,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newdata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list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Area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450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1 
8,5024 </a:t>
                </a:r>
              </a:p>
              <a:p>
                <a:pPr lvl="0"/>
                <a:r>
                  <a:rPr/>
                  <a:t>Em reais, isto equivale a R$ 4.926,58/m2 (exp(8,50)).</a:t>
                </a:r>
              </a:p>
              <a:p>
                <a:pPr lvl="0"/>
                <a:r>
                  <a:rPr/>
                  <a:t>Já para um imóvel de 750m2, tem-se: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450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750</m:t>
                            </m:r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15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926</m:t>
                    </m:r>
                  </m:oMath>
                </a14:m>
              </a:p>
              <a:p>
                <a:pPr lvl="0"/>
                <a:r>
                  <a:rPr/>
                  <a:t>Para avaliar o valor de mercado do lote de 750 m2, basta multiplicar o valor do lote paradigma pelo fator área, obtendo assim o valor de R$ 4.563,19/m2.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Fator Frente</a:t>
                </a:r>
              </a:p>
            </p:txBody>
          </p:sp>
        </mc:Choice>
      </mc:AlternateContent>
      <p:pic>
        <p:nvPicPr>
          <p:cNvPr descr="Slides_Fator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Dado que não há evidência forte da correlação entre as variáveis </a:t>
            </a:r>
            <a:r>
              <a:rPr>
                <a:latin typeface="Courier"/>
              </a:rPr>
              <a:t>PU</a:t>
            </a:r>
            <a:r>
              <a:rPr/>
              <a:t> e </a:t>
            </a:r>
            <a:r>
              <a:rPr>
                <a:latin typeface="Courier"/>
              </a:rPr>
              <a:t>Frente</a:t>
            </a:r>
            <a:r>
              <a:rPr/>
              <a:t>, pode-se concluir que a variável </a:t>
            </a:r>
            <a:r>
              <a:rPr>
                <a:latin typeface="Courier"/>
              </a:rPr>
              <a:t>Frente</a:t>
            </a:r>
            <a:r>
              <a:rPr/>
              <a:t> não é estatisticamente significante e, portanto, não é necessário o ajuste de um fator frente!</a:t>
            </a:r>
          </a:p>
          <a:p>
            <a:pPr lvl="0"/>
            <a:r>
              <a:rPr/>
              <a:t>Além do mais, um fator frente assim ajustado seria contraditório: quanto maior a frente, menores os preços unitários!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Fator inclinação</a:t>
            </a:r>
          </a:p>
        </p:txBody>
      </p:sp>
      <p:pic>
        <p:nvPicPr>
          <p:cNvPr descr="Slides_Fator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Para 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, assim como para a variável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, há evidência de que há um efeito sobre </a:t>
                </a:r>
                <a:r>
                  <a:rPr>
                    <a:latin typeface="Courier"/>
                  </a:rPr>
                  <a:t>PU</a:t>
                </a:r>
                <a:r>
                  <a:rPr/>
                  <a:t>.</a:t>
                </a:r>
              </a:p>
              <a:p>
                <a:pPr lvl="0"/>
                <a:r>
                  <a:rPr/>
                  <a:t>Pode-se, assim, ajustar um fator inclinação: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i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i</m:t>
                                      </m:r>
                                    </m:e>
                                    <m:sub>
                                      <m:r>
                                        <m:t>p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d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g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a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10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i</m:t>
                                      </m:r>
                                    </m:e>
                                    <m:sub>
                                      <m:r>
                                        <m:t>p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d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g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a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i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10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i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10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Fator inclinação (2)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fitIncl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(PU)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log1p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(Incl),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dados)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153.36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8.73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log1p(Incl)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-0.05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Para o lote paradigma (plano):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Para um lote com inclinação igual a 5%: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84</m:t>
                    </m:r>
                  </m:oMath>
                </a14:m>
              </a:p>
              <a:p>
                <a:pPr lvl="0"/>
                <a:r>
                  <a:rPr/>
                  <a:t>O fator também deverá ser aplicado de forma </a:t>
                </a:r>
                <a:r>
                  <a:rPr b="1" i="1"/>
                  <a:t>multiplicativa</a:t>
                </a:r>
                <a:r>
                  <a:rPr/>
                  <a:t>!</a:t>
                </a:r>
              </a:p>
              <a:p>
                <a:pPr lvl="0"/>
                <a:r>
                  <a:rPr/>
                  <a:t>Se o lote paradigma (plano) possui valor igual a R$ 5.719,29/m2.</a:t>
                </a:r>
              </a:p>
              <a:p>
                <a:pPr lvl="0"/>
                <a:r>
                  <a:rPr/>
                  <a:t>Então um lote com inclinação de 5% possui VM igual a R$ 4.804,20/m2.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p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predict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(fitIncl,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newdata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list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Incl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(p)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1 
4836.882 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Reflexões</a:t>
                </a:r>
              </a:p>
              <a:p>
                <a:pPr lvl="0"/>
                <a:r>
                  <a:rPr/>
                  <a:t>No modelo de regressão linear múltipla, com menos dados disponíveis, o efeito da variável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era positivo, porém estatisticamente insignificante.</a:t>
                </a:r>
              </a:p>
              <a:p>
                <a:pPr lvl="0"/>
                <a:r>
                  <a:rPr/>
                  <a:t>No modelo de regressão simples, com mais dados, o efeito da variável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também se mostrou insignificante, porém negativo.</a:t>
                </a:r>
              </a:p>
              <a:p>
                <a:pPr lvl="0"/>
                <a:r>
                  <a:rPr/>
                  <a:t>Qual o efeito real da variável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Efeito “real” da variável Frente</a:t>
                </a:r>
              </a:p>
              <a:p>
                <a:pPr lvl="0"/>
                <a:r>
                  <a:rPr/>
                  <a:t>Análise da variável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</a:t>
                </a:r>
                <a:r>
                  <a:rPr i="1"/>
                  <a:t>após</a:t>
                </a:r>
                <a:r>
                  <a:rPr/>
                  <a:t> a homogeneização dos dados com os fatores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 e </a:t>
                </a:r>
                <a:r>
                  <a:rPr>
                    <a:latin typeface="Courier"/>
                  </a:rPr>
                  <a:t>Inclinacao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</p:txBody>
          </p:sp>
        </mc:Choice>
      </mc:AlternateContent>
      <p:pic>
        <p:nvPicPr>
          <p:cNvPr descr="Slides_Fator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Fatores vs. RLM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Abordagem através da RLM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Modelo sem a variável Inclinação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10,00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-3,09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log(Frente)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retirada da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 do modelo melhora o resultado da estimação dos outros coeficientes (mais dados).</a:t>
                </a:r>
              </a:p>
              <a:p>
                <a:pPr lvl="0"/>
                <a:r>
                  <a:rPr/>
                  <a:t>A variável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, agora, demonstrou-se significante e com efeito positivo.</a:t>
                </a:r>
              </a:p>
              <a:p>
                <a:pPr lvl="0"/>
                <a:r>
                  <a:rPr/>
                  <a:t>O coeficiente de determinação diminui bastante com a retirada da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Derivação de Fatores a partir da RLM</a:t>
                </a:r>
              </a:p>
              <a:p>
                <a:pPr lvl="0"/>
                <a:r>
                  <a:rPr/>
                  <a:t>O fator Área seria: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450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m</m:t>
                                    </m:r>
                                    <m:r>
                                      <m:t>o</m:t>
                                    </m:r>
                                    <m:r>
                                      <m:t>v</m:t>
                                    </m:r>
                                    <m:r>
                                      <m:t>e</m:t>
                                    </m:r>
                                    <m:r>
                                      <m:t>l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O fator Frente seria: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m</m:t>
                                    </m:r>
                                    <m:r>
                                      <m:t>o</m:t>
                                    </m:r>
                                    <m:r>
                                      <m:t>v</m:t>
                                    </m:r>
                                    <m:r>
                                      <m:t>e</m:t>
                                    </m:r>
                                    <m:r>
                                      <m:t>l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15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36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Os fatores derivados devem ser utilizados na forma </a:t>
                </a:r>
                <a:r>
                  <a:rPr b="1" i="1"/>
                  <a:t>multiplicativa</a:t>
                </a:r>
                <a:r>
                  <a:rPr/>
                  <a:t>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Aplicação dos fatores derivados da RLM</a:t>
                </a:r>
              </a:p>
              <a:p>
                <a:pPr lvl="0"/>
                <a:r>
                  <a:rPr/>
                  <a:t>Baseado no modelo de regressão múltipla, um lote paradigma (450m2 e 15m de Frente) teria valor unitário de mercado igual a: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p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predict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(fit1,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newdata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list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Area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450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Frente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(p)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1 
4927.629 </a:t>
                </a:r>
              </a:p>
              <a:p>
                <a:pPr lvl="0"/>
                <a:r>
                  <a:rPr/>
                  <a:t>Para um lote com 25m de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e 750m2 de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, teríamos:</a:t>
                </a:r>
              </a:p>
              <a:p>
                <a:pPr lvl="0"/>
                <a:r>
                  <a:rPr/>
                  <a:t>Fator Área: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450</m:t>
                                </m:r>
                              </m:num>
                              <m:den>
                                <m:r>
                                  <m:t>750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</m:sup>
                    </m:sSup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845</m:t>
                    </m:r>
                  </m:oMath>
                </a14:m>
              </a:p>
              <a:p>
                <a:pPr lvl="0"/>
                <a:r>
                  <a:rPr/>
                  <a:t>Fator Frente: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25</m:t>
                                </m:r>
                              </m:num>
                              <m:den>
                                <m:r>
                                  <m:t>15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36</m:t>
                        </m:r>
                      </m:sup>
                    </m:sSup>
                    <m:r>
                      <m:rPr>
                        <m:sty m:val="p"/>
                      </m:rPr>
                      <m:t>≈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20</m:t>
                    </m:r>
                  </m:oMath>
                </a14:m>
              </a:p>
              <a:p>
                <a:pPr lvl="0"/>
                <a:r>
                  <a:rPr/>
                  <a:t>O valor do imóvel referido, então, seria igual a:</a:t>
                </a:r>
              </a:p>
              <a:p>
                <a:pPr lvl="1"/>
                <a14:m>
                  <m:oMath xmlns:m="http://schemas.openxmlformats.org/officeDocument/2006/math">
                    <m:r>
                      <m:t>4927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63.0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845.1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20</m:t>
                    </m:r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R$ 4.996,62</a:t>
                </a:r>
              </a:p>
              <a:p>
                <a:pPr lvl="0"/>
                <a:r>
                  <a:rPr/>
                  <a:t>Com a previsão efetuada a partir do próprio modelo, temos: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p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predict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(fit1,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newdata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list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Area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750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Frente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(p)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1 
4988.297 </a:t>
                </a:r>
              </a:p>
              <a:p>
                <a:pPr lvl="0"/>
                <a:r>
                  <a:rPr/>
                  <a:t>Como levar em conta a influência da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Aplicação do Fator </a:t>
                </a:r>
                <a:r>
                  <a:rPr b="1">
                    <a:latin typeface="Courier"/>
                  </a:rPr>
                  <a:t>Incl</a:t>
                </a:r>
              </a:p>
              <a:p>
                <a:pPr lvl="0"/>
                <a:r>
                  <a:rPr/>
                  <a:t>Como vimos, é possível ajustarmos bons modelos com a remoção de uma variável que conta com muitos valores faltantes, como 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 entanto, se a sua remoção do modelo melhora a estimação, por outro lado, devemos levar em conta a influência da variável de uma ou outra maneira</a:t>
                </a:r>
              </a:p>
              <a:p>
                <a:pPr lvl="0"/>
                <a:r>
                  <a:rPr/>
                  <a:t>Para isto, é possível aplicar o fator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 derivado da regressão simples:</a:t>
                </a:r>
              </a:p>
              <a:p>
                <a:pPr lvl="0"/>
                <a:r>
                  <a:rPr/>
                  <a:t>Por exemplo, imagine o mesmo lote avaliado no exemplo anterior (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 = 750m,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= 25m), porém com 10% de inclinação.</a:t>
                </a:r>
              </a:p>
              <a:p>
                <a:pPr lvl="1"/>
                <a:r>
                  <a:rPr/>
                  <a:t>Pode-se aplicar o fator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i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m</m:t>
                                    </m:r>
                                    <m:r>
                                      <m:t>o</m:t>
                                    </m:r>
                                    <m:r>
                                      <m:t>v</m:t>
                                    </m:r>
                                    <m:r>
                                      <m:t>e</m:t>
                                    </m:r>
                                    <m:r>
                                      <m:t>l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10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10</m:t>
                        </m:r>
                      </m:sup>
                    </m:sSup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79</m:t>
                    </m:r>
                  </m:oMath>
                </a14:m>
              </a:p>
              <a:p>
                <a:pPr lvl="1"/>
                <a:r>
                  <a:rPr/>
                  <a:t>Assim, o valor de mercado de um lote com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 = 750m,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= 25m e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 igual a 10% é igual a:</a:t>
                </a:r>
              </a:p>
              <a:p>
                <a:pPr lvl="1"/>
                <a14:m>
                  <m:oMath xmlns:m="http://schemas.openxmlformats.org/officeDocument/2006/math">
                    <m:r>
                      <m:t>4927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63.0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845.1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20.0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79</m:t>
                    </m:r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R$ 3.995,92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Reflexões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Análise Exploratória</a:t>
            </a:r>
          </a:p>
        </p:txBody>
      </p:sp>
      <p:pic>
        <p:nvPicPr>
          <p:cNvPr descr="Slides_Fatore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Relação de Inclinação com covariantes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atores_files/figure-pptx/fig-InclinacaoOthe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(a) Incl vs. Area</a:t>
            </a:r>
          </a:p>
        </p:txBody>
      </p:sp>
      <p:pic>
        <p:nvPicPr>
          <p:cNvPr descr="Slides_Fatores_files/figure-pptx/fig-InclinacaoOther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(b) Incl vs. Frente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Introdução</a:t>
            </a:r>
          </a:p>
          <a:p>
            <a:pPr lvl="0"/>
            <a:r>
              <a:rPr/>
              <a:t>Imóveis são bens heterogêneos</a:t>
            </a:r>
          </a:p>
          <a:p>
            <a:pPr lvl="0"/>
            <a:r>
              <a:rPr/>
              <a:t>A homogeneização de dados hetorogêneos se faz necessária visando possibilitar compará-los de uma maneira justa</a:t>
            </a:r>
          </a:p>
          <a:p>
            <a:pPr lvl="0"/>
            <a:r>
              <a:rPr/>
              <a:t>Como fazer isto é a questão que se levanta</a:t>
            </a:r>
          </a:p>
          <a:p>
            <a:pPr lvl="0"/>
            <a:r>
              <a:rPr/>
              <a:t>A “homogeneização” pode ser feita através de modelos estatísticos de regressão linear, por exemplo</a:t>
            </a:r>
          </a:p>
          <a:p>
            <a:pPr lvl="0"/>
            <a:r>
              <a:rPr/>
              <a:t>Fatores seriam, então, ainda necessários?</a:t>
            </a:r>
          </a:p>
          <a:p>
            <a:pPr lvl="0"/>
            <a:r>
              <a:rPr/>
              <a:t>Como derivá-los corretamente?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Não há qualquer relação entre </a:t>
            </a:r>
            <a:r>
              <a:rPr>
                <a:latin typeface="Courier"/>
              </a:rPr>
              <a:t>Incl</a:t>
            </a:r>
            <a:r>
              <a:rPr/>
              <a:t> e as variáveis </a:t>
            </a:r>
            <a:r>
              <a:rPr>
                <a:latin typeface="Courier"/>
              </a:rPr>
              <a:t>Frente</a:t>
            </a:r>
            <a:r>
              <a:rPr/>
              <a:t> e </a:t>
            </a:r>
            <a:r>
              <a:rPr>
                <a:latin typeface="Courier"/>
              </a:rPr>
              <a:t>Area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Relação entre covariantes Frente e Área</a:t>
            </a:r>
          </a:p>
        </p:txBody>
      </p:sp>
      <p:pic>
        <p:nvPicPr>
          <p:cNvPr descr="Slides_Fatore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Aparte: imputação de dados</a:t>
            </a:r>
          </a:p>
        </p:txBody>
      </p:sp>
      <p:pic>
        <p:nvPicPr>
          <p:cNvPr descr="Slides_Fatores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Existem algoritmos de imputação de dados capazes de imputar valores coerentes mesmo na presença de não-linearidade e heteroscedasticidade.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Aparte: imputação de dados (2)</a:t>
            </a:r>
          </a:p>
        </p:txBody>
      </p:sp>
      <p:pic>
        <p:nvPicPr>
          <p:cNvPr descr="Slides_Fatores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Aparte: imputação de dados (3)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Modelo com dados imputados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261,44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log(Area/450)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-4,69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log(Frente/15)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log1p(Incl)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-5,18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A imputação de dados permite o ajuste de modelos com todas as variáveis, aproveitando todas as informações disponíveis.</a:t>
                </a:r>
              </a:p>
              <a:p>
                <a:pPr lvl="0"/>
                <a:r>
                  <a:rPr/>
                  <a:t>Este modelo pode ser utilizado, posteriormente, para o ajuste de fatores.</a:t>
                </a:r>
              </a:p>
              <a:p>
                <a:pPr lvl="0"/>
                <a:r>
                  <a:rPr/>
                  <a:t>O procedimento de imputação de dados poderia ser padronizado pela NBR 14.653, visando permitir imputações de dados, desde que baseados em procedimentos pré-definidos!</a:t>
                </a:r>
              </a:p>
              <a:p>
                <a:pPr lvl="0"/>
                <a:r>
                  <a:rPr/>
                  <a:t>McNeish (2017): Melhor método para imputação de dados em pequenas amostras: </a:t>
                </a:r>
                <a:r>
                  <a:rPr i="1"/>
                  <a:t>joint multiple imputation</a:t>
                </a:r>
                <a:r>
                  <a:rPr/>
                  <a:t> (JMI)!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Aparte: imputação de dados (4)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Bayesian linear model fitted with JointAI
Call:
lm_imp(formula = logPU ~ logArea + logFrente + logIncl, data = dados, 
    n.iter = 1000)
Posterior summary:
              Mean     SD    2.5%  97.5% tail-prob. GR-crit MCE/SD
(Intercept)  8.630 0.0460  8.5403  8.720    0.00000    1.00 0.0263
logArea     -0.342 0.1052 -0.5466 -0.150    0.00267    1.02 0.0744
logFrente    0.302 0.1483  0.0217  0.598    0.04067    1.02 0.0752
logIncl     -0.089 0.0297 -0.1472 -0.031    0.00533    1.00 0.0267
Posterior summary of residual std. deviation:
             Mean     SD   2.5%  97.5% GR-crit MCE/SD
sigma_logPU 0.071 0.0159 0.0518 0.0957    1.03 0.0289
MCMC settings:
Iterations = 1:1000
Sample size per chain = 1000 
Thinning interval = 1 
Number of chains = 3 
Number of observations: 30 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Paradoxo de Simpson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U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U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ε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U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9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33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36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27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p"/>
                          </m:rPr>
                          <m:t>ln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d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69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33.2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66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36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33.1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27</m:t>
                        </m:r>
                      </m:e>
                    </m:d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p"/>
                          </m:rPr>
                          <m:t>ln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d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  <m:r>
                      <m:rPr>
                        <m:sty m:val="p"/>
                      </m:rPr>
                      <m:t>,</m:t>
                    </m:r>
                    <m:r>
                      <m:t>88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06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Paradoxo de Simpson (2)</a:t>
                </a:r>
              </a:p>
            </p:txBody>
          </p:sp>
        </mc:Choice>
      </mc:AlternateContent>
      <p:pic>
        <p:nvPicPr>
          <p:cNvPr descr="Slides_Fatores_files/figure-pptx/mc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Gráficos Marginais/Condicionais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Nos modelos de regressão linear múltipla, o efeito de uma variável é computado após a “homogeneização” da outra!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Correlação de Ordem-Zero, Parcial e Semiparcial</a:t>
            </a:r>
          </a:p>
          <a:p>
            <a:pPr lvl="0"/>
            <a:r>
              <a:rPr/>
              <a:t>Existem basicamente três tipos de correlação entre variáveis:</a:t>
            </a:r>
          </a:p>
          <a:p>
            <a:pPr lvl="1"/>
            <a:r>
              <a:rPr/>
              <a:t>A de Pearson (ordem-zero), quando analisadas isoladamente.</a:t>
            </a:r>
          </a:p>
          <a:p>
            <a:pPr lvl="1"/>
            <a:r>
              <a:rPr/>
              <a:t>A Parcial, computada enquanto se retira(m) o(s) efeito(s) de outra(s) variável(eis).</a:t>
            </a:r>
          </a:p>
          <a:p>
            <a:pPr lvl="1"/>
            <a:r>
              <a:rPr/>
              <a:t>A semi-parcial, que expressa a relação única entre uma variável independente e a variável dependente.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s/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Correlação Parcial</a:t>
            </a:r>
          </a:p>
        </p:txBody>
      </p:sp>
      <p:pic>
        <p:nvPicPr>
          <p:cNvPr descr="refs/Semi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82700"/>
            <a:ext cx="4038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Correlação Semi-parcial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Correlação de Ordem Zero, Parcial e Semi-Parcial (2)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Zero-order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log(Area/450)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log(Frente/15)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log1p(Incl)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-0,57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Nós vemos na tabela acima a correlação de ordem zero, a correlação parcial e a correlação semi-parcial (coluna </a:t>
                </a:r>
                <a:r>
                  <a:rPr i="1"/>
                  <a:t>Part</a:t>
                </a:r>
                <a:r>
                  <a:rPr/>
                  <a:t>).</a:t>
                </a:r>
              </a:p>
              <a:p>
                <a:pPr lvl="0"/>
                <a:r>
                  <a:rPr/>
                  <a:t>O valor da correlação semi-parcial elevado ao quadrado é também conhecido como </a:t>
                </a:r>
                <a:r>
                  <a:rPr b="1"/>
                  <a:t>coeficiente de determinação parcial</a:t>
                </a:r>
                <a:r>
                  <a:rPr/>
                  <a:t>!</a:t>
                </a:r>
              </a:p>
              <a:p>
                <a:pPr lvl="0"/>
                <a:r>
                  <a:rPr/>
                  <a:t>Por exemplo, o coeficiente de determinação parcial da variável </a:t>
                </a:r>
                <a:r>
                  <a:rPr>
                    <a:latin typeface="Courier"/>
                  </a:rPr>
                  <a:t>Frente</a:t>
                </a:r>
                <a:r>
                  <a:rPr/>
                  <a:t> é igual a </a:t>
                </a:r>
                <a14:m>
                  <m:oMath xmlns:m="http://schemas.openxmlformats.org/officeDocument/2006/math">
                    <m:r>
                      <m:t>s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33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11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Já o coeficiente de determinação parcial da variável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 é igual a </a:t>
                </a:r>
                <a14:m>
                  <m:oMath xmlns:m="http://schemas.openxmlformats.org/officeDocument/2006/math">
                    <m:r>
                      <m:t>s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52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27</m:t>
                    </m:r>
                  </m:oMath>
                </a14:m>
              </a:p>
              <a:p>
                <a:pPr lvl="0"/>
                <a:r>
                  <a:rPr/>
                  <a:t>E o coeficiente de determinação parcial da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 é igual a </a:t>
                </a:r>
                <a14:m>
                  <m:oMath xmlns:m="http://schemas.openxmlformats.org/officeDocument/2006/math">
                    <m:r>
                      <m:t>s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t>n</m:t>
                        </m:r>
                        <m:r>
                          <m:t>c</m:t>
                        </m:r>
                        <m:r>
                          <m:t>l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57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32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Correlação de Ordem Zero, Parcial e Semi-Parcial (3)</a:t>
                </a:r>
              </a:p>
              <a:p>
                <a:pPr lvl="0"/>
                <a:r>
                  <a:rPr/>
                  <a:t>Os coeficientes de determinação parcial (ou as correlações semi-parciais) são, assim, uma boa opção para compreender a importância de uma variável explicativa no modelo de regressão linear múltipla.</a:t>
                </a:r>
              </a:p>
              <a:p>
                <a:pPr lvl="0"/>
                <a:r>
                  <a:rPr/>
                  <a:t>Mas é importante notar que a soma dos coeficientes de determinação parcial não é igual ao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do modelo completo!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Modelos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Reflexões</a:t>
                </a:r>
              </a:p>
              <a:p>
                <a:pPr lvl="0"/>
                <a:r>
                  <a:rPr/>
                  <a:t>No mercado imobilário existem diversas, inúmeras variáveis explicativas</a:t>
                </a:r>
              </a:p>
              <a:p>
                <a:pPr lvl="0"/>
                <a:r>
                  <a:rPr/>
                  <a:t>Muitas delas estão correlacionadas entre si, a exemplo das variáveis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 e </a:t>
                </a:r>
                <a:r>
                  <a:rPr>
                    <a:latin typeface="Courier"/>
                  </a:rPr>
                  <a:t>Frente</a:t>
                </a:r>
              </a:p>
              <a:p>
                <a:pPr lvl="1"/>
                <a:r>
                  <a:rPr/>
                  <a:t>Quando as variáveis explicativas estão correlacionadas, não se pode ignorar o efeito da presença/ausência de uma sobre a outra na modelagem</a:t>
                </a:r>
              </a:p>
              <a:p>
                <a:pPr lvl="0"/>
                <a:r>
                  <a:rPr/>
                  <a:t>Outras variáveis não estão necessariamente correlacionadas com as outras. É o exemplo da variável </a:t>
                </a:r>
                <a:r>
                  <a:rPr>
                    <a:latin typeface="Courier"/>
                  </a:rPr>
                  <a:t>Incl</a:t>
                </a:r>
                <a:r>
                  <a:rPr/>
                  <a:t>. Podemos também citar a variável </a:t>
                </a:r>
                <a:r>
                  <a:rPr>
                    <a:latin typeface="Courier"/>
                  </a:rPr>
                  <a:t>Andar</a:t>
                </a:r>
                <a:r>
                  <a:rPr/>
                  <a:t>, em apartamentos, ou a posição no andar</a:t>
                </a:r>
              </a:p>
              <a:p>
                <a:pPr lvl="1"/>
                <a:r>
                  <a:rPr/>
                  <a:t>Quando as variáveis não estão potencialmente correlacionadas com as outras variáveis do modelo, faz sentido a derivação de um fator de maneira isolada.</a:t>
                </a:r>
              </a:p>
              <a:p>
                <a:pPr lvl="1"/>
                <a:r>
                  <a:rPr/>
                  <a:t>Quando a variável em análise estiver potencialmente correlacionada apenas com algumas das variáveis, pode fazer sentido um modelo de regressão múltipla auxiliar com o objetivo de estimar, sem viés, o seu coeficiente.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Fatores: Derivação coerente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Fatores Aditivos</a:t>
                </a:r>
              </a:p>
              <a:p>
                <a:pPr lvl="0" indent="0" marL="0">
                  <a:buNone/>
                </a:pPr>
                <a:r>
                  <a:rPr/>
                  <a:t>Gilson Lima (2006) ponderava que:</a:t>
                </a:r>
              </a:p>
              <a:p>
                <a:pPr lvl="0"/>
                <a:r>
                  <a:rPr/>
                  <a:t>Na Forma Aditiva, o preço unitário de cada imóvel deve ser assim computado: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2</m:t>
                                </m:r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k</m:t>
                                </m:r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:r>
                  <a:rPr/>
                  <a:t>Analogamente, com um modelo de regressão linear na forma aditiva: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+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Então: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U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h</m:t>
                                    </m:r>
                                    <m:r>
                                      <m:t>o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Porém, quem disse que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Fatores Multiplicativos</a:t>
                </a:r>
              </a:p>
              <a:p>
                <a:pPr lvl="0" indent="0" marL="0">
                  <a:buNone/>
                </a:pPr>
                <a:r>
                  <a:rPr/>
                  <a:t>Gilson Lima (2006) ponderava que, para os fatores multiplicativos: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.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Enquanto que com os modelos multiplicativos: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k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P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k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Então: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ln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P</m:t>
                                            </m:r>
                                            <m:r>
                                              <m:t>U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h</m:t>
                                        </m:r>
                                        <m:r>
                                          <m:t>o</m:t>
                                        </m:r>
                                        <m:r>
                                          <m:t>m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t> 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ou</m:t>
                                </m:r>
                                <m:r>
                                  <m:t> </m:t>
                                </m:r>
                                <m:sSub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U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h</m:t>
                                    </m:r>
                                    <m:r>
                                      <m:t>o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̂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Porém, quem disse que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Testando o método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10,00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-3,09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log(Frente)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Dados</a:t>
            </a:r>
          </a:p>
          <a:p>
            <a:pPr lvl="0"/>
            <a:r>
              <a:rPr/>
              <a:t>Numa amostra de dados de mercado obtivemos:</a:t>
            </a:r>
          </a:p>
          <a:p>
            <a:pPr lvl="0"/>
            <a:r>
              <a:rPr/>
              <a:t>25 dados de terrenos de variadas características</a:t>
            </a:r>
          </a:p>
          <a:p>
            <a:pPr lvl="0"/>
            <a:r>
              <a:rPr/>
              <a:t>Outras variáveis foram coletadas, porém de forma incompleta, como a variável </a:t>
            </a:r>
            <a:r>
              <a:rPr>
                <a:latin typeface="Courier"/>
              </a:rPr>
              <a:t>Frente</a:t>
            </a:r>
            <a:r>
              <a:rPr/>
              <a:t> e a variável </a:t>
            </a:r>
            <a:r>
              <a:rPr>
                <a:latin typeface="Courier"/>
              </a:rPr>
              <a:t>Incl</a:t>
            </a:r>
            <a:r>
              <a:rPr/>
              <a:t> (inclinação da superfície do terreno).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Dados (2)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Std.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Pctl.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Pctl.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Pctl.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Frente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5328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5801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Summary Statistics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9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57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14.328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42</m:t>
                    </m:r>
                  </m:oMath>
                </a14:m>
              </a:p>
              <a:p>
                <a:pPr lvl="0"/>
                <a:r>
                  <a:rPr/>
                  <a:t>Nós vimos, contudo, que o valor calculado para o lote paradigma era de R$ 4.927,63/m2.</a:t>
                </a:r>
              </a:p>
              <a:p>
                <a:pPr lvl="0"/>
                <a:r>
                  <a:rPr/>
                  <a:t>Não funciona, pois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é o valor de um lote com Área igual a zero e Frente igual a zero, o que não existe na prática!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 que deve ser feito?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527,12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log(Area/450)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-3,09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log(Frente/15)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 variáveis foram modificadas de modo que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expresse o valor médio unitário do lote paradigma.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≈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8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4.914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77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Derivação dos Fatores</a:t>
                </a:r>
              </a:p>
              <a:p>
                <a:pPr lvl="0"/>
                <a:r>
                  <a:rPr/>
                  <a:t>Fator Área: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̂"/>
                          </m:accP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ln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450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  <m:sup>
                        <m:r>
                          <m:t>a</m:t>
                        </m:r>
                      </m:sup>
                    </m:sSup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ln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450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exp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rPr>
                                <m:sty m:val="p"/>
                              </m:rPr>
                              <m:t>ln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t>r</m:t>
                                </m:r>
                                <m:r>
                                  <m:t>e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450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450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450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a</m:t>
                            </m:r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33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Fator Frente:</a:t>
                </a:r>
              </a:p>
              <a:p>
                <a:pPr lvl="0"/>
                <a:r>
                  <a:rPr/>
                  <a:t>Analogamente,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F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F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t</m:t>
                            </m:r>
                            <m:r>
                              <m:t>e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15</m:t>
                            </m:r>
                          </m:e>
                        </m:d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36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Estudo de Caso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Apartamentos em Florianópolis (2022)</a:t>
            </a:r>
          </a:p>
        </p:txBody>
      </p:sp>
      <p:pic>
        <p:nvPicPr>
          <p:cNvPr descr="Slides_Fatores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Modelo minimalista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6.234,32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88,08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5.485,82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7.084,94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PCMedio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PCAlto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6,92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Ano_2022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Idade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-4,60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log(AP/100)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-2,34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Modelo completo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5.978,01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85,40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5.242,19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6.817,11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PCMedio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PCAlto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Ano_2022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Idade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log(AP/100)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-5,55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Vagas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log(RendaMedia/7)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6,80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StudioSim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2,36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Suites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Derivação de Fatores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Fator Área: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A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v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32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Fator Renda: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R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d</m:t>
                          </m:r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R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d</m:t>
                                  </m:r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e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r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t>7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.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.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44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Fator Idade: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I</m:t>
                          </m:r>
                          <m:r>
                            <m:t>d</m:t>
                          </m:r>
                          <m:r>
                            <m:t>a</m:t>
                          </m:r>
                          <m:r>
                            <m:t>d</m:t>
                          </m:r>
                          <m: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sSup>
                        <m:e>
                          <m:r>
                            <m:t>99</m:t>
                          </m:r>
                        </m:e>
                        <m:sup>
                          <m:r>
                            <m:t>I</m:t>
                          </m:r>
                          <m:r>
                            <m:t>d</m:t>
                          </m:r>
                          <m:r>
                            <m:t>a</m:t>
                          </m:r>
                          <m:r>
                            <m:t>d</m:t>
                          </m:r>
                          <m:r>
                            <m:t>e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Fator Suites: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S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sSup>
                        <m:e>
                          <m:r>
                            <m:t>05</m:t>
                          </m:r>
                        </m:e>
                        <m:sup>
                          <m:r>
                            <m:t>S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Fator Data: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D</m:t>
                          </m:r>
                          <m:r>
                            <m:t>a</m:t>
                          </m:r>
                          <m:r>
                            <m:t>t</m:t>
                          </m:r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2018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37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2022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Fator Vagas: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V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a</m:t>
                          </m:r>
                          <m: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sSup>
                        <m:e>
                          <m:r>
                            <m:t>10</m:t>
                          </m:r>
                        </m:e>
                        <m:sup>
                          <m:r>
                            <m:t>V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a</m:t>
                          </m:r>
                          <m:r>
                            <m:t>s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Fator Studio: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S</m:t>
                          </m:r>
                          <m:r>
                            <m:t>t</m:t>
                          </m:r>
                          <m:r>
                            <m:t>u</m:t>
                          </m:r>
                          <m:r>
                            <m:t>d</m:t>
                          </m:r>
                          <m:r>
                            <m:t>i</m:t>
                          </m:r>
                          <m: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15</m:t>
                      </m:r>
                    </m:oMath>
                  </m:oMathPara>
                </a14:m>
              </a:p>
              <a:p>
                <a:pPr lvl="0"/>
                <a:r>
                  <a:rPr/>
                  <a:t>Fator Padrão Construtivo: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P</m:t>
                          </m:r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Baixo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13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Médio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34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Alto 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Homogeneização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Para obter o Preço Unitário Homogeneizado de cada imóvel da amostra, deve-se fazer: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h</m:t>
                          </m:r>
                          <m:r>
                            <m:t>o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A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.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  <m:r>
                                <m:t>a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.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.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u</m:t>
                              </m:r>
                              <m:r>
                                <m:t>i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.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V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.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Modelo com variável Andar (aditivo)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4.704,636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651,111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7,226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3.847,549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5.561,723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130,951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92,841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8,741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253,161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0,037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Modelo com variável Andar (multiplicativo)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4.620,417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63,716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3.881,242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5.500,367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log(Andar)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1,198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0,0033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Nota-se que existem apenas 25 dados com a variável </a:t>
            </a:r>
            <a:r>
              <a:rPr>
                <a:latin typeface="Courier"/>
              </a:rPr>
              <a:t>Frente</a:t>
            </a:r>
            <a:r>
              <a:rPr/>
              <a:t>.</a:t>
            </a:r>
          </a:p>
          <a:p>
            <a:pPr lvl="0"/>
            <a:r>
              <a:rPr/>
              <a:t>E que existem apenas 20 dados com a variável </a:t>
            </a:r>
            <a:r>
              <a:rPr>
                <a:latin typeface="Courier"/>
              </a:rPr>
              <a:t>Incl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Modelo de Regressão Múltipla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Apenas casos completos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8,92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log(Area)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-1,70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log(Frente)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1,07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log(Incl)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-3,37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-0,05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Fatores Aditivos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Derivação de Fatores Aditivos</a:t>
                </a:r>
              </a:p>
              <a:p>
                <a:pPr lvl="0"/>
                <a:r>
                  <a:rPr/>
                  <a:t>Como observou Gilson Lima:</a:t>
                </a:r>
              </a:p>
              <a:p>
                <a:pPr lvl="0"/>
                <a:r>
                  <a:rPr/>
                  <a:t>Se na avaliação por fatores aditivos, temos: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P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P</m:t>
                              </m:r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h</m:t>
                          </m:r>
                          <m:r>
                            <m:t>o</m:t>
                          </m:r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.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E na avaliação por regressão múltipla, temos: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P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acc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acc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acc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Então: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β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U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h</m:t>
                                    </m:r>
                                    <m:r>
                                      <m:t>o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Porém, quem disse que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h</m:t>
                        </m:r>
                        <m:r>
                          <m:t>o</m:t>
                        </m:r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se, e apenas se, as variáveis de regressão estiverem centralizadas nas características do imóvel avaliando (ou paradigma)!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Modelo minimalista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IC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Erro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Est. 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Inf.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7.311,55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942,25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7,76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6.096,65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8.526,45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PCMedio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2.048,54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630,82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1.235,18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2.861,90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PCAlto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5.151,55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816,10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6,31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4.099,30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6.203,80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Ano_2022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3.623,05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399,73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3.107,65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4.138,45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Idade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-116,45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24,77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-4,70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-148,39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-84,51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log(AP/100)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-1.049,06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473,70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-2,21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0,03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-1.659,84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-438,28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Dados: 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b</a:t>
                      </a:r>
                      <a:r>
                        <a:rPr/>
                        <a:t> R2: 0,80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aseline="30000"/>
                        <a:t>c</a:t>
                      </a:r>
                      <a:r>
                        <a:rPr/>
                        <a:t> R2aj: 0,79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Interpretação das variáveis</a:t>
                </a:r>
              </a:p>
              <a:p>
                <a:pPr lvl="0"/>
                <a:r>
                  <a:rPr/>
                  <a:t>Para a derivação dos fatores, deve-se fazer a derivada parcial da equação de regressão em relação a cada termo.</a:t>
                </a:r>
              </a:p>
              <a:p>
                <a:pPr lvl="0"/>
                <a:r>
                  <a:rPr/>
                  <a:t>Para a variável </a:t>
                </a:r>
                <a:r>
                  <a:rPr>
                    <a:latin typeface="Courier"/>
                  </a:rPr>
                  <a:t>Ano</a:t>
                </a:r>
                <a:r>
                  <a:rPr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P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P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P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nor/>
                              <m:sty m:val="p"/>
                            </m:rPr>
                            <m:t>Ano_2022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3.623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05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rPr>
                              <m:nor/>
                              <m:sty m:val="p"/>
                            </m:rPr>
                            <m:t>Ano_2022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nor/>
                              <m:sty m:val="p"/>
                            </m:rPr>
                            <m:t>Ano_2022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∂</m:t>
                      </m:r>
                      <m:r>
                        <m:t>P</m:t>
                      </m:r>
                      <m:r>
                        <m:t>U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3.623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05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∂</m:t>
                      </m:r>
                      <m:r>
                        <m:rPr>
                          <m:nor/>
                          <m:sty m:val="p"/>
                        </m:rPr>
                        <m:t>Ano_2022</m:t>
                      </m:r>
                    </m:oMath>
                  </m:oMathPara>
                </a14:m>
              </a:p>
              <a:p>
                <a:pPr lvl="0"/>
                <a:r>
                  <a:rPr/>
                  <a:t>Para a variável </a:t>
                </a:r>
                <a:r>
                  <a:rPr>
                    <a:latin typeface="Courier"/>
                  </a:rPr>
                  <a:t>Idade</a:t>
                </a:r>
                <a:r>
                  <a:rPr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P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P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P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nor/>
                              <m:sty m:val="p"/>
                            </m:rPr>
                            <m:t>Idade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116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45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rPr>
                              <m:nor/>
                              <m:sty m:val="p"/>
                            </m:rPr>
                            <m:t>Idade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nor/>
                              <m:sty m:val="p"/>
                            </m:rPr>
                            <m:t>Idade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∂</m:t>
                      </m:r>
                      <m:r>
                        <m:t>P</m:t>
                      </m:r>
                      <m:r>
                        <m:t>U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116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45</m:t>
                      </m:r>
                      <m:r>
                        <m:rPr>
                          <m:sty m:val="p"/>
                        </m:rPr>
                        <m:t>∂</m:t>
                      </m:r>
                      <m:r>
                        <m:t>I</m:t>
                      </m:r>
                      <m:r>
                        <m:t>d</m:t>
                      </m:r>
                      <m:r>
                        <m:t>a</m:t>
                      </m:r>
                      <m:r>
                        <m:t>d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/>
                <a:r>
                  <a:rPr/>
                  <a:t>Para a variável </a:t>
                </a:r>
                <a:r>
                  <a:rPr>
                    <a:latin typeface="Courier"/>
                  </a:rPr>
                  <a:t>PC</a:t>
                </a:r>
                <a:r>
                  <a:rPr/>
                  <a:t>: analogamente, para o caso da variável </a:t>
                </a:r>
                <a:r>
                  <a:rPr>
                    <a:latin typeface="Courier"/>
                  </a:rPr>
                  <a:t>PC</a:t>
                </a:r>
                <a:r>
                  <a:rPr/>
                  <a:t>:</a:t>
                </a:r>
              </a:p>
              <a:p>
                <a:pPr lvl="0"/>
                <a:r>
                  <a:rPr/>
                  <a:t>Os imóveis de padrão médio valem R$ 2.048,54/m2 a mais do que os imóveis de padrão baixo, enquanto os imóveis de padrão alto valem R$ 5.151,55/m2 mais do que os imóveis de padrão baixo!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Interpretação das variáveis</a:t>
                </a:r>
              </a:p>
              <a:p>
                <a:pPr lvl="0"/>
                <a:r>
                  <a:rPr/>
                  <a:t>Para a variável </a:t>
                </a:r>
                <a:r>
                  <a:rPr>
                    <a:latin typeface="Courier"/>
                  </a:rPr>
                  <a:t>Area</a:t>
                </a:r>
                <a:r>
                  <a:rPr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P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P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P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1.049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06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100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P</m:t>
                          </m:r>
                          <m:r>
                            <m:t>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1.049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06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A</m:t>
                          </m:r>
                          <m:r>
                            <m:t>P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∂</m:t>
                      </m:r>
                      <m:r>
                        <m:t>P</m:t>
                      </m:r>
                      <m:r>
                        <m:t>U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1.049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06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num>
                        <m:den>
                          <m:r>
                            <m:t>A</m:t>
                          </m:r>
                          <m:r>
                            <m:t>P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A interpretação é: o aumento de 1% em </a:t>
                </a:r>
                <a:r>
                  <a:rPr>
                    <a:latin typeface="Courier"/>
                  </a:rPr>
                  <a:t>AP</a:t>
                </a:r>
                <a:r>
                  <a:rPr/>
                  <a:t> corresponde a uma diminuição de -R$ 10,49 em PU!</a:t>
                </a:r>
              </a:p>
              <a:p>
                <a:pPr lvl="0"/>
                <a:r>
                  <a:rPr/>
                  <a:t>No caso dos modelos aditivos não vale o fator área da forma do fator de Abuhnaman!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Interpretação das variáveis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Derivação de Fatores Aditivos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Fator Padrão Construtivo: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P</m:t>
                          </m:r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Baixo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28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Médio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70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Alto 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Fator Idade: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I</m:t>
                          </m:r>
                          <m:r>
                            <m:t>d</m:t>
                          </m:r>
                          <m:r>
                            <m:t>a</m:t>
                          </m:r>
                          <m:r>
                            <m:t>d</m:t>
                          </m:r>
                          <m: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016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t>I</m:t>
                      </m:r>
                      <m:r>
                        <m:t>d</m:t>
                      </m:r>
                      <m:r>
                        <m:t>a</m:t>
                      </m:r>
                      <m:r>
                        <m:t>d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Fator Ano: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A</m:t>
                          </m:r>
                          <m:r>
                            <m:t>n</m:t>
                          </m:r>
                          <m: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Ano = 2018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49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se Ano = 2022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Fator Área: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A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1.049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06</m:t>
                          </m:r>
                        </m:num>
                        <m:den>
                          <m:r>
                            <m:t>7.311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55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A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d</m:t>
                              </m:r>
                              <m:r>
                                <m:t>i</m:t>
                              </m:r>
                              <m:r>
                                <m:t>g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14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100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Aplicação: Se o imóvel paradigma (100m2, ano 2018, idade igual a zero, PC Baixo) tem valor unitário de mercado igual a R$ 7.311,55/m2</a:t>
                </a:r>
              </a:p>
              <a:p>
                <a:pPr lvl="0"/>
                <a:r>
                  <a:rPr/>
                  <a:t>Quanto vale um apartamento de 200m2, 10 anos de idade, PC Médio no ano de 2022?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7.311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55</m:t>
                      </m:r>
                      <m:r>
                        <m:rPr>
                          <m:sty m:val="p"/>
                        </m:rPr>
                        <m:t>[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28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84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49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9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7.311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55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28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16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49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1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7.311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55.1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51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11.040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44</m:t>
                      </m:r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Comparação com previsões do modelo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predict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(fit,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newdata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list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PC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"Medio"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Ano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"_2022"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Idade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AP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1 
11091.51 </a:t>
                </a:r>
              </a:p>
              <a:p>
                <a:pPr lvl="0"/>
                <a:r>
                  <a:rPr/>
                  <a:t>Funciona!</a:t>
                </a:r>
              </a:p>
              <a:p>
                <a:pPr lvl="0"/>
                <a:r>
                  <a:rPr/>
                  <a:t>Porém, deve-se perceber: só funcionou porque o modelo foi ajustado centralizado no imóvel paradigma.</a:t>
                </a:r>
              </a:p>
              <a:p>
                <a:pPr lvl="0"/>
                <a:r>
                  <a:rPr/>
                  <a:t>Assim, o valor de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se iguala ao valor do imóvel paradigma</a:t>
                </a:r>
              </a:p>
              <a:p>
                <a:pPr lvl="0" indent="0" marL="0">
                  <a:buNone/>
                </a:pPr>
                <a:r>
                  <a:rPr/>
                  <a:t>Lima, Gilson Pereira de Andrade. 2006. “Homogeneização Por Fatores Na Forma Aditiva, Multiplicativa Ou Mista? Imposição Normativa Ou Resposta Do Mercado?” </a:t>
                </a:r>
                <a:r>
                  <a:rPr i="1"/>
                  <a:t>XIII COBREAP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McNeish, Daniel. 2017. “Missing Data Methods for Arbitrary Missingness with Small Samples.” </a:t>
                </a:r>
                <a:r>
                  <a:rPr i="1"/>
                  <a:t>Journal of Applied Statistics</a:t>
                </a:r>
                <a:r>
                  <a:rPr/>
                  <a:t> 44 (1): 24–39. </a:t>
                </a:r>
                <a:r>
                  <a:rPr>
                    <a:hlinkClick r:id="rId2"/>
                  </a:rPr>
                  <a:t>https://doi.org/10.1080/02664763.2016.1158246</a:t>
                </a:r>
                <a:r>
                  <a:rPr/>
                  <a:t>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modelo acima, percebemos que a variável </a:t>
            </a:r>
            <a:r>
              <a:rPr>
                <a:latin typeface="Courier"/>
              </a:rPr>
              <a:t>Frente</a:t>
            </a:r>
            <a:r>
              <a:rPr/>
              <a:t> não se mostrou significante.</a:t>
            </a:r>
          </a:p>
          <a:p>
            <a:pPr lvl="0"/>
            <a:r>
              <a:rPr/>
              <a:t>A estimação do modelo ficou prejudicada com apenas com 15 dados!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exploratória dos dados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Variável Área</a:t>
            </a:r>
          </a:p>
        </p:txBody>
      </p:sp>
      <p:pic>
        <p:nvPicPr>
          <p:cNvPr descr="Slides_Fator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Variável Frente</a:t>
            </a:r>
          </a:p>
        </p:txBody>
      </p:sp>
      <p:pic>
        <p:nvPicPr>
          <p:cNvPr descr="Slides_Fator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Variável Inclinação</a:t>
            </a:r>
          </a:p>
        </p:txBody>
      </p:sp>
      <p:pic>
        <p:nvPicPr>
          <p:cNvPr descr="Slides_Fator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Derivação de Fatores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Fator Área</a:t>
            </a:r>
          </a:p>
        </p:txBody>
      </p:sp>
      <p:pic>
        <p:nvPicPr>
          <p:cNvPr descr="Slides_Fator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Fatores</dc:title>
  <dc:creator>Luiz Droubi</dc:creator>
  <cp:keywords/>
  <dcterms:created xsi:type="dcterms:W3CDTF">2024-11-07T14:14:59Z</dcterms:created>
  <dcterms:modified xsi:type="dcterms:W3CDTF">2024-11-07T14:14:59Z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