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a:t>
            </a:r>
            <a:r>
              <a:rPr/>
              <a:t> </a:t>
            </a:r>
            <a:r>
              <a:rPr/>
              <a:t>Questão</a:t>
            </a:r>
            <a:r>
              <a:rPr/>
              <a:t> </a:t>
            </a:r>
            <a:r>
              <a:rPr/>
              <a:t>Agrária</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no</a:t>
            </a:r>
            <a:r>
              <a:rPr/>
              <a:t> </a:t>
            </a:r>
            <a:r>
              <a:rPr/>
              <a:t>Brasil</a:t>
            </a:r>
            <a:r>
              <a:rPr/>
              <a:t> </a:t>
            </a:r>
            <a:r>
              <a:rPr/>
              <a:t>e</a:t>
            </a:r>
            <a:r>
              <a:rPr/>
              <a:t> </a:t>
            </a:r>
            <a:r>
              <a:rPr/>
              <a:t>no</a:t>
            </a:r>
            <a:r>
              <a:rPr/>
              <a:t> </a:t>
            </a:r>
            <a:r>
              <a:rPr/>
              <a:t>mundo</a:t>
            </a:r>
            <a:br/>
            <a:br/>
            <a:r>
              <a:rPr/>
              <a:t>Luiz</a:t>
            </a:r>
            <a:r>
              <a:rPr/>
              <a:t> </a:t>
            </a:r>
            <a:r>
              <a:rPr/>
              <a:t>F.</a:t>
            </a:r>
            <a:r>
              <a:rPr/>
              <a:t> </a:t>
            </a:r>
            <a:r>
              <a:rPr/>
              <a:t>P.</a:t>
            </a:r>
            <a:r>
              <a:rPr/>
              <a:t> </a:t>
            </a:r>
            <a:r>
              <a:rPr/>
              <a:t>Droubi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Desenvolvimento</a:t>
            </a:r>
            <a:r>
              <a:rPr/>
              <a:t> </a:t>
            </a:r>
            <a:r>
              <a:rPr/>
              <a:t>Econômico</a:t>
            </a:r>
          </a:p>
        </p:txBody>
      </p:sp>
      <p:sp>
        <p:nvSpPr>
          <p:cNvPr id="3" name="Content Placeholder 2"/>
          <p:cNvSpPr>
            <a:spLocks noGrp="1"/>
          </p:cNvSpPr>
          <p:nvPr>
            <p:ph idx="1"/>
          </p:nvPr>
        </p:nvSpPr>
        <p:spPr/>
        <p:txBody>
          <a:bodyPr/>
          <a:lstStyle/>
          <a:p>
            <a:pPr lvl="1"/>
            <a:r>
              <a:rPr/>
              <a:t>Pode ser concebido como o resultado da irradiação pelo complexo rural de uma indústria após a outra e da criação de novas “indústrias”, fruto da divisão social do trabalho</a:t>
            </a:r>
          </a:p>
          <a:p>
            <a:pPr lvl="0" marL="1270000" indent="0">
              <a:buNone/>
            </a:pPr>
            <a:r>
              <a:rPr sz="2000"/>
              <a:t>Numa economia em expansão, com crescente industrialização, comercialização e urbanização, numerosos processos econômicos anteriormente levados a efeito dentro da casa de família ou unidade (econômica) familiar ou são completamente abandonados ou substituídos por processos semelhantes em bases comerciais (Kuznets)</a:t>
            </a:r>
          </a:p>
          <a:p>
            <a:pPr lvl="1"/>
            <a:r>
              <a:rPr/>
              <a:t>Ocorre com vertiginoso aumento da produtividade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Abertura</a:t>
            </a:r>
            <a:r>
              <a:rPr/>
              <a:t> </a:t>
            </a:r>
            <a:r>
              <a:rPr/>
              <a:t>do</a:t>
            </a:r>
            <a:r>
              <a:rPr/>
              <a:t> </a:t>
            </a:r>
            <a:r>
              <a:rPr/>
              <a:t>Complexo</a:t>
            </a:r>
            <a:r>
              <a:rPr/>
              <a:t> </a:t>
            </a:r>
            <a:r>
              <a:rPr/>
              <a:t>Rural</a:t>
            </a:r>
          </a:p>
        </p:txBody>
      </p:sp>
      <p:sp>
        <p:nvSpPr>
          <p:cNvPr id="3" name="Content Placeholder 2"/>
          <p:cNvSpPr>
            <a:spLocks noGrp="1"/>
          </p:cNvSpPr>
          <p:nvPr>
            <p:ph idx="1"/>
          </p:nvPr>
        </p:nvSpPr>
        <p:spPr/>
        <p:txBody>
          <a:bodyPr/>
          <a:lstStyle/>
          <a:p>
            <a:pPr lvl="0" marL="0" indent="0">
              <a:spcBef>
                <a:spcPts val="3000"/>
              </a:spcBef>
              <a:buNone/>
            </a:pPr>
            <a:r>
              <a:rPr b="1"/>
              <a:t>Condições:</a:t>
            </a:r>
          </a:p>
          <a:p>
            <a:pPr lvl="1"/>
            <a:r>
              <a:rPr/>
              <a:t>Vantajosidade para a Economia de Mercado</a:t>
            </a:r>
          </a:p>
          <a:p>
            <a:pPr lvl="1"/>
            <a:r>
              <a:rPr/>
              <a:t>Vantajosidade para o Complexo Rural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Abertura</a:t>
            </a:r>
            <a:r>
              <a:rPr/>
              <a:t> </a:t>
            </a:r>
            <a:r>
              <a:rPr/>
              <a:t>do</a:t>
            </a:r>
            <a:r>
              <a:rPr/>
              <a:t> </a:t>
            </a:r>
            <a:r>
              <a:rPr/>
              <a:t>Complexo</a:t>
            </a:r>
            <a:r>
              <a:rPr/>
              <a:t> </a:t>
            </a:r>
            <a:r>
              <a:rPr/>
              <a:t>Rural</a:t>
            </a:r>
          </a:p>
        </p:txBody>
      </p:sp>
      <p:sp>
        <p:nvSpPr>
          <p:cNvPr id="3" name="Content Placeholder 2"/>
          <p:cNvSpPr>
            <a:spLocks noGrp="1"/>
          </p:cNvSpPr>
          <p:nvPr>
            <p:ph idx="1"/>
          </p:nvPr>
        </p:nvSpPr>
        <p:spPr/>
        <p:txBody>
          <a:bodyPr/>
          <a:lstStyle/>
          <a:p>
            <a:pPr lvl="0" marL="0" indent="0">
              <a:spcBef>
                <a:spcPts val="3000"/>
              </a:spcBef>
              <a:buNone/>
            </a:pPr>
            <a:r>
              <a:rPr b="1"/>
              <a:t>Medidas:</a:t>
            </a:r>
          </a:p>
          <a:p>
            <a:pPr lvl="1">
              <a:buAutoNum type="alphaLcPeriod"/>
            </a:pPr>
            <a:r>
              <a:rPr/>
              <a:t>Aquelas que oferecem um incentivo positivo para incorporação à economia de mercado dos fatores usados pelo Complexo Rural.</a:t>
            </a:r>
          </a:p>
          <a:p>
            <a:pPr lvl="1">
              <a:buAutoNum type="alphaLcPeriod"/>
            </a:pPr>
            <a:r>
              <a:rPr/>
              <a:t>As que buscam forçar a abertura do complexo a partir de dentro, provocando a deterioração dos fatores utilizados pelo complexo nas atividades manufatureiras. (Inglaterra, Japão, Alemanha).</a:t>
            </a:r>
            <a:r>
              <a:rPr baseline="30000">
                <a:hlinkClick r:id="rId2" action="ppaction://hlinksldjump"/>
              </a:rPr>
              <a:t>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Abertura</a:t>
            </a:r>
            <a:r>
              <a:rPr/>
              <a:t> </a:t>
            </a:r>
            <a:r>
              <a:rPr/>
              <a:t>do</a:t>
            </a:r>
            <a:r>
              <a:rPr/>
              <a:t> </a:t>
            </a:r>
            <a:r>
              <a:rPr/>
              <a:t>Complexo</a:t>
            </a:r>
            <a:r>
              <a:rPr/>
              <a:t> </a:t>
            </a:r>
            <a:r>
              <a:rPr/>
              <a:t>Rural</a:t>
            </a:r>
          </a:p>
        </p:txBody>
      </p:sp>
      <p:sp>
        <p:nvSpPr>
          <p:cNvPr id="3" name="Content Placeholder 2"/>
          <p:cNvSpPr>
            <a:spLocks noGrp="1"/>
          </p:cNvSpPr>
          <p:nvPr>
            <p:ph idx="1"/>
          </p:nvPr>
        </p:nvSpPr>
        <p:spPr/>
        <p:txBody>
          <a:bodyPr/>
          <a:lstStyle/>
          <a:p>
            <a:pPr lvl="1"/>
            <a:r>
              <a:rPr/>
              <a:t>A abertura (ou rompimento) do complexo rural foi realizada de diferentes maneiras nos diversos países, utilizando-se medidas do tipo a. e do tipo b.</a:t>
            </a:r>
          </a:p>
          <a:p>
            <a:pPr lvl="0" marL="0" indent="0">
              <a:spcBef>
                <a:spcPts val="3000"/>
              </a:spcBef>
              <a:buNone/>
            </a:pPr>
            <a:r>
              <a:rPr b="1"/>
              <a:t>Exemplos:</a:t>
            </a:r>
          </a:p>
          <a:p>
            <a:pPr lvl="1">
              <a:buAutoNum type="romanLcPeriod"/>
            </a:pPr>
            <a:r>
              <a:rPr/>
              <a:t>Nos EUA e em parte da Europa Ocidental, especialmente na França, a grande gleba feudal foi substituída pela pequena propriedade familiar (</a:t>
            </a:r>
            <a:r>
              <a:rPr i="1"/>
              <a:t>homestead</a:t>
            </a:r>
            <a:r>
              <a:rPr/>
              <a:t>). É a a conhecida via clássica ou democrática.</a:t>
            </a:r>
          </a:p>
          <a:p>
            <a:pPr lvl="1"/>
            <a:r>
              <a:rPr/>
              <a:t>Nos EUA o camponês teve maiores condições de defender a sua renda, especializando suas atividades no Departamento I (atividades agrícolas).</a:t>
            </a:r>
          </a:p>
          <a:p>
            <a:pPr lvl="1"/>
            <a:r>
              <a:rPr/>
              <a:t>Na França, devido ao desenvolvimento mais lento da manufatura, o processo levou a estagnação, até porque o camponês passou a investir parte da sua renda na melhora da técnida das atividades manufatureiras.</a:t>
            </a:r>
          </a:p>
          <a:p>
            <a:pPr lvl="1">
              <a:buAutoNum type="romanLcPeriod"/>
            </a:pPr>
            <a:r>
              <a:rPr/>
              <a:t>Na Inglaterra, Alemanha e Japão, foram utilizadas as medidas de segundo tipo. (</a:t>
            </a:r>
            <a:r>
              <a:rPr i="1"/>
              <a:t>enclosure</a:t>
            </a:r>
            <a:r>
              <a:rPr/>
              <a:t> e impostos). É a conhecida via prussiana.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abertura</a:t>
            </a:r>
            <a:r>
              <a:rPr/>
              <a:t> </a:t>
            </a:r>
            <a:r>
              <a:rPr/>
              <a:t>do</a:t>
            </a:r>
            <a:r>
              <a:rPr/>
              <a:t> </a:t>
            </a:r>
            <a:r>
              <a:rPr/>
              <a:t>complexo</a:t>
            </a:r>
            <a:r>
              <a:rPr/>
              <a:t> </a:t>
            </a:r>
            <a:r>
              <a:rPr/>
              <a:t>rural</a:t>
            </a:r>
            <a:r>
              <a:rPr/>
              <a:t> </a:t>
            </a:r>
            <a:r>
              <a:rPr/>
              <a:t>no</a:t>
            </a:r>
            <a:r>
              <a:rPr/>
              <a:t> </a:t>
            </a:r>
            <a:r>
              <a:rPr/>
              <a:t>Brasil</a:t>
            </a:r>
          </a:p>
        </p:txBody>
      </p:sp>
      <p:sp>
        <p:nvSpPr>
          <p:cNvPr id="3" name="Content Placeholder 2"/>
          <p:cNvSpPr>
            <a:spLocks noGrp="1"/>
          </p:cNvSpPr>
          <p:nvPr>
            <p:ph idx="1"/>
          </p:nvPr>
        </p:nvSpPr>
        <p:spPr/>
        <p:txBody>
          <a:bodyPr/>
          <a:lstStyle/>
          <a:p>
            <a:pPr lvl="1"/>
            <a:r>
              <a:rPr/>
              <a:t>No Brasil foi adotada a chamada “via prussiana”, ou seja, a transição do latifúndio feudal para o latifúndio capitalista, sem a realização de uma “reforma agrária”;</a:t>
            </a:r>
          </a:p>
          <a:p>
            <a:pPr lvl="1"/>
            <a:r>
              <a:rPr/>
              <a:t>Este tipo de abertura do complexo rural implica num alto desenvolvimento econômico inicial, porém com má distribuição de renda. (multiplicador do investimento baixo, porém multiplicando alto)</a:t>
            </a:r>
          </a:p>
          <a:p>
            <a:pPr lvl="1"/>
            <a:r>
              <a:rPr/>
              <a:t>Mal planejado, acaba liberando um contingente populacional excessivo do campo para as cidades (êxodo rural), formando um exército industrial de reserva excessivamente grande, o que gera alto desemprego e baixos salários.</a:t>
            </a:r>
          </a:p>
          <a:p>
            <a:pPr lvl="1"/>
            <a:r>
              <a:rPr/>
              <a:t>O alto desemprego e baixos salários não incentivam o investimento capitalista, ou seja, o investimento poupador de mão-de-obra.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Situação</a:t>
            </a:r>
            <a:r>
              <a:rPr/>
              <a:t> </a:t>
            </a:r>
            <a:r>
              <a:rPr/>
              <a:t>Atual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Situação</a:t>
            </a:r>
            <a:r>
              <a:rPr/>
              <a:t> </a:t>
            </a:r>
            <a:r>
              <a:rPr/>
              <a:t>Atual</a:t>
            </a:r>
          </a:p>
        </p:txBody>
      </p:sp>
      <p:sp>
        <p:nvSpPr>
          <p:cNvPr id="3" name="Content Placeholder 2"/>
          <p:cNvSpPr>
            <a:spLocks noGrp="1"/>
          </p:cNvSpPr>
          <p:nvPr>
            <p:ph idx="1"/>
          </p:nvPr>
        </p:nvSpPr>
        <p:spPr/>
        <p:txBody>
          <a:bodyPr/>
          <a:lstStyle/>
          <a:p>
            <a:pPr lvl="1"/>
            <a:r>
              <a:rPr/>
              <a:t>A adoção da via prussiana, como dito, leva a formação de um exército industrial de reserva demasiadamente grande.</a:t>
            </a:r>
          </a:p>
          <a:p>
            <a:pPr lvl="1"/>
            <a:r>
              <a:rPr/>
              <a:t>Esta população concentra-se hoje nas favelas das grandes metrópoles, o que eleva a criminalidade.</a:t>
            </a:r>
          </a:p>
          <a:p>
            <a:pPr lvl="1"/>
            <a:r>
              <a:rPr/>
              <a:t>É inviável o retorno à exploração agrícola familiar como antigamente (economia de escala, baixa produtividade)</a:t>
            </a:r>
          </a:p>
          <a:p>
            <a:pPr lvl="1"/>
            <a:r>
              <a:rPr/>
              <a:t>É inócuo promover a desapropriação dos latifúndios capitalistas atuais (elevação do preço da terra).</a:t>
            </a:r>
          </a:p>
          <a:p>
            <a:pPr lvl="1"/>
            <a:r>
              <a:rPr/>
              <a:t>A conciliação dos interesses do latifúndio capitalista e dos bóias-frias passa pela entrega de um pequeno lote (fração de hectare), para que estes possam produzir para seu autoconsumo fora dos períodos em que são absorvidos pela moderna agricultura capitalista, complementando assim a sua renda.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 classificação acima não implica nenhum juízo ético, nenhum deles pode ser considerado </a:t>
            </a:r>
            <a:r>
              <a:rPr sz="1800" i="1"/>
              <a:t>a priori</a:t>
            </a:r>
            <a:r>
              <a:rPr sz="1800"/>
              <a:t> humanitário ou progressista, pois isso depende do contexto social e econômico vigente.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Contexto</a:t>
            </a:r>
            <a:r>
              <a:rPr/>
              <a:t> </a:t>
            </a:r>
            <a:r>
              <a:rPr/>
              <a:t>Histórico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Evolução</a:t>
            </a:r>
            <a:r>
              <a:rPr/>
              <a:t> </a:t>
            </a:r>
            <a:r>
              <a:rPr/>
              <a:t>da</a:t>
            </a:r>
            <a:r>
              <a:rPr/>
              <a:t> </a:t>
            </a:r>
            <a:r>
              <a:rPr/>
              <a:t>população</a:t>
            </a:r>
            <a:r>
              <a:rPr/>
              <a:t> </a:t>
            </a:r>
            <a:r>
              <a:rPr/>
              <a:t>urbana</a:t>
            </a:r>
          </a:p>
        </p:txBody>
      </p:sp>
      <p:graphicFrame>
        <p:nvGraphicFramePr>
          <p:cNvPr id="6" name="Content Placeholder 5"/>
          <p:cNvGraphicFramePr>
            <a:graphicFrameLocks noGrp="1"/>
          </p:cNvGraphicFramePr>
          <p:nvPr>
            <p:ph idx="1"/>
          </p:nvPr>
        </p:nvGraphicFramePr>
        <p:xfrm>
          <a:off x="457200" y="1600200"/>
          <a:ext cx="8229600" cy="4013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País/Região</a:t>
                      </a:r>
                    </a:p>
                  </a:txBody>
                  <a:tcPr/>
                </a:tc>
                <a:tc>
                  <a:txBody>
                    <a:bodyPr/>
                    <a:lstStyle/>
                    <a:p>
                      <a:pPr lvl="0" marL="0" indent="0" algn="ctr">
                        <a:buNone/>
                      </a:pPr>
                      <a:r>
                        <a:rPr/>
                        <a:t>Ano</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r>
              <a:tr h="0">
                <a:tc>
                  <a:txBody>
                    <a:bodyPr/>
                    <a:lstStyle/>
                    <a:p>
                      <a:endParaRPr/>
                    </a:p>
                  </a:txBody>
                </a:tc>
                <a:tc>
                  <a:txBody>
                    <a:bodyPr/>
                    <a:lstStyle/>
                    <a:p>
                      <a:pPr lvl="0" marL="0" indent="0" algn="ctr">
                        <a:buNone/>
                      </a:pPr>
                      <a:r>
                        <a:rPr/>
                        <a:t>1960</a:t>
                      </a:r>
                    </a:p>
                  </a:txBody>
                </a:tc>
                <a:tc>
                  <a:txBody>
                    <a:bodyPr/>
                    <a:lstStyle/>
                    <a:p>
                      <a:pPr lvl="0" marL="0" indent="0" algn="ctr">
                        <a:buNone/>
                      </a:pPr>
                      <a:r>
                        <a:rPr/>
                        <a:t>1970</a:t>
                      </a:r>
                    </a:p>
                  </a:txBody>
                </a:tc>
                <a:tc>
                  <a:txBody>
                    <a:bodyPr/>
                    <a:lstStyle/>
                    <a:p>
                      <a:pPr lvl="0" marL="0" indent="0" algn="ctr">
                        <a:buNone/>
                      </a:pPr>
                      <a:r>
                        <a:rPr/>
                        <a:t>1980</a:t>
                      </a:r>
                    </a:p>
                  </a:txBody>
                </a:tc>
                <a:tc>
                  <a:txBody>
                    <a:bodyPr/>
                    <a:lstStyle/>
                    <a:p>
                      <a:pPr lvl="0" marL="0" indent="0" algn="ctr">
                        <a:buNone/>
                      </a:pPr>
                      <a:r>
                        <a:rPr/>
                        <a:t>1990</a:t>
                      </a:r>
                    </a:p>
                  </a:txBody>
                </a:tc>
                <a:tc>
                  <a:txBody>
                    <a:bodyPr/>
                    <a:lstStyle/>
                    <a:p>
                      <a:pPr lvl="0" marL="0" indent="0" algn="ctr">
                        <a:buNone/>
                      </a:pPr>
                      <a:r>
                        <a:rPr/>
                        <a:t>2000</a:t>
                      </a:r>
                    </a:p>
                  </a:txBody>
                </a:tc>
                <a:tc>
                  <a:txBody>
                    <a:bodyPr/>
                    <a:lstStyle/>
                    <a:p>
                      <a:pPr lvl="0" marL="0" indent="0" algn="ctr">
                        <a:buNone/>
                      </a:pPr>
                      <a:r>
                        <a:rPr/>
                        <a:t>2015</a:t>
                      </a:r>
                    </a:p>
                  </a:txBody>
                </a:tc>
              </a:tr>
              <a:tr h="0">
                <a:tc>
                  <a:txBody>
                    <a:bodyPr/>
                    <a:lstStyle/>
                    <a:p>
                      <a:pPr lvl="0" marL="0" indent="0" algn="l">
                        <a:buNone/>
                      </a:pPr>
                      <a:r>
                        <a:rPr/>
                        <a:t>Mundo</a:t>
                      </a:r>
                    </a:p>
                  </a:txBody>
                </a:tc>
                <a:tc>
                  <a:txBody>
                    <a:bodyPr/>
                    <a:lstStyle/>
                    <a:p>
                      <a:pPr lvl="0" marL="0" indent="0" algn="ctr">
                        <a:buNone/>
                      </a:pPr>
                      <a:r>
                        <a:rPr/>
                        <a:t>33,8%</a:t>
                      </a:r>
                    </a:p>
                  </a:txBody>
                </a:tc>
                <a:tc>
                  <a:txBody>
                    <a:bodyPr/>
                    <a:lstStyle/>
                    <a:p>
                      <a:pPr lvl="0" marL="0" indent="0" algn="ctr">
                        <a:buNone/>
                      </a:pPr>
                      <a:r>
                        <a:rPr/>
                        <a:t>36,6%</a:t>
                      </a:r>
                    </a:p>
                  </a:txBody>
                </a:tc>
                <a:tc>
                  <a:txBody>
                    <a:bodyPr/>
                    <a:lstStyle/>
                    <a:p>
                      <a:pPr lvl="0" marL="0" indent="0" algn="ctr">
                        <a:buNone/>
                      </a:pPr>
                      <a:r>
                        <a:rPr/>
                        <a:t>39,3%</a:t>
                      </a:r>
                    </a:p>
                  </a:txBody>
                </a:tc>
                <a:tc>
                  <a:txBody>
                    <a:bodyPr/>
                    <a:lstStyle/>
                    <a:p>
                      <a:pPr lvl="0" marL="0" indent="0" algn="ctr">
                        <a:buNone/>
                      </a:pPr>
                      <a:r>
                        <a:rPr/>
                        <a:t>43,0%</a:t>
                      </a:r>
                    </a:p>
                  </a:txBody>
                </a:tc>
                <a:tc>
                  <a:txBody>
                    <a:bodyPr/>
                    <a:lstStyle/>
                    <a:p>
                      <a:pPr lvl="0" marL="0" indent="0" algn="ctr">
                        <a:buNone/>
                      </a:pPr>
                      <a:r>
                        <a:rPr/>
                        <a:t>46,7%</a:t>
                      </a:r>
                    </a:p>
                  </a:txBody>
                </a:tc>
                <a:tc>
                  <a:txBody>
                    <a:bodyPr/>
                    <a:lstStyle/>
                    <a:p>
                      <a:pPr lvl="0" marL="0" indent="0" algn="ctr">
                        <a:buNone/>
                      </a:pPr>
                      <a:r>
                        <a:rPr/>
                        <a:t>53,9%</a:t>
                      </a:r>
                    </a:p>
                  </a:txBody>
                </a:tc>
              </a:tr>
              <a:tr h="0">
                <a:tc>
                  <a:txBody>
                    <a:bodyPr/>
                    <a:lstStyle/>
                    <a:p>
                      <a:pPr lvl="0" marL="0" indent="0" algn="l">
                        <a:buNone/>
                      </a:pPr>
                      <a:r>
                        <a:rPr/>
                        <a:t>Países</a:t>
                      </a:r>
                      <a:r>
                        <a:rPr/>
                        <a:t> </a:t>
                      </a:r>
                      <a:r>
                        <a:rPr/>
                        <a:t>desenvolvidos</a:t>
                      </a:r>
                      <a:r>
                        <a:rPr/>
                        <a:t> </a:t>
                      </a:r>
                      <a:r>
                        <a:rPr/>
                        <a:t>(a)</a:t>
                      </a:r>
                    </a:p>
                  </a:txBody>
                </a:tc>
                <a:tc>
                  <a:txBody>
                    <a:bodyPr/>
                    <a:lstStyle/>
                    <a:p>
                      <a:pPr lvl="0" marL="0" indent="0" algn="ctr">
                        <a:buNone/>
                      </a:pPr>
                      <a:r>
                        <a:rPr/>
                        <a:t>61,1%</a:t>
                      </a:r>
                    </a:p>
                  </a:txBody>
                </a:tc>
                <a:tc>
                  <a:txBody>
                    <a:bodyPr/>
                    <a:lstStyle/>
                    <a:p>
                      <a:pPr lvl="0" marL="0" indent="0" algn="ctr">
                        <a:buNone/>
                      </a:pPr>
                      <a:r>
                        <a:rPr/>
                        <a:t>66,8%</a:t>
                      </a:r>
                    </a:p>
                  </a:txBody>
                </a:tc>
                <a:tc>
                  <a:txBody>
                    <a:bodyPr/>
                    <a:lstStyle/>
                    <a:p>
                      <a:pPr lvl="0" marL="0" indent="0" algn="ctr">
                        <a:buNone/>
                      </a:pPr>
                      <a:r>
                        <a:rPr/>
                        <a:t>70,3%</a:t>
                      </a:r>
                    </a:p>
                  </a:txBody>
                </a:tc>
                <a:tc>
                  <a:txBody>
                    <a:bodyPr/>
                    <a:lstStyle/>
                    <a:p>
                      <a:pPr lvl="0" marL="0" indent="0" algn="ctr">
                        <a:buNone/>
                      </a:pPr>
                      <a:r>
                        <a:rPr/>
                        <a:t>72,4%</a:t>
                      </a:r>
                    </a:p>
                  </a:txBody>
                </a:tc>
                <a:tc>
                  <a:txBody>
                    <a:bodyPr/>
                    <a:lstStyle/>
                    <a:p>
                      <a:pPr lvl="0" marL="0" indent="0" algn="ctr">
                        <a:buNone/>
                      </a:pPr>
                      <a:r>
                        <a:rPr/>
                        <a:t>74,2%</a:t>
                      </a:r>
                    </a:p>
                  </a:txBody>
                </a:tc>
                <a:tc>
                  <a:txBody>
                    <a:bodyPr/>
                    <a:lstStyle/>
                    <a:p>
                      <a:pPr lvl="0" marL="0" indent="0" algn="ctr">
                        <a:buNone/>
                      </a:pPr>
                      <a:r>
                        <a:rPr/>
                        <a:t>78,1%</a:t>
                      </a:r>
                    </a:p>
                  </a:txBody>
                </a:tc>
              </a:tr>
              <a:tr h="0">
                <a:tc>
                  <a:txBody>
                    <a:bodyPr/>
                    <a:lstStyle/>
                    <a:p>
                      <a:pPr lvl="0" marL="0" indent="0" algn="l">
                        <a:buNone/>
                      </a:pPr>
                      <a:r>
                        <a:rPr/>
                        <a:t>Países</a:t>
                      </a:r>
                      <a:r>
                        <a:rPr/>
                        <a:t> </a:t>
                      </a:r>
                      <a:r>
                        <a:rPr/>
                        <a:t>menos</a:t>
                      </a:r>
                      <a:r>
                        <a:rPr/>
                        <a:t> </a:t>
                      </a:r>
                      <a:r>
                        <a:rPr/>
                        <a:t>desenvolvidos</a:t>
                      </a:r>
                      <a:r>
                        <a:rPr/>
                        <a:t> </a:t>
                      </a:r>
                      <a:r>
                        <a:rPr/>
                        <a:t>(b)</a:t>
                      </a:r>
                    </a:p>
                  </a:txBody>
                </a:tc>
                <a:tc>
                  <a:txBody>
                    <a:bodyPr/>
                    <a:lstStyle/>
                    <a:p>
                      <a:pPr lvl="0" marL="0" indent="0" algn="ctr">
                        <a:buNone/>
                      </a:pPr>
                      <a:r>
                        <a:rPr/>
                        <a:t>21,9%</a:t>
                      </a:r>
                    </a:p>
                  </a:txBody>
                </a:tc>
                <a:tc>
                  <a:txBody>
                    <a:bodyPr/>
                    <a:lstStyle/>
                    <a:p>
                      <a:pPr lvl="0" marL="0" indent="0" algn="ctr">
                        <a:buNone/>
                      </a:pPr>
                      <a:r>
                        <a:rPr/>
                        <a:t>25,3%</a:t>
                      </a:r>
                    </a:p>
                  </a:txBody>
                </a:tc>
                <a:tc>
                  <a:txBody>
                    <a:bodyPr/>
                    <a:lstStyle/>
                    <a:p>
                      <a:pPr lvl="0" marL="0" indent="0" algn="ctr">
                        <a:buNone/>
                      </a:pPr>
                      <a:r>
                        <a:rPr/>
                        <a:t>29,4%</a:t>
                      </a:r>
                    </a:p>
                  </a:txBody>
                </a:tc>
                <a:tc>
                  <a:txBody>
                    <a:bodyPr/>
                    <a:lstStyle/>
                    <a:p>
                      <a:pPr lvl="0" marL="0" indent="0" algn="ctr">
                        <a:buNone/>
                      </a:pPr>
                      <a:r>
                        <a:rPr/>
                        <a:t>34,9%</a:t>
                      </a:r>
                    </a:p>
                  </a:txBody>
                </a:tc>
                <a:tc>
                  <a:txBody>
                    <a:bodyPr/>
                    <a:lstStyle/>
                    <a:p>
                      <a:pPr lvl="0" marL="0" indent="0" algn="ctr">
                        <a:buNone/>
                      </a:pPr>
                      <a:r>
                        <a:rPr/>
                        <a:t>40,1%</a:t>
                      </a:r>
                    </a:p>
                  </a:txBody>
                </a:tc>
                <a:tc>
                  <a:txBody>
                    <a:bodyPr/>
                    <a:lstStyle/>
                    <a:p>
                      <a:pPr lvl="0" marL="0" indent="0" algn="ctr">
                        <a:buNone/>
                      </a:pPr>
                      <a:r>
                        <a:rPr/>
                        <a:t>49,0%</a:t>
                      </a:r>
                    </a:p>
                  </a:txBody>
                </a:tc>
              </a:tr>
              <a:tr h="0">
                <a:tc>
                  <a:txBody>
                    <a:bodyPr/>
                    <a:lstStyle/>
                    <a:p>
                      <a:pPr lvl="0" marL="0" indent="0" algn="l">
                        <a:buNone/>
                      </a:pPr>
                      <a:r>
                        <a:rPr/>
                        <a:t>Europa</a:t>
                      </a:r>
                    </a:p>
                  </a:txBody>
                </a:tc>
                <a:tc>
                  <a:txBody>
                    <a:bodyPr/>
                    <a:lstStyle/>
                    <a:p>
                      <a:pPr lvl="0" marL="0" indent="0" algn="ctr">
                        <a:buNone/>
                      </a:pPr>
                      <a:r>
                        <a:rPr/>
                        <a:t>57,4%</a:t>
                      </a:r>
                    </a:p>
                  </a:txBody>
                </a:tc>
                <a:tc>
                  <a:txBody>
                    <a:bodyPr/>
                    <a:lstStyle/>
                    <a:p>
                      <a:pPr lvl="0" marL="0" indent="0" algn="ctr">
                        <a:buNone/>
                      </a:pPr>
                      <a:r>
                        <a:rPr/>
                        <a:t>63,1%</a:t>
                      </a:r>
                    </a:p>
                  </a:txBody>
                </a:tc>
                <a:tc>
                  <a:txBody>
                    <a:bodyPr/>
                    <a:lstStyle/>
                    <a:p>
                      <a:pPr lvl="0" marL="0" indent="0" algn="ctr">
                        <a:buNone/>
                      </a:pPr>
                      <a:r>
                        <a:rPr/>
                        <a:t>67,6%</a:t>
                      </a:r>
                    </a:p>
                  </a:txBody>
                </a:tc>
                <a:tc>
                  <a:txBody>
                    <a:bodyPr/>
                    <a:lstStyle/>
                    <a:p>
                      <a:pPr lvl="0" marL="0" indent="0" algn="ctr">
                        <a:buNone/>
                      </a:pPr>
                      <a:r>
                        <a:rPr/>
                        <a:t>69,9%</a:t>
                      </a:r>
                    </a:p>
                  </a:txBody>
                </a:tc>
                <a:tc>
                  <a:txBody>
                    <a:bodyPr/>
                    <a:lstStyle/>
                    <a:p>
                      <a:pPr lvl="0" marL="0" indent="0" algn="ctr">
                        <a:buNone/>
                      </a:pPr>
                      <a:r>
                        <a:rPr/>
                        <a:t>71,1%</a:t>
                      </a:r>
                    </a:p>
                  </a:txBody>
                </a:tc>
                <a:tc>
                  <a:txBody>
                    <a:bodyPr/>
                    <a:lstStyle/>
                    <a:p>
                      <a:pPr lvl="0" marL="0" indent="0" algn="ctr">
                        <a:buNone/>
                      </a:pPr>
                      <a:r>
                        <a:rPr/>
                        <a:t>73,9%</a:t>
                      </a:r>
                    </a:p>
                  </a:txBody>
                </a:tc>
              </a:tr>
              <a:tr h="0">
                <a:tc>
                  <a:txBody>
                    <a:bodyPr/>
                    <a:lstStyle/>
                    <a:p>
                      <a:pPr lvl="0" marL="0" indent="0" algn="l">
                        <a:buNone/>
                      </a:pPr>
                      <a:r>
                        <a:rPr/>
                        <a:t>Europa</a:t>
                      </a:r>
                      <a:r>
                        <a:rPr/>
                        <a:t> </a:t>
                      </a:r>
                      <a:r>
                        <a:rPr/>
                        <a:t>oriental</a:t>
                      </a:r>
                    </a:p>
                  </a:txBody>
                </a:tc>
                <a:tc>
                  <a:txBody>
                    <a:bodyPr/>
                    <a:lstStyle/>
                    <a:p>
                      <a:pPr lvl="0" marL="0" indent="0" algn="ctr">
                        <a:buNone/>
                      </a:pPr>
                      <a:r>
                        <a:rPr/>
                        <a:t>48,9%</a:t>
                      </a:r>
                    </a:p>
                  </a:txBody>
                </a:tc>
                <a:tc>
                  <a:txBody>
                    <a:bodyPr/>
                    <a:lstStyle/>
                    <a:p>
                      <a:pPr lvl="0" marL="0" indent="0" algn="ctr">
                        <a:buNone/>
                      </a:pPr>
                      <a:r>
                        <a:rPr/>
                        <a:t>56,6%</a:t>
                      </a:r>
                    </a:p>
                  </a:txBody>
                </a:tc>
                <a:tc>
                  <a:txBody>
                    <a:bodyPr/>
                    <a:lstStyle/>
                    <a:p>
                      <a:pPr lvl="0" marL="0" indent="0" algn="ctr">
                        <a:buNone/>
                      </a:pPr>
                      <a:r>
                        <a:rPr/>
                        <a:t>63,8%</a:t>
                      </a:r>
                    </a:p>
                  </a:txBody>
                </a:tc>
                <a:tc>
                  <a:txBody>
                    <a:bodyPr/>
                    <a:lstStyle/>
                    <a:p>
                      <a:pPr lvl="0" marL="0" indent="0" algn="ctr">
                        <a:buNone/>
                      </a:pPr>
                      <a:r>
                        <a:rPr/>
                        <a:t>68,0%</a:t>
                      </a:r>
                    </a:p>
                  </a:txBody>
                </a:tc>
                <a:tc>
                  <a:txBody>
                    <a:bodyPr/>
                    <a:lstStyle/>
                    <a:p>
                      <a:pPr lvl="0" marL="0" indent="0" algn="ctr">
                        <a:buNone/>
                      </a:pPr>
                      <a:r>
                        <a:rPr/>
                        <a:t>68,2%</a:t>
                      </a:r>
                    </a:p>
                  </a:txBody>
                </a:tc>
                <a:tc>
                  <a:txBody>
                    <a:bodyPr/>
                    <a:lstStyle/>
                    <a:p>
                      <a:pPr lvl="0" marL="0" indent="0" algn="ctr">
                        <a:buNone/>
                      </a:pPr>
                      <a:r>
                        <a:rPr/>
                        <a:t>69,3%</a:t>
                      </a:r>
                    </a:p>
                  </a:txBody>
                </a:tc>
              </a:tr>
              <a:tr h="0">
                <a:tc>
                  <a:txBody>
                    <a:bodyPr/>
                    <a:lstStyle/>
                    <a:p>
                      <a:pPr lvl="0" marL="0" indent="0" algn="l">
                        <a:buNone/>
                      </a:pPr>
                      <a:r>
                        <a:rPr/>
                        <a:t>Europa</a:t>
                      </a:r>
                      <a:r>
                        <a:rPr/>
                        <a:t> </a:t>
                      </a:r>
                      <a:r>
                        <a:rPr/>
                        <a:t>ocidental</a:t>
                      </a:r>
                    </a:p>
                  </a:txBody>
                </a:tc>
                <a:tc>
                  <a:txBody>
                    <a:bodyPr/>
                    <a:lstStyle/>
                    <a:p>
                      <a:pPr lvl="0" marL="0" indent="0" algn="ctr">
                        <a:buNone/>
                      </a:pPr>
                      <a:r>
                        <a:rPr/>
                        <a:t>68,6%</a:t>
                      </a:r>
                    </a:p>
                  </a:txBody>
                </a:tc>
                <a:tc>
                  <a:txBody>
                    <a:bodyPr/>
                    <a:lstStyle/>
                    <a:p>
                      <a:pPr lvl="0" marL="0" indent="0" algn="ctr">
                        <a:buNone/>
                      </a:pPr>
                      <a:r>
                        <a:rPr/>
                        <a:t>72,1%</a:t>
                      </a:r>
                    </a:p>
                  </a:txBody>
                </a:tc>
                <a:tc>
                  <a:txBody>
                    <a:bodyPr/>
                    <a:lstStyle/>
                    <a:p>
                      <a:pPr lvl="0" marL="0" indent="0" algn="ctr">
                        <a:buNone/>
                      </a:pPr>
                      <a:r>
                        <a:rPr/>
                        <a:t>73,4%</a:t>
                      </a:r>
                    </a:p>
                  </a:txBody>
                </a:tc>
                <a:tc>
                  <a:txBody>
                    <a:bodyPr/>
                    <a:lstStyle/>
                    <a:p>
                      <a:pPr lvl="0" marL="0" indent="0" algn="ctr">
                        <a:buNone/>
                      </a:pPr>
                      <a:r>
                        <a:rPr/>
                        <a:t>74,0%</a:t>
                      </a:r>
                    </a:p>
                  </a:txBody>
                </a:tc>
                <a:tc>
                  <a:txBody>
                    <a:bodyPr/>
                    <a:lstStyle/>
                    <a:p>
                      <a:pPr lvl="0" marL="0" indent="0" algn="ctr">
                        <a:buNone/>
                      </a:pPr>
                      <a:r>
                        <a:rPr/>
                        <a:t>76,0%</a:t>
                      </a:r>
                    </a:p>
                  </a:txBody>
                </a:tc>
                <a:tc>
                  <a:txBody>
                    <a:bodyPr/>
                    <a:lstStyle/>
                    <a:p>
                      <a:pPr lvl="0" marL="0" indent="0" algn="ctr">
                        <a:buNone/>
                      </a:pPr>
                      <a:r>
                        <a:rPr/>
                        <a:t>79,4%</a:t>
                      </a:r>
                    </a:p>
                  </a:txBody>
                </a:tc>
              </a:tr>
              <a:tr h="0">
                <a:tc>
                  <a:txBody>
                    <a:bodyPr/>
                    <a:lstStyle/>
                    <a:p>
                      <a:pPr lvl="0" marL="0" indent="0" algn="l">
                        <a:buNone/>
                      </a:pPr>
                      <a:r>
                        <a:rPr/>
                        <a:t>EUA</a:t>
                      </a:r>
                    </a:p>
                  </a:txBody>
                </a:tc>
                <a:tc>
                  <a:txBody>
                    <a:bodyPr/>
                    <a:lstStyle/>
                    <a:p>
                      <a:pPr lvl="0" marL="0" indent="0" algn="ctr">
                        <a:buNone/>
                      </a:pPr>
                      <a:r>
                        <a:rPr/>
                        <a:t>70,0%</a:t>
                      </a:r>
                    </a:p>
                  </a:txBody>
                </a:tc>
                <a:tc>
                  <a:txBody>
                    <a:bodyPr/>
                    <a:lstStyle/>
                    <a:p>
                      <a:pPr lvl="0" marL="0" indent="0" algn="ctr">
                        <a:buNone/>
                      </a:pPr>
                      <a:r>
                        <a:rPr/>
                        <a:t>73,6%</a:t>
                      </a:r>
                    </a:p>
                  </a:txBody>
                </a:tc>
                <a:tc>
                  <a:txBody>
                    <a:bodyPr/>
                    <a:lstStyle/>
                    <a:p>
                      <a:pPr lvl="0" marL="0" indent="0" algn="ctr">
                        <a:buNone/>
                      </a:pPr>
                      <a:r>
                        <a:rPr/>
                        <a:t>73,7%</a:t>
                      </a:r>
                    </a:p>
                  </a:txBody>
                </a:tc>
                <a:tc>
                  <a:txBody>
                    <a:bodyPr/>
                    <a:lstStyle/>
                    <a:p>
                      <a:pPr lvl="0" marL="0" indent="0" algn="ctr">
                        <a:buNone/>
                      </a:pPr>
                      <a:r>
                        <a:rPr/>
                        <a:t>75,3%</a:t>
                      </a:r>
                    </a:p>
                  </a:txBody>
                </a:tc>
                <a:tc>
                  <a:txBody>
                    <a:bodyPr/>
                    <a:lstStyle/>
                    <a:p>
                      <a:pPr lvl="0" marL="0" indent="0" algn="ctr">
                        <a:buNone/>
                      </a:pPr>
                      <a:r>
                        <a:rPr/>
                        <a:t>79,1%</a:t>
                      </a:r>
                    </a:p>
                  </a:txBody>
                </a:tc>
                <a:tc>
                  <a:txBody>
                    <a:bodyPr/>
                    <a:lstStyle/>
                    <a:p>
                      <a:pPr lvl="0" marL="0" indent="0" algn="ctr">
                        <a:buNone/>
                      </a:pPr>
                      <a:r>
                        <a:rPr/>
                        <a:t>81,7%</a:t>
                      </a:r>
                    </a:p>
                  </a:txBody>
                </a:tc>
              </a:tr>
              <a:tr h="0">
                <a:tc>
                  <a:txBody>
                    <a:bodyPr/>
                    <a:lstStyle/>
                    <a:p>
                      <a:pPr lvl="0" marL="0" indent="0" algn="l">
                        <a:buNone/>
                      </a:pPr>
                      <a:r>
                        <a:rPr/>
                        <a:t>Brasil</a:t>
                      </a:r>
                    </a:p>
                  </a:txBody>
                </a:tc>
                <a:tc>
                  <a:txBody>
                    <a:bodyPr/>
                    <a:lstStyle/>
                    <a:p>
                      <a:pPr lvl="0" marL="0" indent="0" algn="ctr">
                        <a:buNone/>
                      </a:pPr>
                      <a:r>
                        <a:rPr/>
                        <a:t>46,1%</a:t>
                      </a:r>
                    </a:p>
                  </a:txBody>
                </a:tc>
                <a:tc>
                  <a:txBody>
                    <a:bodyPr/>
                    <a:lstStyle/>
                    <a:p>
                      <a:pPr lvl="0" marL="0" indent="0" algn="ctr">
                        <a:buNone/>
                      </a:pPr>
                      <a:r>
                        <a:rPr/>
                        <a:t>55,9%</a:t>
                      </a:r>
                    </a:p>
                  </a:txBody>
                </a:tc>
                <a:tc>
                  <a:txBody>
                    <a:bodyPr/>
                    <a:lstStyle/>
                    <a:p>
                      <a:pPr lvl="0" marL="0" indent="0" algn="ctr">
                        <a:buNone/>
                      </a:pPr>
                      <a:r>
                        <a:rPr/>
                        <a:t>65,5%</a:t>
                      </a:r>
                    </a:p>
                  </a:txBody>
                </a:tc>
                <a:tc>
                  <a:txBody>
                    <a:bodyPr/>
                    <a:lstStyle/>
                    <a:p>
                      <a:pPr lvl="0" marL="0" indent="0" algn="ctr">
                        <a:buNone/>
                      </a:pPr>
                      <a:r>
                        <a:rPr/>
                        <a:t>73,9%</a:t>
                      </a:r>
                    </a:p>
                  </a:txBody>
                </a:tc>
                <a:tc>
                  <a:txBody>
                    <a:bodyPr/>
                    <a:lstStyle/>
                    <a:p>
                      <a:pPr lvl="0" marL="0" indent="0" algn="ctr">
                        <a:buNone/>
                      </a:pPr>
                      <a:r>
                        <a:rPr/>
                        <a:t>81,2%</a:t>
                      </a:r>
                    </a:p>
                  </a:txBody>
                </a:tc>
                <a:tc>
                  <a:txBody>
                    <a:bodyPr/>
                    <a:lstStyle/>
                    <a:p>
                      <a:pPr lvl="0" marL="0" indent="0" algn="ctr">
                        <a:buNone/>
                      </a:pPr>
                      <a:r>
                        <a:rPr/>
                        <a:t>85,8%</a:t>
                      </a:r>
                    </a:p>
                  </a:txBody>
                </a:tc>
              </a:tr>
            </a:tbl>
          </a:graphicData>
        </a:graphic>
      </p:graphicFrame>
      <p:sp>
        <p:nvSpPr>
          <p:cNvPr id="1" name="TextBox 3"/>
          <p:cNvSpPr txBox="1"/>
          <p:nvPr/>
        </p:nvSpPr>
        <p:spPr>
          <a:xfrm>
            <a:off x="457200" y="5613400"/>
            <a:ext cx="8229600" cy="508000"/>
          </a:xfrm>
          <a:prstGeom prst="rect">
            <a:avLst/>
          </a:prstGeom>
          <a:noFill/>
        </p:spPr>
        <p:txBody>
          <a:bodyPr/>
          <a:lstStyle/>
          <a:p>
            <a:pPr lvl="0" marL="0" indent="0" algn="ctr">
              <a:buNone/>
            </a:pPr>
            <a:r>
              <a:rPr/>
              <a:t>População</a:t>
            </a:r>
            <a:r>
              <a:rPr/>
              <a:t> </a:t>
            </a:r>
            <a:r>
              <a:rPr/>
              <a:t>urbana</a:t>
            </a:r>
            <a:r>
              <a:rPr/>
              <a:t> </a:t>
            </a:r>
            <a:r>
              <a:rPr/>
              <a:t>(%).</a:t>
            </a:r>
            <a:r>
              <a:rPr/>
              <a:t> </a:t>
            </a:r>
            <a:r>
              <a:rPr/>
              <a:t>Fonte:</a:t>
            </a:r>
            <a:r>
              <a:rPr/>
              <a:t> </a:t>
            </a:r>
            <a:r>
              <a:rPr/>
              <a:t>UN.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lphaLcParenR"/>
            </a:pPr>
            <a:r>
              <a:rPr/>
              <a:t>Europa, América do Norte, Austrália/Nova Zelândia e Japão.</a:t>
            </a:r>
            <a:br/>
          </a:p>
          <a:p>
            <a:pPr lvl="1">
              <a:buAutoNum type="alphaLcParenR"/>
            </a:pPr>
            <a:r>
              <a:rPr/>
              <a:t>Africa, Ásia (menos Japão), América Latina e Caribe mais Melanesia e Micronesia.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Condições</a:t>
            </a:r>
            <a:r>
              <a:rPr/>
              <a:t> </a:t>
            </a:r>
            <a:r>
              <a:rPr/>
              <a:t>para</a:t>
            </a:r>
            <a:r>
              <a:rPr/>
              <a:t> </a:t>
            </a:r>
            <a:r>
              <a:rPr/>
              <a:t>a</a:t>
            </a:r>
            <a:r>
              <a:rPr/>
              <a:t> </a:t>
            </a:r>
            <a:r>
              <a:rPr/>
              <a:t>Reforma</a:t>
            </a:r>
            <a:r>
              <a:rPr/>
              <a:t> </a:t>
            </a:r>
            <a:r>
              <a:rPr/>
              <a:t>Agrária</a:t>
            </a:r>
          </a:p>
        </p:txBody>
      </p:sp>
      <p:sp>
        <p:nvSpPr>
          <p:cNvPr id="3" name="Content Placeholder 2"/>
          <p:cNvSpPr>
            <a:spLocks noGrp="1"/>
          </p:cNvSpPr>
          <p:nvPr>
            <p:ph idx="1"/>
          </p:nvPr>
        </p:nvSpPr>
        <p:spPr/>
        <p:txBody>
          <a:bodyPr/>
          <a:lstStyle/>
          <a:p>
            <a:pPr lvl="1">
              <a:buAutoNum type="arabicPeriod"/>
            </a:pPr>
            <a:r>
              <a:rPr/>
              <a:t>Alta concentração fundiária</a:t>
            </a:r>
          </a:p>
          <a:p>
            <a:pPr lvl="1">
              <a:buAutoNum type="arabicPeriod"/>
            </a:pPr>
            <a:r>
              <a:rPr/>
              <a:t>Miséria Rural</a:t>
            </a:r>
          </a:p>
          <a:p>
            <a:pPr lvl="1">
              <a:buAutoNum type="arabicPeriod"/>
            </a:pPr>
            <a:r>
              <a:rPr/>
              <a:t>Relação entre Reforma Agrária e Desenvolvimento Econômico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Feudalismo</a:t>
            </a:r>
            <a:r>
              <a:rPr/>
              <a:t> </a:t>
            </a:r>
            <a:r>
              <a:rPr/>
              <a:t>e</a:t>
            </a:r>
            <a:r>
              <a:rPr/>
              <a:t> </a:t>
            </a:r>
            <a:r>
              <a:rPr/>
              <a:t>Complexo</a:t>
            </a:r>
            <a:r>
              <a:rPr/>
              <a:t> </a:t>
            </a:r>
            <a:r>
              <a:rPr/>
              <a:t>Rural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Feudalismo</a:t>
            </a:r>
          </a:p>
        </p:txBody>
      </p:sp>
      <p:sp>
        <p:nvSpPr>
          <p:cNvPr id="3" name="Content Placeholder 2"/>
          <p:cNvSpPr>
            <a:spLocks noGrp="1"/>
          </p:cNvSpPr>
          <p:nvPr>
            <p:ph idx="1"/>
          </p:nvPr>
        </p:nvSpPr>
        <p:spPr/>
        <p:txBody>
          <a:bodyPr/>
          <a:lstStyle/>
          <a:p>
            <a:pPr lvl="1">
              <a:buAutoNum type="arabicPeriod"/>
            </a:pPr>
            <a:r>
              <a:rPr i="1"/>
              <a:t>All land is king’s land</a:t>
            </a:r>
          </a:p>
          <a:p>
            <a:pPr lvl="1">
              <a:buAutoNum type="arabicPeriod"/>
            </a:pPr>
            <a:r>
              <a:rPr i="1"/>
              <a:t>Nulle terre sans seigneur</a:t>
            </a:r>
          </a:p>
          <a:p>
            <a:pPr lvl="1">
              <a:buAutoNum type="arabicPeriod"/>
            </a:pPr>
            <a:r>
              <a:rPr/>
              <a:t>No feudalismo, a economia é estagnada, praticamente não há progresso tecnológico e o aumento da produção está ligado ao aumento populacional</a:t>
            </a:r>
          </a:p>
          <a:p>
            <a:pPr lvl="1">
              <a:buAutoNum type="arabicPeriod"/>
            </a:pPr>
            <a:r>
              <a:rPr/>
              <a:t>Superpopulação: forma típica da crise do feudalismo.</a:t>
            </a:r>
          </a:p>
          <a:p>
            <a:pPr lvl="1">
              <a:buAutoNum type="arabicPeriod"/>
            </a:pPr>
            <a:r>
              <a:rPr/>
              <a:t>O feudalismo tenta resolver o problema da superpopulação com o aumento da produtividade por hectare de terra, inutilmente.</a:t>
            </a:r>
          </a:p>
          <a:p>
            <a:pPr lvl="1">
              <a:buAutoNum type="arabicPeriod"/>
            </a:pPr>
            <a:r>
              <a:rPr/>
              <a:t>A solução para o problema da superpopulação está no fim do regime.</a:t>
            </a:r>
          </a:p>
          <a:p>
            <a:pPr lvl="1">
              <a:buAutoNum type="arabicPeriod"/>
            </a:pPr>
            <a:r>
              <a:rPr/>
              <a:t>O capitalismo, com a divisão social do trabalho, aumenta a produtividade do trabalho, e não da terra, resolvendo o problema.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a:t>
            </a:r>
            <a:r>
              <a:rPr/>
              <a:t> </a:t>
            </a:r>
            <a:r>
              <a:rPr/>
              <a:t>Complexo</a:t>
            </a:r>
            <a:r>
              <a:rPr/>
              <a:t> </a:t>
            </a:r>
            <a:r>
              <a:rPr/>
              <a:t>Rural</a:t>
            </a:r>
          </a:p>
        </p:txBody>
      </p:sp>
      <p:sp>
        <p:nvSpPr>
          <p:cNvPr id="3" name="Content Placeholder 2"/>
          <p:cNvSpPr>
            <a:spLocks noGrp="1"/>
          </p:cNvSpPr>
          <p:nvPr>
            <p:ph idx="1"/>
          </p:nvPr>
        </p:nvSpPr>
        <p:spPr/>
        <p:txBody>
          <a:bodyPr/>
          <a:lstStyle/>
          <a:p>
            <a:pPr lvl="1">
              <a:buAutoNum type="arabicPeriod"/>
            </a:pPr>
            <a:r>
              <a:rPr/>
              <a:t>Produção Agrícola</a:t>
            </a:r>
          </a:p>
          <a:p>
            <a:pPr lvl="1">
              <a:buAutoNum type="arabicPeriod"/>
            </a:pPr>
            <a:r>
              <a:rPr/>
              <a:t>Produção não-agrícola (natural) para autoconsumo</a:t>
            </a:r>
          </a:p>
          <a:p>
            <a:pPr lvl="0" marL="1270000" indent="0">
              <a:buNone/>
            </a:pPr>
            <a:r>
              <a:rPr sz="2000"/>
              <a:t>Nos países em que a economia de mercado é pouco desenvolvida, a população é quase inteiramente agrícola, o que, aliás, não quer dizer que ela se ocupe apenas de agricultura; significa somente que essa população transforma ela mesma os produtos agrícolas, que a troca e a divisão do trabalho são quase inexistentes. (Lenin)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Abertura</a:t>
            </a:r>
            <a:r>
              <a:rPr/>
              <a:t> </a:t>
            </a:r>
            <a:r>
              <a:rPr/>
              <a:t>do</a:t>
            </a:r>
            <a:r>
              <a:rPr/>
              <a:t> </a:t>
            </a:r>
            <a:r>
              <a:rPr/>
              <a:t>Complexo</a:t>
            </a:r>
            <a:r>
              <a:rPr/>
              <a:t> </a:t>
            </a:r>
            <a:r>
              <a:rPr/>
              <a:t>Rural</a:t>
            </a:r>
            <a:r>
              <a:rPr/>
              <a:t> </a:t>
            </a:r>
            <a:r>
              <a:rPr/>
              <a:t>e</a:t>
            </a:r>
            <a:r>
              <a:rPr/>
              <a:t> </a:t>
            </a:r>
            <a:r>
              <a:rPr/>
              <a:t>Desenvolvimento</a:t>
            </a:r>
            <a:r>
              <a:rPr/>
              <a:t> </a:t>
            </a:r>
            <a:r>
              <a:rPr/>
              <a:t>Econômico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Questão Agrária</dc:title>
  <dc:creator>Luiz F. P. Droubi</dc:creator>
  <cp:keywords/>
  <dcterms:created xsi:type="dcterms:W3CDTF">2019-05-04T22:29:40Z</dcterms:created>
  <dcterms:modified xsi:type="dcterms:W3CDTF">2019-05-04T22:29:40Z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no Brasil e no mundo</vt:lpwstr>
  </property>
</Properties>
</file>