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41EB5C9-1307-BA42-ABA2-0BC069CD8E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41EB5C9-1307-BA42-ABA2-0BC069CD8E7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41EB5C9-1307-BA42-ABA2-0BC069CD8E7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A Questão Agrária</a:t>
            </a:r>
          </a:p>
        </p:txBody>
      </p:sp>
      <p:sp>
        <p:nvSpPr>
          <p:cNvPr id="3" name="Subtitle 2"/>
          <p:cNvSpPr>
            <a:spLocks noGrp="1"/>
          </p:cNvSpPr>
          <p:nvPr>
            <p:ph type="subTitle" idx="1"/>
          </p:nvPr>
        </p:nvSpPr>
        <p:spPr>
          <a:xfrm>
            <a:off x="1371600" y="3886200"/>
            <a:ext cx="6400800" cy="1752600"/>
          </a:xfrm>
        </p:spPr>
        <p:txBody>
          <a:bodyPr/>
          <a:lstStyle/>
          <a:p>
            <a:pPr marL="0" lvl="0" indent="0">
              <a:buNone/>
            </a:pPr>
            <a:r>
              <a:t>no Brasil e no mundo</a:t>
            </a:r>
            <a:br/>
            <a:br/>
            <a:r>
              <a:t>Luiz F. P. Droubi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 Complexo Rural</a:t>
            </a:r>
          </a:p>
        </p:txBody>
      </p:sp>
      <p:sp>
        <p:nvSpPr>
          <p:cNvPr id="3" name="Content Placeholder 2"/>
          <p:cNvSpPr>
            <a:spLocks noGrp="1"/>
          </p:cNvSpPr>
          <p:nvPr>
            <p:ph idx="1"/>
          </p:nvPr>
        </p:nvSpPr>
        <p:spPr/>
        <p:txBody>
          <a:bodyPr/>
          <a:lstStyle/>
          <a:p>
            <a:pPr lvl="1">
              <a:buAutoNum type="arabicPeriod"/>
            </a:pPr>
            <a:r>
              <a:t>Produção Agrícola</a:t>
            </a:r>
          </a:p>
          <a:p>
            <a:pPr lvl="1">
              <a:buAutoNum type="arabicPeriod"/>
            </a:pPr>
            <a:r>
              <a:t>Produção não-agrícola (natural) para autoconsumo</a:t>
            </a:r>
          </a:p>
          <a:p>
            <a:pPr marL="1270000" lvl="0" indent="0">
              <a:buNone/>
            </a:pPr>
            <a:r>
              <a:rPr sz="2000"/>
              <a:t>Nos países em que a economia de mercado é pouco desenvolvida, a população é quase inteiramente agrícola, o que, aliás, não quer dizer que ela se ocupe apenas de agricultura; significa somente que essa população transforma ela mesma os produtos agrícolas, que a troca e a divisão do trabalho são quase inexistentes. (Lenin)</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marL="0" lvl="0" indent="0">
              <a:buNone/>
            </a:pPr>
            <a:r>
              <a:t>Abertura do Complexo Rural e Desenvolvimento Econômico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Desenvolvimento Econômico</a:t>
            </a:r>
          </a:p>
        </p:txBody>
      </p:sp>
      <p:sp>
        <p:nvSpPr>
          <p:cNvPr id="3" name="Content Placeholder 2"/>
          <p:cNvSpPr>
            <a:spLocks noGrp="1"/>
          </p:cNvSpPr>
          <p:nvPr>
            <p:ph idx="1"/>
          </p:nvPr>
        </p:nvSpPr>
        <p:spPr/>
        <p:txBody>
          <a:bodyPr/>
          <a:lstStyle/>
          <a:p>
            <a:pPr lvl="1"/>
            <a:r>
              <a:t>Pode ser concebido como o resultado da irradiação pelo complexo rural de uma indústria após a outra e da criação de novas “indústrias”, fruto da divisão social do trabalho</a:t>
            </a:r>
          </a:p>
          <a:p>
            <a:pPr marL="1270000" lvl="0" indent="0">
              <a:buNone/>
            </a:pPr>
            <a:r>
              <a:rPr sz="2000"/>
              <a:t>Numa economia em expansão, com crescente industrialização, comercialização e urbanização, numerosos processos econômicos anteriormente levados a efeito dentro da casa de família ou unidade (econômica) familiar ou são completamente abandonados ou substituídos por processos semelhantes em bases comerciais (Kuznets)</a:t>
            </a:r>
            <a:endParaRPr sz="2000"/>
          </a:p>
          <a:p>
            <a:pPr lvl="1"/>
            <a:r>
              <a:t>Ocorre com vertiginoso aumento da produtividade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Abertura do Complexo Rural</a:t>
            </a:r>
          </a:p>
        </p:txBody>
      </p:sp>
      <p:sp>
        <p:nvSpPr>
          <p:cNvPr id="3" name="Content Placeholder 2"/>
          <p:cNvSpPr>
            <a:spLocks noGrp="1"/>
          </p:cNvSpPr>
          <p:nvPr>
            <p:ph idx="1"/>
          </p:nvPr>
        </p:nvSpPr>
        <p:spPr/>
        <p:txBody>
          <a:bodyPr/>
          <a:lstStyle/>
          <a:p>
            <a:pPr marL="0" lvl="0" indent="0">
              <a:spcBef>
                <a:spcPts val="3000"/>
              </a:spcBef>
              <a:buNone/>
            </a:pPr>
            <a:r>
              <a:rPr b="1"/>
              <a:t>Condições:</a:t>
            </a:r>
            <a:endParaRPr b="1"/>
          </a:p>
          <a:p>
            <a:pPr lvl="1"/>
            <a:r>
              <a:t>Vantajosidade para a Economia de Mercado</a:t>
            </a:r>
          </a:p>
          <a:p>
            <a:pPr lvl="1"/>
            <a:r>
              <a:t>Vantajosidade para o Complexo Rural</a:t>
            </a:r>
          </a:p>
          <a:p>
            <a:pPr marL="0" lvl="0" indent="0">
              <a:spcBef>
                <a:spcPts val="3000"/>
              </a:spcBef>
              <a:buNone/>
            </a:pPr>
            <a:r>
              <a:rPr b="1"/>
              <a:t>Medidas:</a:t>
            </a:r>
            <a:endParaRPr b="1"/>
          </a:p>
          <a:p>
            <a:pPr lvl="1">
              <a:buAutoNum type="alphaLcPeriod"/>
            </a:pPr>
            <a:r>
              <a:t>Aquelas que oferecem um incentivo positivo para incorporação à economia de mercado dos fatores usados pelo Complexo Rural.</a:t>
            </a:r>
          </a:p>
          <a:p>
            <a:pPr lvl="1">
              <a:buAutoNum type="alphaLcPeriod"/>
            </a:pPr>
            <a:r>
              <a:t>As que buscam forçar a abertura do complexo a partir de dentro, provocando a deterioração dos fatores utilizados pelo complexo nas atividades manufatureiras. (Inglaterra, Japão, Alemanha).</a:t>
            </a:r>
          </a:p>
          <a:p>
            <a:pPr lvl="1"/>
            <a:r>
              <a:t>A classificação acima não implica nenhum juízo ético, nenhum deles pode ser considerado </a:t>
            </a:r>
            <a:r>
              <a:rPr i="1"/>
              <a:t>a priori</a:t>
            </a:r>
            <a:r>
              <a:t> humanitário ou progressista, pois isso depende do contexto social e econômico vigente.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Abertura do Complexo Rural</a:t>
            </a:r>
          </a:p>
        </p:txBody>
      </p:sp>
      <p:sp>
        <p:nvSpPr>
          <p:cNvPr id="3" name="Content Placeholder 2"/>
          <p:cNvSpPr>
            <a:spLocks noGrp="1"/>
          </p:cNvSpPr>
          <p:nvPr>
            <p:ph idx="1"/>
          </p:nvPr>
        </p:nvSpPr>
        <p:spPr/>
        <p:txBody>
          <a:bodyPr/>
          <a:lstStyle/>
          <a:p>
            <a:pPr lvl="1"/>
            <a:r>
              <a:t>A abertura (ou rompimento) do complexo rural foi realizada de diferentes maneiras nos diversos países, utilizando-se medidas do tipo a. e do tipo b.</a:t>
            </a:r>
          </a:p>
          <a:p>
            <a:pPr marL="0" lvl="0" indent="0">
              <a:spcBef>
                <a:spcPts val="3000"/>
              </a:spcBef>
              <a:buNone/>
            </a:pPr>
            <a:r>
              <a:rPr b="1"/>
              <a:t>Exemplos:</a:t>
            </a:r>
            <a:endParaRPr b="1"/>
          </a:p>
          <a:p>
            <a:pPr lvl="1">
              <a:buAutoNum type="romanLcPeriod"/>
            </a:pPr>
            <a:r>
              <a:t>Nos EUA e em parte da Europa Ocidental, especialmente na França, a grande gleba feudal foi substituída pela pequena propriedade familiar (</a:t>
            </a:r>
            <a:r>
              <a:rPr i="1"/>
              <a:t>homestead</a:t>
            </a:r>
            <a:r>
              <a:t>). É a a conhecida via clássica ou democrática.</a:t>
            </a:r>
          </a:p>
          <a:p>
            <a:pPr lvl="1"/>
            <a:r>
              <a:t>Nos EUA o camponês teve maiores condições de defender a sua renda, especializando suas atividades no Departamento I (atividades agrícolas).</a:t>
            </a:r>
          </a:p>
          <a:p>
            <a:pPr lvl="1"/>
            <a:r>
              <a:t>Na França, devido ao desenvolvimento mais lento da manufatura, o processo levou a estagnação, até porque o camponês passou a investir parte da sua renda na melhora da técnida das atividades manufatureiras.</a:t>
            </a:r>
          </a:p>
          <a:p>
            <a:pPr lvl="1">
              <a:buAutoNum type="romanLcPeriod"/>
            </a:pPr>
            <a:r>
              <a:t>Na Inglaterra, Alemanha e Japão, foram utilizadas as medidas de segundo tipo. (</a:t>
            </a:r>
            <a:r>
              <a:rPr i="1"/>
              <a:t>enclosure</a:t>
            </a:r>
            <a:r>
              <a:t> e impostos). É a conhecida via prussiana.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abertura do complexo rural no Brasil</a:t>
            </a:r>
          </a:p>
        </p:txBody>
      </p:sp>
      <p:sp>
        <p:nvSpPr>
          <p:cNvPr id="3" name="Content Placeholder 2"/>
          <p:cNvSpPr>
            <a:spLocks noGrp="1"/>
          </p:cNvSpPr>
          <p:nvPr>
            <p:ph idx="1"/>
          </p:nvPr>
        </p:nvSpPr>
        <p:spPr/>
        <p:txBody>
          <a:bodyPr/>
          <a:lstStyle/>
          <a:p>
            <a:pPr lvl="1"/>
            <a:r>
              <a:t>No Brasil foi adotada a chamada “via prussiana”, ou seja, a transição do latifúndio feudal para o latifúndio capitalista, sem a realização de uma “reforma agrária”;</a:t>
            </a:r>
          </a:p>
          <a:p>
            <a:pPr lvl="1"/>
            <a:r>
              <a:t>Este tipo de abertura do complexo rural implica num alto desenvolvimento econômico inicial, porém com má distribuição de renda. (multiplicador do investimento baixo, porém multiplicando alto)</a:t>
            </a:r>
          </a:p>
          <a:p>
            <a:pPr lvl="1"/>
            <a:r>
              <a:t>Mal planejado, acaba liberando um contingente populacional excessivo do campo para as cidades (êxodo rural), formando um exército industrial de reserva excessivamente grande, o que gera alto desemprego e baixos salários.</a:t>
            </a:r>
          </a:p>
          <a:p>
            <a:pPr lvl="1"/>
            <a:r>
              <a:t>O alto desemprego e baixos salários não incentivam o investimento capitalista, ou seja, o investimento poupador de mão-de-obra.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marL="0" lvl="0" indent="0">
              <a:buNone/>
            </a:pPr>
            <a:r>
              <a:t>Situação Atual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Situação Atual</a:t>
            </a:r>
          </a:p>
        </p:txBody>
      </p:sp>
      <p:sp>
        <p:nvSpPr>
          <p:cNvPr id="3" name="Content Placeholder 2"/>
          <p:cNvSpPr>
            <a:spLocks noGrp="1"/>
          </p:cNvSpPr>
          <p:nvPr>
            <p:ph idx="1"/>
          </p:nvPr>
        </p:nvSpPr>
        <p:spPr/>
        <p:txBody>
          <a:bodyPr/>
          <a:lstStyle/>
          <a:p>
            <a:pPr lvl="1"/>
            <a:r>
              <a:t>A adoção da via prussiana, como dito, leva a formação de um exército industrial de reserva demasiadamente grande.</a:t>
            </a:r>
          </a:p>
          <a:p>
            <a:pPr lvl="1"/>
            <a:r>
              <a:t>Esta população concentra-se hoje nas favelas das grandes metrópoles, o que eleva a criminalidade.</a:t>
            </a:r>
          </a:p>
          <a:p>
            <a:pPr lvl="1"/>
            <a:r>
              <a:t>É inviável o retorno à exploração agrícola familiar como antigamente (economia de escala, baixa produtividade)</a:t>
            </a:r>
          </a:p>
          <a:p>
            <a:pPr lvl="1"/>
            <a:r>
              <a:t>É inócuo promover a desapropriação dos latifúndios capitalistas atuais (elevação do preço da terra).</a:t>
            </a:r>
          </a:p>
          <a:p>
            <a:pPr lvl="1"/>
            <a:r>
              <a:t>A conciliação dos interesses do latifúndio capitalista e dos bóias-frias passa pela entrega de um pequeno lote (fração de hectare), para que estes possam produzir para seu autoconsumo fora dos períodos em que são absorvidos pela moderna agricultura capitalista, complementando assim a sua renda.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marL="0" lvl="0" indent="0">
              <a:buNone/>
            </a:pPr>
            <a:r>
              <a:t>Contexto Histórico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marL="0" lvl="0" indent="0">
              <a:buNone/>
            </a:pPr>
            <a:r>
              <a:t>Evolução da população urbana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377825"/>
          <a:ext cx="8178800" cy="3383280"/>
        </p:xfrm>
        <a:graphic>
          <a:graphicData uri="http://schemas.openxmlformats.org/drawingml/2006/table">
            <a:tbl>
              <a:tblPr firstRow="1" bandRow="1">
                <a:tableStyleId>{5C22544A-7EE6-4342-B048-85BDC9FD1C3A}</a:tableStyleId>
              </a:tblPr>
              <a:tblGrid>
                <a:gridCol w="2660015"/>
                <a:gridCol w="779780"/>
                <a:gridCol w="796290"/>
                <a:gridCol w="716915"/>
                <a:gridCol w="889000"/>
                <a:gridCol w="1168400"/>
                <a:gridCol w="1168400"/>
              </a:tblGrid>
              <a:tr h="640080">
                <a:tc>
                  <a:txBody>
                    <a:bodyPr/>
                    <a:lstStyle/>
                    <a:p>
                      <a:pPr marL="0" lvl="0" indent="0" algn="l">
                        <a:buNone/>
                      </a:pPr>
                      <a:r>
                        <a:rPr sz="1400"/>
                        <a:t>País/Região</a:t>
                      </a:r>
                      <a:endParaRPr sz="1400"/>
                    </a:p>
                  </a:txBody>
                  <a:tcPr/>
                </a:tc>
                <a:tc gridSpan="6">
                  <a:txBody>
                    <a:bodyPr/>
                    <a:lstStyle/>
                    <a:p>
                      <a:pPr marL="0" lvl="0" indent="0" algn="ctr">
                        <a:buNone/>
                      </a:pPr>
                      <a:r>
                        <a:rPr sz="1400" b="1"/>
                        <a:t>Ano</a:t>
                      </a:r>
                      <a:endParaRPr sz="1400" b="1"/>
                    </a:p>
                  </a:txBody>
                  <a:tcPr/>
                </a:tc>
                <a:tc hMerge="1">
                  <a:tcPr/>
                </a:tc>
                <a:tc hMerge="1">
                  <a:tcPr/>
                </a:tc>
                <a:tc hMerge="1">
                  <a:tcPr/>
                </a:tc>
                <a:tc hMerge="1">
                  <a:tcPr/>
                </a:tc>
                <a:tc hMerge="1">
                  <a:tcPr/>
                </a:tc>
              </a:tr>
              <a:tr h="0">
                <a:tc>
                  <a:txBody>
                    <a:bodyPr/>
                    <a:lstStyle/>
                    <a:p>
                      <a:endParaRPr sz="1400"/>
                    </a:p>
                  </a:txBody>
                  <a:tcPr/>
                </a:tc>
                <a:tc>
                  <a:txBody>
                    <a:bodyPr/>
                    <a:lstStyle/>
                    <a:p>
                      <a:pPr marL="0" lvl="0" indent="0" algn="ctr">
                        <a:buNone/>
                      </a:pPr>
                      <a:r>
                        <a:rPr sz="1400" b="1"/>
                        <a:t>1960</a:t>
                      </a:r>
                      <a:endParaRPr sz="1400" b="1"/>
                    </a:p>
                  </a:txBody>
                  <a:tcPr/>
                </a:tc>
                <a:tc>
                  <a:txBody>
                    <a:bodyPr/>
                    <a:lstStyle/>
                    <a:p>
                      <a:pPr marL="0" lvl="0" indent="0" algn="ctr">
                        <a:buNone/>
                      </a:pPr>
                      <a:r>
                        <a:rPr sz="1400" b="1"/>
                        <a:t>1970</a:t>
                      </a:r>
                      <a:endParaRPr sz="1400" b="1"/>
                    </a:p>
                  </a:txBody>
                  <a:tcPr/>
                </a:tc>
                <a:tc>
                  <a:txBody>
                    <a:bodyPr/>
                    <a:lstStyle/>
                    <a:p>
                      <a:pPr marL="0" lvl="0" indent="0" algn="ctr">
                        <a:buNone/>
                      </a:pPr>
                      <a:r>
                        <a:rPr sz="1400" b="1"/>
                        <a:t>1980</a:t>
                      </a:r>
                      <a:endParaRPr sz="1400" b="1"/>
                    </a:p>
                  </a:txBody>
                  <a:tcPr/>
                </a:tc>
                <a:tc>
                  <a:txBody>
                    <a:bodyPr/>
                    <a:lstStyle/>
                    <a:p>
                      <a:pPr marL="0" lvl="0" indent="0" algn="ctr">
                        <a:buNone/>
                      </a:pPr>
                      <a:r>
                        <a:rPr sz="1400" b="1"/>
                        <a:t>1990</a:t>
                      </a:r>
                      <a:endParaRPr sz="1400" b="1"/>
                    </a:p>
                  </a:txBody>
                  <a:tcPr/>
                </a:tc>
                <a:tc>
                  <a:txBody>
                    <a:bodyPr/>
                    <a:lstStyle/>
                    <a:p>
                      <a:pPr marL="0" lvl="0" indent="0" algn="ctr">
                        <a:buNone/>
                      </a:pPr>
                      <a:r>
                        <a:rPr sz="1400" b="1"/>
                        <a:t>2000</a:t>
                      </a:r>
                      <a:endParaRPr sz="1400" b="1"/>
                    </a:p>
                  </a:txBody>
                  <a:tcPr/>
                </a:tc>
                <a:tc>
                  <a:txBody>
                    <a:bodyPr/>
                    <a:lstStyle/>
                    <a:p>
                      <a:pPr marL="0" lvl="0" indent="0" algn="ctr">
                        <a:buNone/>
                      </a:pPr>
                      <a:r>
                        <a:rPr sz="1400" b="1"/>
                        <a:t>2015</a:t>
                      </a:r>
                      <a:endParaRPr sz="1400" b="1"/>
                    </a:p>
                  </a:txBody>
                  <a:tcPr/>
                </a:tc>
              </a:tr>
              <a:tr h="0">
                <a:tc>
                  <a:txBody>
                    <a:bodyPr/>
                    <a:lstStyle/>
                    <a:p>
                      <a:pPr marL="0" lvl="0" indent="0" algn="l">
                        <a:buNone/>
                      </a:pPr>
                      <a:r>
                        <a:rPr sz="1400"/>
                        <a:t>Mundo</a:t>
                      </a:r>
                      <a:endParaRPr sz="1400"/>
                    </a:p>
                  </a:txBody>
                  <a:tcPr/>
                </a:tc>
                <a:tc>
                  <a:txBody>
                    <a:bodyPr/>
                    <a:lstStyle/>
                    <a:p>
                      <a:pPr marL="0" lvl="0" indent="0" algn="ctr">
                        <a:buNone/>
                      </a:pPr>
                      <a:r>
                        <a:rPr sz="1400"/>
                        <a:t>33,8%</a:t>
                      </a:r>
                      <a:endParaRPr sz="1400"/>
                    </a:p>
                  </a:txBody>
                  <a:tcPr/>
                </a:tc>
                <a:tc>
                  <a:txBody>
                    <a:bodyPr/>
                    <a:lstStyle/>
                    <a:p>
                      <a:pPr marL="0" lvl="0" indent="0" algn="ctr">
                        <a:buNone/>
                      </a:pPr>
                      <a:r>
                        <a:rPr sz="1400"/>
                        <a:t>36,6%</a:t>
                      </a:r>
                      <a:endParaRPr sz="1400"/>
                    </a:p>
                  </a:txBody>
                  <a:tcPr/>
                </a:tc>
                <a:tc>
                  <a:txBody>
                    <a:bodyPr/>
                    <a:lstStyle/>
                    <a:p>
                      <a:pPr marL="0" lvl="0" indent="0" algn="ctr">
                        <a:buNone/>
                      </a:pPr>
                      <a:r>
                        <a:rPr sz="1400"/>
                        <a:t>39,3%</a:t>
                      </a:r>
                      <a:endParaRPr sz="1400"/>
                    </a:p>
                  </a:txBody>
                  <a:tcPr/>
                </a:tc>
                <a:tc>
                  <a:txBody>
                    <a:bodyPr/>
                    <a:lstStyle/>
                    <a:p>
                      <a:pPr marL="0" lvl="0" indent="0" algn="ctr">
                        <a:buNone/>
                      </a:pPr>
                      <a:r>
                        <a:rPr sz="1400"/>
                        <a:t>43,0%</a:t>
                      </a:r>
                      <a:endParaRPr sz="1400"/>
                    </a:p>
                  </a:txBody>
                  <a:tcPr/>
                </a:tc>
                <a:tc>
                  <a:txBody>
                    <a:bodyPr/>
                    <a:lstStyle/>
                    <a:p>
                      <a:pPr marL="0" lvl="0" indent="0" algn="ctr">
                        <a:buNone/>
                      </a:pPr>
                      <a:r>
                        <a:rPr sz="1400"/>
                        <a:t>46,7%</a:t>
                      </a:r>
                      <a:endParaRPr sz="1400"/>
                    </a:p>
                  </a:txBody>
                  <a:tcPr/>
                </a:tc>
                <a:tc>
                  <a:txBody>
                    <a:bodyPr/>
                    <a:lstStyle/>
                    <a:p>
                      <a:pPr marL="0" lvl="0" indent="0" algn="ctr">
                        <a:buNone/>
                      </a:pPr>
                      <a:r>
                        <a:rPr sz="1400"/>
                        <a:t>53,9%</a:t>
                      </a:r>
                      <a:endParaRPr sz="1400"/>
                    </a:p>
                  </a:txBody>
                  <a:tcPr/>
                </a:tc>
              </a:tr>
              <a:tr h="0">
                <a:tc>
                  <a:txBody>
                    <a:bodyPr/>
                    <a:lstStyle/>
                    <a:p>
                      <a:pPr marL="0" lvl="0" indent="0" algn="l">
                        <a:buNone/>
                      </a:pPr>
                      <a:r>
                        <a:rPr sz="1400"/>
                        <a:t>Países desenvolvidos (a)</a:t>
                      </a:r>
                      <a:endParaRPr sz="1400"/>
                    </a:p>
                  </a:txBody>
                  <a:tcPr/>
                </a:tc>
                <a:tc>
                  <a:txBody>
                    <a:bodyPr/>
                    <a:lstStyle/>
                    <a:p>
                      <a:pPr marL="0" lvl="0" indent="0" algn="ctr">
                        <a:buNone/>
                      </a:pPr>
                      <a:r>
                        <a:rPr sz="1400"/>
                        <a:t>61,1%</a:t>
                      </a:r>
                      <a:endParaRPr sz="1400"/>
                    </a:p>
                  </a:txBody>
                  <a:tcPr/>
                </a:tc>
                <a:tc>
                  <a:txBody>
                    <a:bodyPr/>
                    <a:lstStyle/>
                    <a:p>
                      <a:pPr marL="0" lvl="0" indent="0" algn="ctr">
                        <a:buNone/>
                      </a:pPr>
                      <a:r>
                        <a:rPr sz="1400"/>
                        <a:t>66,8%</a:t>
                      </a:r>
                      <a:endParaRPr sz="1400"/>
                    </a:p>
                  </a:txBody>
                  <a:tcPr/>
                </a:tc>
                <a:tc>
                  <a:txBody>
                    <a:bodyPr/>
                    <a:lstStyle/>
                    <a:p>
                      <a:pPr marL="0" lvl="0" indent="0" algn="ctr">
                        <a:buNone/>
                      </a:pPr>
                      <a:r>
                        <a:rPr sz="1400"/>
                        <a:t>70,3%</a:t>
                      </a:r>
                      <a:endParaRPr sz="1400"/>
                    </a:p>
                  </a:txBody>
                  <a:tcPr/>
                </a:tc>
                <a:tc>
                  <a:txBody>
                    <a:bodyPr/>
                    <a:lstStyle/>
                    <a:p>
                      <a:pPr marL="0" lvl="0" indent="0" algn="ctr">
                        <a:buNone/>
                      </a:pPr>
                      <a:r>
                        <a:rPr sz="1400"/>
                        <a:t>72,4%</a:t>
                      </a:r>
                      <a:endParaRPr sz="1400"/>
                    </a:p>
                  </a:txBody>
                  <a:tcPr/>
                </a:tc>
                <a:tc>
                  <a:txBody>
                    <a:bodyPr/>
                    <a:lstStyle/>
                    <a:p>
                      <a:pPr marL="0" lvl="0" indent="0" algn="ctr">
                        <a:buNone/>
                      </a:pPr>
                      <a:r>
                        <a:rPr sz="1400"/>
                        <a:t>74,2%</a:t>
                      </a:r>
                      <a:endParaRPr sz="1400"/>
                    </a:p>
                  </a:txBody>
                  <a:tcPr/>
                </a:tc>
                <a:tc>
                  <a:txBody>
                    <a:bodyPr/>
                    <a:lstStyle/>
                    <a:p>
                      <a:pPr marL="0" lvl="0" indent="0" algn="ctr">
                        <a:buNone/>
                      </a:pPr>
                      <a:r>
                        <a:rPr sz="1400"/>
                        <a:t>78,1%</a:t>
                      </a:r>
                      <a:endParaRPr sz="1400"/>
                    </a:p>
                  </a:txBody>
                  <a:tcPr/>
                </a:tc>
              </a:tr>
              <a:tr h="0">
                <a:tc>
                  <a:txBody>
                    <a:bodyPr/>
                    <a:lstStyle/>
                    <a:p>
                      <a:pPr marL="0" lvl="0" indent="0" algn="l">
                        <a:buNone/>
                      </a:pPr>
                      <a:r>
                        <a:rPr sz="1400"/>
                        <a:t>Países menos desenvolvidos (b)</a:t>
                      </a:r>
                      <a:endParaRPr sz="1400"/>
                    </a:p>
                  </a:txBody>
                  <a:tcPr/>
                </a:tc>
                <a:tc>
                  <a:txBody>
                    <a:bodyPr/>
                    <a:lstStyle/>
                    <a:p>
                      <a:pPr marL="0" lvl="0" indent="0" algn="ctr">
                        <a:buNone/>
                      </a:pPr>
                      <a:r>
                        <a:rPr sz="1400"/>
                        <a:t>21,9%</a:t>
                      </a:r>
                      <a:endParaRPr sz="1400"/>
                    </a:p>
                  </a:txBody>
                  <a:tcPr/>
                </a:tc>
                <a:tc>
                  <a:txBody>
                    <a:bodyPr/>
                    <a:lstStyle/>
                    <a:p>
                      <a:pPr marL="0" lvl="0" indent="0" algn="ctr">
                        <a:buNone/>
                      </a:pPr>
                      <a:r>
                        <a:rPr sz="1400"/>
                        <a:t>25,3%</a:t>
                      </a:r>
                      <a:endParaRPr sz="1400"/>
                    </a:p>
                  </a:txBody>
                  <a:tcPr/>
                </a:tc>
                <a:tc>
                  <a:txBody>
                    <a:bodyPr/>
                    <a:lstStyle/>
                    <a:p>
                      <a:pPr marL="0" lvl="0" indent="0" algn="ctr">
                        <a:buNone/>
                      </a:pPr>
                      <a:r>
                        <a:rPr sz="1400"/>
                        <a:t>29,4%</a:t>
                      </a:r>
                      <a:endParaRPr sz="1400"/>
                    </a:p>
                  </a:txBody>
                  <a:tcPr/>
                </a:tc>
                <a:tc>
                  <a:txBody>
                    <a:bodyPr/>
                    <a:lstStyle/>
                    <a:p>
                      <a:pPr marL="0" lvl="0" indent="0" algn="ctr">
                        <a:buNone/>
                      </a:pPr>
                      <a:r>
                        <a:rPr sz="1400"/>
                        <a:t>34,9%</a:t>
                      </a:r>
                      <a:endParaRPr sz="1400"/>
                    </a:p>
                  </a:txBody>
                  <a:tcPr/>
                </a:tc>
                <a:tc>
                  <a:txBody>
                    <a:bodyPr/>
                    <a:lstStyle/>
                    <a:p>
                      <a:pPr marL="0" lvl="0" indent="0" algn="ctr">
                        <a:buNone/>
                      </a:pPr>
                      <a:r>
                        <a:rPr sz="1400"/>
                        <a:t>40,1%</a:t>
                      </a:r>
                      <a:endParaRPr sz="1400"/>
                    </a:p>
                  </a:txBody>
                  <a:tcPr/>
                </a:tc>
                <a:tc>
                  <a:txBody>
                    <a:bodyPr/>
                    <a:lstStyle/>
                    <a:p>
                      <a:pPr marL="0" lvl="0" indent="0" algn="ctr">
                        <a:buNone/>
                      </a:pPr>
                      <a:r>
                        <a:rPr sz="1400"/>
                        <a:t>49,0%</a:t>
                      </a:r>
                      <a:endParaRPr sz="1400"/>
                    </a:p>
                  </a:txBody>
                  <a:tcPr/>
                </a:tc>
              </a:tr>
              <a:tr h="0">
                <a:tc>
                  <a:txBody>
                    <a:bodyPr/>
                    <a:lstStyle/>
                    <a:p>
                      <a:pPr marL="0" lvl="0" indent="0" algn="l">
                        <a:buNone/>
                      </a:pPr>
                      <a:r>
                        <a:rPr sz="1400"/>
                        <a:t>Europa</a:t>
                      </a:r>
                      <a:endParaRPr sz="1400"/>
                    </a:p>
                  </a:txBody>
                  <a:tcPr/>
                </a:tc>
                <a:tc>
                  <a:txBody>
                    <a:bodyPr/>
                    <a:lstStyle/>
                    <a:p>
                      <a:pPr marL="0" lvl="0" indent="0" algn="ctr">
                        <a:buNone/>
                      </a:pPr>
                      <a:r>
                        <a:rPr sz="1400"/>
                        <a:t>57,4%</a:t>
                      </a:r>
                      <a:endParaRPr sz="1400"/>
                    </a:p>
                  </a:txBody>
                  <a:tcPr/>
                </a:tc>
                <a:tc>
                  <a:txBody>
                    <a:bodyPr/>
                    <a:lstStyle/>
                    <a:p>
                      <a:pPr marL="0" lvl="0" indent="0" algn="ctr">
                        <a:buNone/>
                      </a:pPr>
                      <a:r>
                        <a:rPr sz="1400"/>
                        <a:t>63,1%</a:t>
                      </a:r>
                      <a:endParaRPr sz="1400"/>
                    </a:p>
                  </a:txBody>
                  <a:tcPr/>
                </a:tc>
                <a:tc>
                  <a:txBody>
                    <a:bodyPr/>
                    <a:lstStyle/>
                    <a:p>
                      <a:pPr marL="0" lvl="0" indent="0" algn="ctr">
                        <a:buNone/>
                      </a:pPr>
                      <a:r>
                        <a:rPr sz="1400"/>
                        <a:t>67,6%</a:t>
                      </a:r>
                      <a:endParaRPr sz="1400"/>
                    </a:p>
                  </a:txBody>
                  <a:tcPr/>
                </a:tc>
                <a:tc>
                  <a:txBody>
                    <a:bodyPr/>
                    <a:lstStyle/>
                    <a:p>
                      <a:pPr marL="0" lvl="0" indent="0" algn="ctr">
                        <a:buNone/>
                      </a:pPr>
                      <a:r>
                        <a:rPr sz="1400"/>
                        <a:t>69,9%</a:t>
                      </a:r>
                      <a:endParaRPr sz="1400"/>
                    </a:p>
                  </a:txBody>
                  <a:tcPr/>
                </a:tc>
                <a:tc>
                  <a:txBody>
                    <a:bodyPr/>
                    <a:lstStyle/>
                    <a:p>
                      <a:pPr marL="0" lvl="0" indent="0" algn="ctr">
                        <a:buNone/>
                      </a:pPr>
                      <a:r>
                        <a:rPr sz="1400"/>
                        <a:t>71,1%</a:t>
                      </a:r>
                      <a:endParaRPr sz="1400"/>
                    </a:p>
                  </a:txBody>
                  <a:tcPr/>
                </a:tc>
                <a:tc>
                  <a:txBody>
                    <a:bodyPr/>
                    <a:lstStyle/>
                    <a:p>
                      <a:pPr marL="0" lvl="0" indent="0" algn="ctr">
                        <a:buNone/>
                      </a:pPr>
                      <a:r>
                        <a:rPr sz="1400"/>
                        <a:t>73,9%</a:t>
                      </a:r>
                      <a:endParaRPr sz="1400"/>
                    </a:p>
                  </a:txBody>
                  <a:tcPr/>
                </a:tc>
              </a:tr>
              <a:tr h="0">
                <a:tc>
                  <a:txBody>
                    <a:bodyPr/>
                    <a:lstStyle/>
                    <a:p>
                      <a:pPr marL="0" lvl="0" indent="0" algn="l">
                        <a:buNone/>
                      </a:pPr>
                      <a:r>
                        <a:rPr sz="1400"/>
                        <a:t>Europa oriental</a:t>
                      </a:r>
                      <a:endParaRPr sz="1400"/>
                    </a:p>
                  </a:txBody>
                  <a:tcPr/>
                </a:tc>
                <a:tc>
                  <a:txBody>
                    <a:bodyPr/>
                    <a:lstStyle/>
                    <a:p>
                      <a:pPr marL="0" lvl="0" indent="0" algn="ctr">
                        <a:buNone/>
                      </a:pPr>
                      <a:r>
                        <a:rPr sz="1400"/>
                        <a:t>48,9%</a:t>
                      </a:r>
                      <a:endParaRPr sz="1400"/>
                    </a:p>
                  </a:txBody>
                  <a:tcPr/>
                </a:tc>
                <a:tc>
                  <a:txBody>
                    <a:bodyPr/>
                    <a:lstStyle/>
                    <a:p>
                      <a:pPr marL="0" lvl="0" indent="0" algn="ctr">
                        <a:buNone/>
                      </a:pPr>
                      <a:r>
                        <a:rPr sz="1400"/>
                        <a:t>56,6%</a:t>
                      </a:r>
                      <a:endParaRPr sz="1400"/>
                    </a:p>
                  </a:txBody>
                  <a:tcPr/>
                </a:tc>
                <a:tc>
                  <a:txBody>
                    <a:bodyPr/>
                    <a:lstStyle/>
                    <a:p>
                      <a:pPr marL="0" lvl="0" indent="0" algn="ctr">
                        <a:buNone/>
                      </a:pPr>
                      <a:r>
                        <a:rPr sz="1400"/>
                        <a:t>63,8%</a:t>
                      </a:r>
                      <a:endParaRPr sz="1400"/>
                    </a:p>
                  </a:txBody>
                  <a:tcPr/>
                </a:tc>
                <a:tc>
                  <a:txBody>
                    <a:bodyPr/>
                    <a:lstStyle/>
                    <a:p>
                      <a:pPr marL="0" lvl="0" indent="0" algn="ctr">
                        <a:buNone/>
                      </a:pPr>
                      <a:r>
                        <a:rPr sz="1400"/>
                        <a:t>68,0%</a:t>
                      </a:r>
                      <a:endParaRPr sz="1400"/>
                    </a:p>
                  </a:txBody>
                  <a:tcPr/>
                </a:tc>
                <a:tc>
                  <a:txBody>
                    <a:bodyPr/>
                    <a:lstStyle/>
                    <a:p>
                      <a:pPr marL="0" lvl="0" indent="0" algn="ctr">
                        <a:buNone/>
                      </a:pPr>
                      <a:r>
                        <a:rPr sz="1400"/>
                        <a:t>68,2%</a:t>
                      </a:r>
                      <a:endParaRPr sz="1400"/>
                    </a:p>
                  </a:txBody>
                  <a:tcPr/>
                </a:tc>
                <a:tc>
                  <a:txBody>
                    <a:bodyPr/>
                    <a:lstStyle/>
                    <a:p>
                      <a:pPr marL="0" lvl="0" indent="0" algn="ctr">
                        <a:buNone/>
                      </a:pPr>
                      <a:r>
                        <a:rPr sz="1400"/>
                        <a:t>69,3%</a:t>
                      </a:r>
                      <a:endParaRPr sz="1400"/>
                    </a:p>
                  </a:txBody>
                  <a:tcPr/>
                </a:tc>
              </a:tr>
              <a:tr h="0">
                <a:tc>
                  <a:txBody>
                    <a:bodyPr/>
                    <a:lstStyle/>
                    <a:p>
                      <a:pPr marL="0" lvl="0" indent="0" algn="l">
                        <a:buNone/>
                      </a:pPr>
                      <a:r>
                        <a:rPr sz="1400"/>
                        <a:t>Europa ocidental</a:t>
                      </a:r>
                      <a:endParaRPr sz="1400"/>
                    </a:p>
                  </a:txBody>
                  <a:tcPr/>
                </a:tc>
                <a:tc>
                  <a:txBody>
                    <a:bodyPr/>
                    <a:lstStyle/>
                    <a:p>
                      <a:pPr marL="0" lvl="0" indent="0" algn="ctr">
                        <a:buNone/>
                      </a:pPr>
                      <a:r>
                        <a:rPr sz="1400"/>
                        <a:t>68,6%</a:t>
                      </a:r>
                      <a:endParaRPr sz="1400"/>
                    </a:p>
                  </a:txBody>
                  <a:tcPr/>
                </a:tc>
                <a:tc>
                  <a:txBody>
                    <a:bodyPr/>
                    <a:lstStyle/>
                    <a:p>
                      <a:pPr marL="0" lvl="0" indent="0" algn="ctr">
                        <a:buNone/>
                      </a:pPr>
                      <a:r>
                        <a:rPr sz="1400"/>
                        <a:t>72,1%</a:t>
                      </a:r>
                      <a:endParaRPr sz="1400"/>
                    </a:p>
                  </a:txBody>
                  <a:tcPr/>
                </a:tc>
                <a:tc>
                  <a:txBody>
                    <a:bodyPr/>
                    <a:lstStyle/>
                    <a:p>
                      <a:pPr marL="0" lvl="0" indent="0" algn="ctr">
                        <a:buNone/>
                      </a:pPr>
                      <a:r>
                        <a:rPr sz="1400"/>
                        <a:t>73,4%</a:t>
                      </a:r>
                      <a:endParaRPr sz="1400"/>
                    </a:p>
                  </a:txBody>
                  <a:tcPr/>
                </a:tc>
                <a:tc>
                  <a:txBody>
                    <a:bodyPr/>
                    <a:lstStyle/>
                    <a:p>
                      <a:pPr marL="0" lvl="0" indent="0" algn="ctr">
                        <a:buNone/>
                      </a:pPr>
                      <a:r>
                        <a:rPr sz="1400"/>
                        <a:t>74,0%</a:t>
                      </a:r>
                      <a:endParaRPr sz="1400"/>
                    </a:p>
                  </a:txBody>
                  <a:tcPr/>
                </a:tc>
                <a:tc>
                  <a:txBody>
                    <a:bodyPr/>
                    <a:lstStyle/>
                    <a:p>
                      <a:pPr marL="0" lvl="0" indent="0" algn="ctr">
                        <a:buNone/>
                      </a:pPr>
                      <a:r>
                        <a:rPr sz="1400"/>
                        <a:t>76,0%</a:t>
                      </a:r>
                      <a:endParaRPr sz="1400"/>
                    </a:p>
                  </a:txBody>
                  <a:tcPr/>
                </a:tc>
                <a:tc>
                  <a:txBody>
                    <a:bodyPr/>
                    <a:lstStyle/>
                    <a:p>
                      <a:pPr marL="0" lvl="0" indent="0" algn="ctr">
                        <a:buNone/>
                      </a:pPr>
                      <a:r>
                        <a:rPr sz="1400"/>
                        <a:t>79,4%</a:t>
                      </a:r>
                      <a:endParaRPr sz="1400"/>
                    </a:p>
                  </a:txBody>
                  <a:tcPr/>
                </a:tc>
              </a:tr>
              <a:tr h="0">
                <a:tc>
                  <a:txBody>
                    <a:bodyPr/>
                    <a:lstStyle/>
                    <a:p>
                      <a:pPr marL="0" lvl="0" indent="0" algn="l">
                        <a:buNone/>
                      </a:pPr>
                      <a:r>
                        <a:rPr sz="1400"/>
                        <a:t>EUA</a:t>
                      </a:r>
                      <a:endParaRPr sz="1400"/>
                    </a:p>
                  </a:txBody>
                  <a:tcPr/>
                </a:tc>
                <a:tc>
                  <a:txBody>
                    <a:bodyPr/>
                    <a:lstStyle/>
                    <a:p>
                      <a:pPr marL="0" lvl="0" indent="0" algn="ctr">
                        <a:buNone/>
                      </a:pPr>
                      <a:r>
                        <a:rPr sz="1400"/>
                        <a:t>70,0%</a:t>
                      </a:r>
                      <a:endParaRPr sz="1400"/>
                    </a:p>
                  </a:txBody>
                  <a:tcPr/>
                </a:tc>
                <a:tc>
                  <a:txBody>
                    <a:bodyPr/>
                    <a:lstStyle/>
                    <a:p>
                      <a:pPr marL="0" lvl="0" indent="0" algn="ctr">
                        <a:buNone/>
                      </a:pPr>
                      <a:r>
                        <a:rPr sz="1400"/>
                        <a:t>73,6%</a:t>
                      </a:r>
                      <a:endParaRPr sz="1400"/>
                    </a:p>
                  </a:txBody>
                  <a:tcPr/>
                </a:tc>
                <a:tc>
                  <a:txBody>
                    <a:bodyPr/>
                    <a:lstStyle/>
                    <a:p>
                      <a:pPr marL="0" lvl="0" indent="0" algn="ctr">
                        <a:buNone/>
                      </a:pPr>
                      <a:r>
                        <a:rPr sz="1400"/>
                        <a:t>73,7%</a:t>
                      </a:r>
                      <a:endParaRPr sz="1400"/>
                    </a:p>
                  </a:txBody>
                  <a:tcPr/>
                </a:tc>
                <a:tc>
                  <a:txBody>
                    <a:bodyPr/>
                    <a:lstStyle/>
                    <a:p>
                      <a:pPr marL="0" lvl="0" indent="0" algn="ctr">
                        <a:buNone/>
                      </a:pPr>
                      <a:r>
                        <a:rPr sz="1400"/>
                        <a:t>75,3%</a:t>
                      </a:r>
                      <a:endParaRPr sz="1400"/>
                    </a:p>
                  </a:txBody>
                  <a:tcPr/>
                </a:tc>
                <a:tc>
                  <a:txBody>
                    <a:bodyPr/>
                    <a:lstStyle/>
                    <a:p>
                      <a:pPr marL="0" lvl="0" indent="0" algn="ctr">
                        <a:buNone/>
                      </a:pPr>
                      <a:r>
                        <a:rPr sz="1400"/>
                        <a:t>79,1%</a:t>
                      </a:r>
                      <a:endParaRPr sz="1400"/>
                    </a:p>
                  </a:txBody>
                  <a:tcPr/>
                </a:tc>
                <a:tc>
                  <a:txBody>
                    <a:bodyPr/>
                    <a:lstStyle/>
                    <a:p>
                      <a:pPr marL="0" lvl="0" indent="0" algn="ctr">
                        <a:buNone/>
                      </a:pPr>
                      <a:r>
                        <a:rPr sz="1400"/>
                        <a:t>81,7%</a:t>
                      </a:r>
                      <a:endParaRPr sz="1400"/>
                    </a:p>
                  </a:txBody>
                  <a:tcPr/>
                </a:tc>
              </a:tr>
              <a:tr h="0">
                <a:tc>
                  <a:txBody>
                    <a:bodyPr/>
                    <a:lstStyle/>
                    <a:p>
                      <a:pPr marL="0" lvl="0" indent="0" algn="l">
                        <a:buNone/>
                      </a:pPr>
                      <a:r>
                        <a:rPr sz="1400"/>
                        <a:t>Brasil</a:t>
                      </a:r>
                      <a:endParaRPr sz="1400"/>
                    </a:p>
                  </a:txBody>
                  <a:tcPr/>
                </a:tc>
                <a:tc>
                  <a:txBody>
                    <a:bodyPr/>
                    <a:lstStyle/>
                    <a:p>
                      <a:pPr marL="0" lvl="0" indent="0" algn="ctr">
                        <a:buNone/>
                      </a:pPr>
                      <a:r>
                        <a:rPr sz="1400"/>
                        <a:t>46,1%</a:t>
                      </a:r>
                      <a:endParaRPr sz="1400"/>
                    </a:p>
                  </a:txBody>
                  <a:tcPr/>
                </a:tc>
                <a:tc>
                  <a:txBody>
                    <a:bodyPr/>
                    <a:lstStyle/>
                    <a:p>
                      <a:pPr marL="0" lvl="0" indent="0" algn="ctr">
                        <a:buNone/>
                      </a:pPr>
                      <a:r>
                        <a:rPr sz="1400"/>
                        <a:t>55,9%</a:t>
                      </a:r>
                      <a:endParaRPr sz="1400"/>
                    </a:p>
                  </a:txBody>
                  <a:tcPr/>
                </a:tc>
                <a:tc>
                  <a:txBody>
                    <a:bodyPr/>
                    <a:lstStyle/>
                    <a:p>
                      <a:pPr marL="0" lvl="0" indent="0" algn="ctr">
                        <a:buNone/>
                      </a:pPr>
                      <a:r>
                        <a:rPr sz="1400"/>
                        <a:t>65,5%</a:t>
                      </a:r>
                      <a:endParaRPr sz="1400"/>
                    </a:p>
                  </a:txBody>
                  <a:tcPr/>
                </a:tc>
                <a:tc>
                  <a:txBody>
                    <a:bodyPr/>
                    <a:lstStyle/>
                    <a:p>
                      <a:pPr marL="0" lvl="0" indent="0" algn="ctr">
                        <a:buNone/>
                      </a:pPr>
                      <a:r>
                        <a:rPr sz="1400"/>
                        <a:t>73,9%</a:t>
                      </a:r>
                      <a:endParaRPr sz="1400"/>
                    </a:p>
                  </a:txBody>
                  <a:tcPr/>
                </a:tc>
                <a:tc>
                  <a:txBody>
                    <a:bodyPr/>
                    <a:lstStyle/>
                    <a:p>
                      <a:pPr marL="0" lvl="0" indent="0" algn="ctr">
                        <a:buNone/>
                      </a:pPr>
                      <a:r>
                        <a:rPr sz="1400"/>
                        <a:t>81,2%</a:t>
                      </a:r>
                      <a:endParaRPr sz="1400"/>
                    </a:p>
                  </a:txBody>
                  <a:tcPr/>
                </a:tc>
                <a:tc>
                  <a:txBody>
                    <a:bodyPr/>
                    <a:lstStyle/>
                    <a:p>
                      <a:pPr marL="0" lvl="0" indent="0" algn="ctr">
                        <a:buNone/>
                      </a:pPr>
                      <a:r>
                        <a:rPr sz="1400"/>
                        <a:t>85,8%</a:t>
                      </a:r>
                      <a:endParaRPr sz="1400"/>
                    </a:p>
                  </a:txBody>
                  <a:tcPr/>
                </a:tc>
              </a:tr>
            </a:tbl>
          </a:graphicData>
        </a:graphic>
      </p:graphicFrame>
      <p:sp>
        <p:nvSpPr>
          <p:cNvPr id="2" name="TextBox 3"/>
          <p:cNvSpPr txBox="1"/>
          <p:nvPr/>
        </p:nvSpPr>
        <p:spPr>
          <a:xfrm>
            <a:off x="457200" y="5613400"/>
            <a:ext cx="8229600" cy="508000"/>
          </a:xfrm>
          <a:prstGeom prst="rect">
            <a:avLst/>
          </a:prstGeom>
          <a:noFill/>
        </p:spPr>
        <p:txBody>
          <a:bodyPr/>
          <a:lstStyle/>
          <a:p>
            <a:pPr marL="0" lvl="0" indent="0" algn="ctr">
              <a:buNone/>
            </a:pPr>
            <a:r>
              <a:t>População urbana (%). Fonte: UN.</a:t>
            </a:r>
          </a:p>
        </p:txBody>
      </p:sp>
      <p:sp>
        <p:nvSpPr>
          <p:cNvPr id="3" name="Content Placeholder 2"/>
          <p:cNvSpPr>
            <a:spLocks noGrp="1"/>
          </p:cNvSpPr>
          <p:nvPr/>
        </p:nvSpPr>
        <p:spPr>
          <a:xfrm>
            <a:off x="457200" y="3801110"/>
            <a:ext cx="7764145" cy="23202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lvl="1">
              <a:buAutoNum type="alphaLcParenR"/>
            </a:pPr>
            <a:r>
              <a:rPr sz="1200"/>
              <a:t>Europa, América do Norte, Austrália/Nova Zelândia e Japão.</a:t>
            </a:r>
            <a:br>
              <a:rPr sz="1200"/>
            </a:br>
            <a:endParaRPr sz="1200"/>
          </a:p>
          <a:p>
            <a:pPr lvl="1">
              <a:buAutoNum type="alphaLcParenR"/>
            </a:pPr>
            <a:r>
              <a:rPr sz="1200"/>
              <a:t>Africa, Ásia (menos Japão), América Latina e Caribe mais Melanesia e Micronesia.</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Condições para a Reforma Agrária</a:t>
            </a:r>
          </a:p>
        </p:txBody>
      </p:sp>
      <p:sp>
        <p:nvSpPr>
          <p:cNvPr id="3" name="Content Placeholder 2"/>
          <p:cNvSpPr>
            <a:spLocks noGrp="1"/>
          </p:cNvSpPr>
          <p:nvPr>
            <p:ph idx="1"/>
          </p:nvPr>
        </p:nvSpPr>
        <p:spPr/>
        <p:txBody>
          <a:bodyPr/>
          <a:lstStyle/>
          <a:p>
            <a:pPr lvl="1">
              <a:buAutoNum type="arabicPeriod"/>
            </a:pPr>
            <a:r>
              <a:t>Alta concentração fundiária</a:t>
            </a:r>
          </a:p>
          <a:p>
            <a:pPr lvl="1">
              <a:buAutoNum type="arabicPeriod"/>
            </a:pPr>
            <a:r>
              <a:t>Miséria Rural</a:t>
            </a:r>
          </a:p>
          <a:p>
            <a:pPr lvl="1">
              <a:buAutoNum type="arabicPeriod"/>
            </a:pPr>
            <a:r>
              <a:t>Relação entre Reforma Agrária e Desenvolvimento Econômico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marL="0" lvl="0" indent="0">
              <a:buNone/>
            </a:pPr>
            <a:r>
              <a:t>Feudalismo e Complexo Rural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Feudalismo</a:t>
            </a:r>
          </a:p>
        </p:txBody>
      </p:sp>
      <p:sp>
        <p:nvSpPr>
          <p:cNvPr id="3" name="Content Placeholder 2"/>
          <p:cNvSpPr>
            <a:spLocks noGrp="1"/>
          </p:cNvSpPr>
          <p:nvPr>
            <p:ph idx="1"/>
          </p:nvPr>
        </p:nvSpPr>
        <p:spPr/>
        <p:txBody>
          <a:bodyPr/>
          <a:lstStyle/>
          <a:p>
            <a:pPr lvl="1">
              <a:buAutoNum type="arabicPeriod"/>
            </a:pPr>
            <a:r>
              <a:rPr i="1"/>
              <a:t>All land is king’s land</a:t>
            </a:r>
            <a:endParaRPr i="1"/>
          </a:p>
          <a:p>
            <a:pPr lvl="1">
              <a:buAutoNum type="arabicPeriod"/>
            </a:pPr>
            <a:r>
              <a:rPr i="1"/>
              <a:t>Nulle terre sans seigneur</a:t>
            </a:r>
            <a:endParaRPr i="1"/>
          </a:p>
          <a:p>
            <a:pPr lvl="1">
              <a:buAutoNum type="arabicPeriod"/>
            </a:pPr>
            <a:r>
              <a:t>No feudalismo, a economia é estagnada, praticamente não há progresso tecnológico e o aumento da produção está ligado ao aumento populacional</a:t>
            </a:r>
          </a:p>
          <a:p>
            <a:pPr lvl="1">
              <a:buAutoNum type="arabicPeriod"/>
            </a:pPr>
            <a:r>
              <a:t>Superpopulação: forma típica da crise do feudalismo.</a:t>
            </a:r>
          </a:p>
          <a:p>
            <a:pPr lvl="1">
              <a:buAutoNum type="arabicPeriod"/>
            </a:pPr>
            <a:r>
              <a:t>O feudalismo tenta resolver o problema da superpopulação com o aumento da produtividade por hectare de terra, inutilmente.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AutoNum type="arabicPeriod"/>
            </a:pPr>
            <a:r>
              <a:t>A solução para o problema da superpopulação está no fim do regime.</a:t>
            </a:r>
          </a:p>
          <a:p>
            <a:pPr lvl="1">
              <a:buAutoNum type="arabicPeriod"/>
            </a:pPr>
            <a:r>
              <a:t>O capitalismo, com a divisão social do trabalho, aumenta a produtividade do trabalho, e não da terra, resolvendo o problema.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5349</Words>
  <Application>WPS Presentation</Application>
  <PresentationFormat/>
  <Paragraphs>220</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Arial</vt:lpstr>
      <vt:lpstr>Calibri</vt:lpstr>
      <vt:lpstr>Microsoft YaHei</vt:lpstr>
      <vt:lpstr/>
      <vt:lpstr>Arial Unicode MS</vt:lpstr>
      <vt:lpstr>AMGDT</vt:lpstr>
      <vt:lpstr>Office Theme</vt:lpstr>
      <vt:lpstr>A Questão Agrária</vt:lpstr>
      <vt:lpstr>Contexto Histórico</vt:lpstr>
      <vt:lpstr>Evolução da população urbana</vt:lpstr>
      <vt:lpstr>PowerPoint 演示文稿</vt:lpstr>
      <vt:lpstr>PowerPoint 演示文稿</vt:lpstr>
      <vt:lpstr>Condições para a Reforma Agrária</vt:lpstr>
      <vt:lpstr>Feudalismo e Complexo Rural</vt:lpstr>
      <vt:lpstr>Feudalismo</vt:lpstr>
      <vt:lpstr>PowerPoint 演示文稿</vt:lpstr>
      <vt:lpstr>O Complexo Rural</vt:lpstr>
      <vt:lpstr>Abertura do Complexo Rural e Desenvolvimento Econômico</vt:lpstr>
      <vt:lpstr>Desenvolvimento Econômico</vt:lpstr>
      <vt:lpstr>Abertura do Complexo Rural</vt:lpstr>
      <vt:lpstr>Abertura do Complexo Rural</vt:lpstr>
      <vt:lpstr>A abertura do complexo rural no Brasil</vt:lpstr>
      <vt:lpstr>Situação Atual</vt:lpstr>
      <vt:lpstr>Situação Atual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Questão Agrária</dc:title>
  <dc:creator>Luiz F. P. Droubi</dc:creator>
  <cp:lastModifiedBy>lfpdr</cp:lastModifiedBy>
  <cp:revision>2</cp:revision>
  <dcterms:created xsi:type="dcterms:W3CDTF">2019-05-04T21:19:34Z</dcterms:created>
  <dcterms:modified xsi:type="dcterms:W3CDTF">2019-05-04T21:20:23Z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y fmtid="{D5CDD505-2E9C-101B-9397-08002B2CF9AE}" pid="3" name="subtitle">
    <vt:lpwstr>no Brasil e no mundo</vt:lpwstr>
  </property>
  <property fmtid="{D5CDD505-2E9C-101B-9397-08002B2CF9AE}" pid="4" name="KSOProductBuildVer">
    <vt:lpwstr>1033-10.2.0.7646</vt:lpwstr>
  </property>
</Properties>
</file>