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  <p:sldId id="278" r:id="rId7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2ed4fad0-5141-4c40-9e55-e9c43993c356}">
          <p14:sldIdLst>
            <p14:sldId id="256"/>
            <p14:sldId id="258"/>
          </p14:sldIdLst>
        </p14:section>
        <p14:section name="Untitled Section" id="{c775140b-a345-4d77-a1c9-1b4273ae5d4f}">
          <p14:sldIdLst>
            <p14:sldId id="25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9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2839f614_0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2839f614_0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26b88513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826b88513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6a1008f62_3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6a1008f62_3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28600" y="152400"/>
            <a:ext cx="1438275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828800" y="228600"/>
            <a:ext cx="6824400" cy="1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</a:rPr>
              <a:t>UNIVERSIDADE FEDERAL DE SANTA CATARINA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</a:rPr>
              <a:t>CENTRO TECNOLÓGICO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</a:rPr>
              <a:t>DEPARTAMENTO DE ENGENHARIA CIVIL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</a:rPr>
              <a:t>PROGRAMA DE PÓS-GRADUAÇÃO EM ENGENHARIA DE TRANSPORTE E GESTÃO TERRITORIAL</a:t>
            </a:r>
            <a:endParaRPr lang="pt-BR" sz="1200" b="1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9600" y="2479200"/>
            <a:ext cx="7868400" cy="2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222222"/>
                </a:solidFill>
              </a:rPr>
              <a:t>CADASTRO IMOBILIÁRIO, EVOLUÇÃO DA LEGISLAÇÃO DE TERRAS,  AVALIAÇÃO DE UMA ÁREA E SUA CARACTERIZAÇÃO</a:t>
            </a:r>
            <a:endParaRPr sz="1200" b="1">
              <a:solidFill>
                <a:srgbClr val="222222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222222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222222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222222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222222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</a:rPr>
              <a:t>Allan Sezara, Liriane Baungratz, Luís Fernando Droubi, Renata Brückmann, Willian Zonato</a:t>
            </a:r>
            <a:endParaRPr sz="1200" b="1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0"/>
          <p:cNvSpPr/>
          <p:nvPr>
            <p:ph type="title"/>
          </p:nvPr>
        </p:nvSpPr>
        <p:spPr/>
        <p:txBody>
          <a:bodyPr/>
          <a:p>
            <a:r>
              <a:rPr lang="pt-BR" altLang="en-US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CADASTRO IMOBILIÁRIO</a:t>
            </a:r>
            <a:endParaRPr lang="pt-BR" altLang="en-US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155275" y="4635050"/>
            <a:ext cx="87237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B7B7B7"/>
                </a:solidFill>
              </a:rPr>
              <a:t>CADASTRO IMOBILIÁRIO</a:t>
            </a:r>
            <a:r>
              <a:rPr lang="pt-BR" sz="1000" b="1">
                <a:solidFill>
                  <a:srgbClr val="222222"/>
                </a:solidFill>
              </a:rPr>
              <a:t>, EVOLUÇÃO DA LEGISLAÇÃO DE TERRAS, AVALIAÇÃO DE UMA ÁREA E SUA CARACTERIZAÇÃO</a:t>
            </a:r>
            <a:endParaRPr sz="1000" b="1">
              <a:solidFill>
                <a:srgbClr val="222222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287350" y="1435075"/>
            <a:ext cx="69711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15"/>
          <p:cNvSpPr txBox="1"/>
          <p:nvPr/>
        </p:nvSpPr>
        <p:spPr>
          <a:xfrm>
            <a:off x="80460" y="1070225"/>
            <a:ext cx="8798400" cy="3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41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•"/>
            </a:pPr>
            <a:r>
              <a:rPr lang="pt-BR" sz="1800">
                <a:solidFill>
                  <a:srgbClr val="666666"/>
                </a:solidFill>
              </a:rPr>
              <a:t>Cadastro Imobiliário é constituído por uma </a:t>
            </a:r>
            <a:r>
              <a:rPr lang="pt-BR" sz="1800" u="sng">
                <a:solidFill>
                  <a:srgbClr val="666666"/>
                </a:solidFill>
              </a:rPr>
              <a:t>parte cartográfica</a:t>
            </a:r>
            <a:r>
              <a:rPr lang="pt-BR" sz="1800">
                <a:solidFill>
                  <a:srgbClr val="666666"/>
                </a:solidFill>
              </a:rPr>
              <a:t>, composta de cartas que indicam a divisão em parcelas e por uma </a:t>
            </a:r>
            <a:r>
              <a:rPr lang="pt-BR" sz="1800" u="sng">
                <a:solidFill>
                  <a:srgbClr val="666666"/>
                </a:solidFill>
              </a:rPr>
              <a:t>parte descritiva</a:t>
            </a:r>
            <a:r>
              <a:rPr lang="pt-BR" sz="1800">
                <a:solidFill>
                  <a:srgbClr val="666666"/>
                </a:solidFill>
              </a:rPr>
              <a:t>, que contém registros dos atributos físicos e abstratos relativos às parcelas identificadas nos mapas, (CARNEIRO, 2000).</a:t>
            </a:r>
            <a:endParaRPr sz="1800">
              <a:solidFill>
                <a:srgbClr val="666666"/>
              </a:solidFill>
            </a:endParaRPr>
          </a:p>
          <a:p>
            <a:pPr marL="228600" lvl="0" indent="-241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•"/>
            </a:pPr>
            <a:r>
              <a:rPr lang="pt-BR" sz="1800">
                <a:solidFill>
                  <a:srgbClr val="666666"/>
                </a:solidFill>
              </a:rPr>
              <a:t>No Brasil, o Cadastro Imobiliário tem por unidade o imóvel (constituído pelo lote ou gleba e edificações ou benfeitorias, se houver), geralmente estabelecido para fins tributários. 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3000" b="1">
                <a:solidFill>
                  <a:srgbClr val="666666"/>
                </a:solidFill>
              </a:rPr>
              <a:t>CADASTRO IMOBILIÁRIO</a:t>
            </a:r>
            <a:endParaRPr sz="3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0"/>
          <p:cNvSpPr/>
          <p:nvPr>
            <p:ph type="title"/>
          </p:nvPr>
        </p:nvSpPr>
        <p:spPr/>
        <p:txBody>
          <a:bodyPr/>
          <a:p>
            <a:r>
              <a:rPr lang="pt-BR" altLang="en-US">
                <a:solidFill>
                  <a:schemeClr val="bg2">
                    <a:lumMod val="40000"/>
                    <a:lumOff val="60000"/>
                  </a:schemeClr>
                </a:solidFill>
              </a:rPr>
              <a:t>CAPITANIAS HEREDITÁRIAS</a:t>
            </a:r>
            <a:endParaRPr lang="pt-BR" alt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 Placeholder 1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2"/>
          </p:nvPr>
        </p:nvSpPr>
        <p:spPr/>
        <p:txBody>
          <a:bodyPr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ym typeface="+mn-ea"/>
              </a:rPr>
              <a:t>Neste neste período a terra era vista como patrimônio pessoal do rei:</a:t>
            </a:r>
            <a:endParaRPr>
              <a:solidFill>
                <a:schemeClr val="dk2"/>
              </a:solidFill>
            </a:endParaRPr>
          </a:p>
          <a:p>
            <a:pPr marL="450215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ym typeface="+mn-ea"/>
              </a:rPr>
              <a:t>- doação           </a:t>
            </a:r>
            <a:r>
              <a:rPr lang="pt-BR" i="1">
                <a:sym typeface="+mn-ea"/>
              </a:rPr>
              <a:t>“arbitrium real”</a:t>
            </a:r>
            <a:endParaRPr i="1">
              <a:solidFill>
                <a:schemeClr val="dk2"/>
              </a:solidFill>
            </a:endParaRPr>
          </a:p>
          <a:p>
            <a:pPr marL="450215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ym typeface="+mn-ea"/>
              </a:rPr>
              <a:t>-  instrumento jurídico </a:t>
            </a:r>
            <a:endParaRPr>
              <a:solidFill>
                <a:schemeClr val="dk2"/>
              </a:solidFill>
            </a:endParaRPr>
          </a:p>
          <a:p>
            <a:pPr marL="450215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ym typeface="+mn-ea"/>
              </a:rPr>
              <a:t>- direito??</a:t>
            </a:r>
            <a:endParaRPr>
              <a:solidFill>
                <a:schemeClr val="dk2"/>
              </a:solidFill>
            </a:endParaRPr>
          </a:p>
          <a:p>
            <a:pPr marL="139700" indent="0">
              <a:buNone/>
            </a:pPr>
            <a:endParaRPr lang="en-US"/>
          </a:p>
        </p:txBody>
      </p:sp>
      <p:sp>
        <p:nvSpPr>
          <p:cNvPr id="222" name="Google Shape;222;p35"/>
          <p:cNvSpPr txBox="1"/>
          <p:nvPr/>
        </p:nvSpPr>
        <p:spPr>
          <a:xfrm>
            <a:off x="155275" y="4635050"/>
            <a:ext cx="87237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rgbClr val="222222"/>
                </a:solidFill>
              </a:rPr>
              <a:t>CADASTRO IMOBILIÁRIO, </a:t>
            </a:r>
            <a:r>
              <a:rPr lang="pt-BR" sz="1000" b="1">
                <a:solidFill>
                  <a:srgbClr val="B7B7B7"/>
                </a:solidFill>
              </a:rPr>
              <a:t>EVOLUÇÃO DA LEGISLAÇÃO DE TERRAS</a:t>
            </a:r>
            <a:r>
              <a:rPr lang="pt-BR" sz="1000" b="1">
                <a:solidFill>
                  <a:srgbClr val="222222"/>
                </a:solidFill>
              </a:rPr>
              <a:t>, AVALIAÇÃO DE UMA ÁREA E SUA CARACTERIZAÇÃO</a:t>
            </a:r>
            <a:endParaRPr sz="1000" b="1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1191</Words>
  <Application>WPS Presentation</Application>
  <PresentationFormat/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Arial</vt:lpstr>
      <vt:lpstr>Microsoft YaHei</vt:lpstr>
      <vt:lpstr/>
      <vt:lpstr>Arial Unicode MS</vt:lpstr>
      <vt:lpstr>Simple Light</vt:lpstr>
      <vt:lpstr>PowerPoint 演示文稿</vt:lpstr>
      <vt:lpstr>CADASTRO IMOBILIÁRIO</vt:lpstr>
      <vt:lpstr>CADASTRO IMOBILIÁRIO</vt:lpstr>
      <vt:lpstr>CAPITANIAS HEREDITÁRIAS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lfpdr</cp:lastModifiedBy>
  <cp:revision>3</cp:revision>
  <dcterms:created xsi:type="dcterms:W3CDTF">2019-05-04T21:31:00Z</dcterms:created>
  <dcterms:modified xsi:type="dcterms:W3CDTF">2019-05-04T21:43:01Z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