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7" r:id="rId36"/>
    <p:sldId id="291" r:id="rId37"/>
    <p:sldId id="296" r:id="rId38"/>
    <p:sldId id="29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4" autoAdjust="0"/>
    <p:restoredTop sz="69290" autoAdjust="0"/>
  </p:normalViewPr>
  <p:slideViewPr>
    <p:cSldViewPr>
      <p:cViewPr varScale="1">
        <p:scale>
          <a:sx n="77" d="100"/>
          <a:sy n="77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23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 smtClean="0"/>
            </a:lvl1pPr>
          </a:lstStyle>
          <a:p>
            <a:pPr>
              <a:defRPr/>
            </a:pPr>
            <a:fld id="{A20F9A60-E8CD-44C6-9F86-76F3BEFE528C}" type="datetimeFigureOut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823C985-86B0-4B98-B3F6-F6AC07EAA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0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C8A210F-1DDD-4C78-8342-95A73F8A0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B6629-FE9F-4789-AC60-867C9F9E91F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6792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37313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64233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dirty="0" smtClean="0"/>
              <a:t>Mencionar interpretacion de D_it:  el cambio en el valor </a:t>
            </a:r>
          </a:p>
        </p:txBody>
      </p:sp>
    </p:spTree>
    <p:extLst>
      <p:ext uri="{BB962C8B-B14F-4D97-AF65-F5344CB8AC3E}">
        <p14:creationId xmlns:p14="http://schemas.microsoft.com/office/powerpoint/2010/main" val="384433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16228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59960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593525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84407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/>
              <a:t>En STATA, EXCEL, R, ETC.</a:t>
            </a:r>
          </a:p>
        </p:txBody>
      </p:sp>
    </p:spTree>
    <p:extLst>
      <p:ext uri="{BB962C8B-B14F-4D97-AF65-F5344CB8AC3E}">
        <p14:creationId xmlns:p14="http://schemas.microsoft.com/office/powerpoint/2010/main" val="447989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/>
              <a:t>NOTAR:</a:t>
            </a:r>
          </a:p>
          <a:p>
            <a:r>
              <a:rPr lang="es-CO" smtClean="0"/>
              <a:t>R2 Y R2 AJUSTADO</a:t>
            </a:r>
          </a:p>
          <a:p>
            <a:r>
              <a:rPr lang="es-CO" smtClean="0"/>
              <a:t>Parametros y su significancia. Apto no significante.</a:t>
            </a:r>
          </a:p>
          <a:p>
            <a:r>
              <a:rPr lang="es-CO" smtClean="0"/>
              <a:t>ATRIBUTOS DE CADA VIVIENDA: PISO, CADA PISO 1.66% aumento en el valor</a:t>
            </a:r>
          </a:p>
          <a:p>
            <a:r>
              <a:rPr lang="es-CO" smtClean="0"/>
              <a:t>Comparada a una vivienda nueva, una vivienda de 1 a 10 agnos vale 9.6% menos; de 20 o mas vale 10.3% menos.</a:t>
            </a:r>
          </a:p>
          <a:p>
            <a:r>
              <a:rPr lang="es-CO" smtClean="0"/>
              <a:t>Por cada habitacion: 9.1% mas</a:t>
            </a:r>
          </a:p>
          <a:p>
            <a:r>
              <a:rPr lang="es-CO" smtClean="0"/>
              <a:t>A mayor distancia al centro, menor valor (1.6% por km)</a:t>
            </a:r>
          </a:p>
          <a:p>
            <a:r>
              <a:rPr lang="es-CO" smtClean="0"/>
              <a:t>Dummies…. 2001 es el agno de referencia. No inclui esa variable en la regresion. El indice en ese agno es 1.  2002 no es distinto. 2003, 4.1% mas alto que el 2001. 2004. 6.7%, etc.</a:t>
            </a:r>
          </a:p>
        </p:txBody>
      </p:sp>
    </p:spTree>
    <p:extLst>
      <p:ext uri="{BB962C8B-B14F-4D97-AF65-F5344CB8AC3E}">
        <p14:creationId xmlns:p14="http://schemas.microsoft.com/office/powerpoint/2010/main" val="2377089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>
                <a:latin typeface="Tahoma" pitchFamily="34" charset="0"/>
              </a:rPr>
              <a:t>OJO 2002: Cero porque coeficiente no es estadisticamente significante. No es justo? Sobretodo con muestras peqeugnas…. Otra opcion en la siguiente…</a:t>
            </a: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44715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437880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>
                <a:latin typeface="Tahoma" pitchFamily="34" charset="0"/>
              </a:rPr>
              <a:t>OJO 2002: Cero porque coeficiente no es estadisticamente significante. No es justo? Sobretodo con muestras peqeugnas…. Otra opcion en la siguiente…</a:t>
            </a: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31629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>
                <a:latin typeface="Tahoma" pitchFamily="34" charset="0"/>
              </a:rPr>
              <a:t>de manera sistemática. Si no fuera sistematica, no habria sesgo (los indices estarian bien, pero habria mas error de estimacion).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BIG CHANGE</a:t>
            </a:r>
          </a:p>
          <a:p>
            <a:r>
              <a:rPr lang="en-US" smtClean="0"/>
              <a:t>Todo como antes: pero, b_t represents the implicit prices of hedonic characteristics at time t.</a:t>
            </a: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715711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82262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632662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89023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09363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dirty="0" smtClean="0"/>
              <a:t>O la media geometrica del indice de Laspeyres y Passche</a:t>
            </a:r>
          </a:p>
        </p:txBody>
      </p:sp>
    </p:spTree>
    <p:extLst>
      <p:ext uri="{BB962C8B-B14F-4D97-AF65-F5344CB8AC3E}">
        <p14:creationId xmlns:p14="http://schemas.microsoft.com/office/powerpoint/2010/main" val="140377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91365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007412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dirty="0" smtClean="0"/>
              <a:t>Y D es una matriz,</a:t>
            </a:r>
            <a:r>
              <a:rPr lang="es-CO" baseline="0" dirty="0" smtClean="0"/>
              <a:t> con -1 cuando la propiedad se vendio por primera vez, +1 cuando se vendio por segunda vez, y 0 en los agnos en los que no se vendio.</a:t>
            </a:r>
          </a:p>
          <a:p>
            <a:endParaRPr lang="es-CO" dirty="0" smtClean="0"/>
          </a:p>
          <a:p>
            <a:r>
              <a:rPr lang="es-CO" dirty="0" smtClean="0"/>
              <a:t>Este es el indice mas utilizado en los EEUU:</a:t>
            </a:r>
          </a:p>
          <a:p>
            <a:r>
              <a:rPr lang="es-CO" dirty="0" smtClean="0"/>
              <a:t>Primo cercano es el Indice Case and Shiller, que varia solo en los supuestos del error (y por tanto en como se estima). VER: ref en articulo.</a:t>
            </a:r>
          </a:p>
          <a:p>
            <a:endParaRPr lang="es-CO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16299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286004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dirty="0" smtClean="0"/>
              <a:t>HAY QUE ACTUALIZARLO CON NUEVA INFORMACION!!!!</a:t>
            </a:r>
          </a:p>
        </p:txBody>
      </p:sp>
    </p:spTree>
    <p:extLst>
      <p:ext uri="{BB962C8B-B14F-4D97-AF65-F5344CB8AC3E}">
        <p14:creationId xmlns:p14="http://schemas.microsoft.com/office/powerpoint/2010/main" val="2949500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949601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4081812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Hedonic indexes appear to be substantially more stable</a:t>
            </a:r>
          </a:p>
          <a:p>
            <a:r>
              <a:rPr lang="en-US" smtClean="0"/>
              <a:t>than repeat-sales indexes</a:t>
            </a: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58293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463787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648684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012278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36290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52621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/>
              <a:t>Cambios en mercados afecta prestamos hipotecarias, riesgos de deuda relacionada con estas hipotecas (derivativos)</a:t>
            </a:r>
          </a:p>
        </p:txBody>
      </p:sp>
    </p:spTree>
    <p:extLst>
      <p:ext uri="{BB962C8B-B14F-4D97-AF65-F5344CB8AC3E}">
        <p14:creationId xmlns:p14="http://schemas.microsoft.com/office/powerpoint/2010/main" val="7395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CO" smtClean="0"/>
              <a:t>UD dollars</a:t>
            </a:r>
          </a:p>
        </p:txBody>
      </p:sp>
    </p:spTree>
    <p:extLst>
      <p:ext uri="{BB962C8B-B14F-4D97-AF65-F5344CB8AC3E}">
        <p14:creationId xmlns:p14="http://schemas.microsoft.com/office/powerpoint/2010/main" val="278601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32325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880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310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1990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000" y="6096000"/>
            <a:ext cx="762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C619-8644-4FE1-B81E-7821FF8CA3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1497-0F1D-4857-A57A-29E69C700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4E05D-881C-4512-BE0A-CA125121C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41637-8912-4404-B8BE-400781715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6D0EA-3740-44F9-A07E-9AE8A3A21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0C0A1-7ABA-40D4-8173-C5399EEEE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4AD43-6971-4178-A839-80C7490E2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CB9B-E39C-4707-B368-CF404776D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657600" y="6324600"/>
            <a:ext cx="19812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DC517-E7B8-44A9-883D-82FDE8F1A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13C51-84D6-4697-A00A-B08268C7B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AAB6-3BAC-49C7-958F-7C80DC01F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lincolninst.edu/index.a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E6D07D2-A9B4-47BD-B715-4F41728F2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3810000" y="6324600"/>
            <a:ext cx="1643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6600"/>
                </a:solidFill>
              </a:rPr>
              <a:t>Colocar su email aqui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292100"/>
            <a:ext cx="9144000" cy="774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66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9" descr="Lincoln Institute of Land Policy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0800" y="317500"/>
            <a:ext cx="414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6300788" y="40640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1">
                <a:solidFill>
                  <a:schemeClr val="bg1"/>
                </a:solidFill>
              </a:rPr>
              <a:t>Programa para </a:t>
            </a:r>
          </a:p>
          <a:p>
            <a:pPr algn="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400" b="1">
                <a:solidFill>
                  <a:schemeClr val="bg1"/>
                </a:solidFill>
              </a:rPr>
              <a:t>América Latina y el Caribe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2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8382000" cy="1431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CO" noProof="0" dirty="0" smtClean="0">
                <a:latin typeface="Tahoma" pitchFamily="34" charset="0"/>
                <a:cs typeface="Arial" charset="0"/>
              </a:rPr>
              <a:t>Índices de Precios de Vivienda</a:t>
            </a:r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/>
          <a:p>
            <a:pPr algn="ctr" eaLnBrk="1" hangingPunct="1"/>
            <a:r>
              <a:rPr lang="es-CO" noProof="0" dirty="0" smtClean="0">
                <a:latin typeface="Tahoma" pitchFamily="34" charset="0"/>
                <a:cs typeface="Arial" charset="0"/>
              </a:rPr>
              <a:t>Daniel A. </a:t>
            </a:r>
            <a:r>
              <a:rPr lang="es-CO" noProof="0" smtClean="0">
                <a:latin typeface="Tahoma" pitchFamily="34" charset="0"/>
                <a:cs typeface="Arial" charset="0"/>
              </a:rPr>
              <a:t>Rodríguez</a:t>
            </a:r>
            <a:endParaRPr lang="es-CO" noProof="0" dirty="0" smtClean="0">
              <a:latin typeface="Tahoma" pitchFamily="34" charset="0"/>
              <a:cs typeface="Arial" charset="0"/>
            </a:endParaRPr>
          </a:p>
          <a:p>
            <a:pPr algn="ctr" eaLnBrk="1" hangingPunct="1"/>
            <a:r>
              <a:rPr lang="es-CO" noProof="0" dirty="0" err="1" smtClean="0">
                <a:latin typeface="Tahoma" pitchFamily="34" charset="0"/>
                <a:cs typeface="Arial" charset="0"/>
              </a:rPr>
              <a:t>University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of North Carolina,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Chapel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Hill danrod@unc.edu </a:t>
            </a:r>
          </a:p>
          <a:p>
            <a:pPr algn="ctr" eaLnBrk="1" hangingPunct="1"/>
            <a:r>
              <a:rPr lang="es-CO" sz="1400" noProof="0" dirty="0" smtClean="0">
                <a:latin typeface="Tahoma" pitchFamily="34" charset="0"/>
                <a:cs typeface="Arial" charset="0"/>
              </a:rPr>
              <a:t>Quito, Septiembre 3, 1014</a:t>
            </a:r>
            <a:endParaRPr lang="es-CO" sz="1400" noProof="0" dirty="0" smtClean="0">
              <a:latin typeface="Tahoma" pitchFamily="34" charset="0"/>
              <a:cs typeface="Arial" charset="0"/>
            </a:endParaRPr>
          </a:p>
          <a:p>
            <a:pPr algn="ctr" eaLnBrk="1" hangingPunct="1"/>
            <a:r>
              <a:rPr lang="es-CO" sz="1400" noProof="0" dirty="0" smtClean="0">
                <a:latin typeface="Tahoma" pitchFamily="34" charset="0"/>
                <a:cs typeface="Arial" charset="0"/>
              </a:rPr>
              <a:t>www.planning.unc.edu/rodriguez</a:t>
            </a:r>
          </a:p>
          <a:p>
            <a:pPr algn="ctr" eaLnBrk="1" hangingPunct="1"/>
            <a:endParaRPr lang="es-CO" sz="1400" noProof="0" dirty="0" smtClean="0">
              <a:latin typeface="Tahoma" pitchFamily="34" charset="0"/>
              <a:cs typeface="Arial" charset="0"/>
            </a:endParaRPr>
          </a:p>
          <a:p>
            <a:pPr algn="ctr" eaLnBrk="1" hangingPunct="1"/>
            <a:endParaRPr lang="es-CO" noProof="0" dirty="0" smtClean="0">
              <a:latin typeface="Tahoma" pitchFamily="34" charset="0"/>
              <a:cs typeface="Arial" charset="0"/>
            </a:endParaRPr>
          </a:p>
          <a:p>
            <a:pPr algn="ctr" eaLnBrk="1" hangingPunct="1"/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err="1" smtClean="0">
                <a:latin typeface="Tahoma" pitchFamily="34" charset="0"/>
                <a:cs typeface="Arial" charset="0"/>
              </a:rPr>
              <a:t>Kain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&amp;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Quigley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, 1970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792788"/>
            <a:ext cx="830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accent4">
                    <a:lumMod val="10000"/>
                  </a:schemeClr>
                </a:solidFill>
              </a:rPr>
              <a:t>Kain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, J. F., &amp; Quigley, J. M. (1970). Measuring the value of housing quality. Journal of American</a:t>
            </a:r>
          </a:p>
          <a:p>
            <a:pPr>
              <a:defRPr/>
            </a:pP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Statistical Association, 65, 532–548.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200400"/>
          <a:ext cx="4724401" cy="228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26249"/>
                <a:gridCol w="726249"/>
                <a:gridCol w="1149894"/>
                <a:gridCol w="726249"/>
                <a:gridCol w="139576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Período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Valor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Habitaciones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Baños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Dist a </a:t>
                      </a:r>
                      <a:r>
                        <a:rPr lang="en-US" sz="1100" b="1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Centro (km)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2008-1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23580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2008-1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22415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2.1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2008-1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19000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2008-2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21000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2.1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2008-2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24415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1.7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2009-1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24983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1.8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2009-2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23547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1.9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2010-1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21012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1.8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2010-1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25321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1.7</a:t>
                      </a:r>
                      <a:endParaRPr lang="en-US" sz="1100" b="0" i="0" u="none" strike="noStrike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971800" y="2895600"/>
            <a:ext cx="7620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048000"/>
            <a:ext cx="3276600" cy="2590800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800" y="2895600"/>
            <a:ext cx="762000" cy="2819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err="1" smtClean="0">
                <a:latin typeface="Tahoma" pitchFamily="34" charset="0"/>
                <a:cs typeface="Arial" charset="0"/>
              </a:rPr>
              <a:t>Kain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&amp;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Quigley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, 1970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4" y="5868988"/>
            <a:ext cx="830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accent4">
                    <a:lumMod val="10000"/>
                  </a:schemeClr>
                </a:solidFill>
              </a:rPr>
              <a:t>Kain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, J. F., &amp; Quigley, J. M. (1970). Measuring the value of housing quality. Journal of American</a:t>
            </a:r>
          </a:p>
          <a:p>
            <a:pPr>
              <a:defRPr/>
            </a:pP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Statistical Association, 65, 532–548.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124200"/>
          <a:ext cx="7696203" cy="2514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15440"/>
                <a:gridCol w="615440"/>
                <a:gridCol w="615440"/>
                <a:gridCol w="974445"/>
                <a:gridCol w="615440"/>
                <a:gridCol w="1182798"/>
                <a:gridCol w="615440"/>
                <a:gridCol w="615440"/>
                <a:gridCol w="615440"/>
                <a:gridCol w="615440"/>
                <a:gridCol w="615440"/>
              </a:tblGrid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Período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Valor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Log-valor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Habitaciones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Baños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Dist a Centro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2009-1</a:t>
                      </a:r>
                      <a:endParaRPr lang="en-US" sz="900" b="1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2009-2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23580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4.372544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22415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4.350539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19000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4.278754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21000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4.322219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24415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4.387657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24983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4.397645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23547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4.371936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21012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4.322467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25321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4.403481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62200" y="3124200"/>
            <a:ext cx="2819400" cy="2590800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6400" y="2971800"/>
            <a:ext cx="7620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2971800"/>
            <a:ext cx="3429000" cy="2895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err="1" smtClean="0">
                <a:latin typeface="Tahoma" pitchFamily="34" charset="0"/>
                <a:cs typeface="Arial" charset="0"/>
              </a:rPr>
              <a:t>Kain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&amp;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Quigley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, 1970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Los valores de </a:t>
            </a:r>
            <a:r>
              <a:rPr lang="es-CO" noProof="0" dirty="0" err="1" smtClean="0">
                <a:latin typeface="Symbol" pitchFamily="18" charset="2"/>
                <a:cs typeface="Arial" charset="0"/>
              </a:rPr>
              <a:t>d</a:t>
            </a:r>
            <a:r>
              <a:rPr lang="es-CO" baseline="-25000" noProof="0" dirty="0" err="1" smtClean="0">
                <a:latin typeface="Tahoma" pitchFamily="34" charset="0"/>
                <a:cs typeface="Arial" charset="0"/>
              </a:rPr>
              <a:t>t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representan niveles del índice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Habrá un </a:t>
            </a:r>
            <a:r>
              <a:rPr lang="es-CO" noProof="0" dirty="0" smtClean="0">
                <a:latin typeface="Symbol" pitchFamily="18" charset="2"/>
                <a:cs typeface="Arial" charset="0"/>
              </a:rPr>
              <a:t>d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para cada período t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Como es una variable tipo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dummy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, se deja un período como referencia</a:t>
            </a: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82268"/>
              </p:ext>
            </p:extLst>
          </p:nvPr>
        </p:nvGraphicFramePr>
        <p:xfrm>
          <a:off x="2166938" y="2438400"/>
          <a:ext cx="5172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4" imgW="1485720" imgH="228600" progId="Equation.3">
                  <p:embed/>
                </p:oleObj>
              </mc:Choice>
              <mc:Fallback>
                <p:oleObj name="Equation" r:id="rId4" imgW="1485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438400"/>
                        <a:ext cx="51720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Interpretación de </a:t>
            </a:r>
            <a:r>
              <a:rPr lang="es-CO" noProof="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Interpretación de coeficientes de variables dummy</a:t>
            </a:r>
          </a:p>
          <a:p>
            <a:pPr>
              <a:buFontTx/>
              <a:buNone/>
            </a:pP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s-CO" noProof="0" dirty="0" smtClean="0">
                <a:latin typeface="Symbol" pitchFamily="18" charset="2"/>
                <a:ea typeface="Tahoma" pitchFamily="34" charset="0"/>
                <a:cs typeface="Tahoma" pitchFamily="34" charset="0"/>
              </a:rPr>
              <a:t>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d ln(V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)/d(D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b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		= (1/V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)*(dV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/dD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b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= (dV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)/dD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= cambio % en V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r>
              <a:rPr lang="es-CO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dado un 				cambio marginal en D</a:t>
            </a:r>
            <a:r>
              <a:rPr lang="es-CO" baseline="-250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</a:t>
            </a:r>
            <a:endParaRPr lang="es-CO" noProof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CO" noProof="0" dirty="0" smtClean="0"/>
              <a:t>Es decir, el cambio porcentual de precios de período </a:t>
            </a:r>
            <a:r>
              <a:rPr lang="es-CO" dirty="0"/>
              <a:t>a período </a:t>
            </a:r>
            <a:endParaRPr lang="es-CO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0400" y="6380859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839619"/>
            <a:ext cx="830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Clapham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et al (2006). Revisiting the Past: Revision in Repeat Sales and Hedonic Indexes of House Prices, 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Real Estate Economics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, Vol. 34, No. 2, pp. 275-302 </a:t>
            </a:r>
          </a:p>
        </p:txBody>
      </p:sp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876425"/>
            <a:ext cx="57150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00400" y="6363494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Ejemplo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93510"/>
          <a:ext cx="6477000" cy="48882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73259"/>
                <a:gridCol w="3803741"/>
              </a:tblGrid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 Variable</a:t>
                      </a:r>
                      <a:endParaRPr lang="es-CO" sz="1400" b="1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 Descripción</a:t>
                      </a:r>
                      <a:endParaRPr lang="es-CO" sz="1400" b="1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ID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# de identificación de la propiedad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LogPrecio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Log del precio_000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APT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apartmento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PISO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Numero de piso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EDAD_1-10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1-10 anos de construido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EDAD_10-20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10-20 anos de construido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EDAD_20-+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&gt;20 anos de construido 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HABIT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habitaciones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BANOS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Banos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AREA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Area (m2)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SES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Estrato socio-</a:t>
                      </a:r>
                      <a:r>
                        <a:rPr lang="es-CO" sz="1400" u="none" strike="noStrike" noProof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economico</a:t>
                      </a:r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1-6 (1=más bajo)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DENS_POB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Densidad poblacional zona censal  (residentes/km2) 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POR_COM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% de area vecindario en usos comerciales, 1998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HOMICIDIOS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Homicidios por 100 000 residentes 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CLL13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Distancia a Calle 13 (km)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YR_2001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2001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YR_2002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2002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YR_2003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2003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YR_2004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2004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YR_2005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2005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  <a:tr h="21534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YR_2006</a:t>
                      </a:r>
                      <a:endParaRPr lang="es-CO" sz="14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noProof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=1 si se vendió en 2006</a:t>
                      </a:r>
                      <a:endParaRPr lang="es-CO" sz="1400" b="0" i="0" u="none" strike="noStrike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8835" marR="8835" marT="883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Los datos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869" y="2298745"/>
          <a:ext cx="8915401" cy="265425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2794"/>
                <a:gridCol w="492714"/>
                <a:gridCol w="439892"/>
                <a:gridCol w="457201"/>
                <a:gridCol w="457200"/>
                <a:gridCol w="533400"/>
                <a:gridCol w="457200"/>
                <a:gridCol w="228600"/>
                <a:gridCol w="304800"/>
                <a:gridCol w="457200"/>
                <a:gridCol w="609600"/>
                <a:gridCol w="533400"/>
                <a:gridCol w="304799"/>
                <a:gridCol w="494369"/>
                <a:gridCol w="441235"/>
                <a:gridCol w="198555"/>
                <a:gridCol w="558898"/>
                <a:gridCol w="610376"/>
                <a:gridCol w="551544"/>
                <a:gridCol w="421624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id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 smtClean="0"/>
                        <a:t>logprecio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yr_2002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yr_2003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yr_2004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yr_2005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yr_2006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apt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piso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/>
                        <a:t>edad_1_10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edad_10_20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/>
                        <a:t>edad_20+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/>
                        <a:t>habit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banos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area_m2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ses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densi_pobl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porcen_com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homicidios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dist_c13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40003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11.0021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830.78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39.92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5.75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40007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11.8494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257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826.75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15.41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6.37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40008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10.54534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914.15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8.16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45.87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5.85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11.60824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270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911.25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8.11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45.88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5.83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11.69525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268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757.37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7.14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11.8494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176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759.9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7.14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12.04355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277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794.03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7.16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12.15478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143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766.84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7.13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11.69525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220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630.6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10.85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7.21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11.77529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280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386.8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24.03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7.33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40017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11.0021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86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473.14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/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46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/>
                        <a:t>4.83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5035" marR="5035" marT="5035" marB="0" anchor="b"/>
                </a:tc>
              </a:tr>
            </a:tbl>
          </a:graphicData>
        </a:graphic>
      </p:graphicFrame>
      <p:graphicFrame>
        <p:nvGraphicFramePr>
          <p:cNvPr id="172033" name="Object 2"/>
          <p:cNvGraphicFramePr>
            <a:graphicFrameLocks noChangeAspect="1"/>
          </p:cNvGraphicFramePr>
          <p:nvPr/>
        </p:nvGraphicFramePr>
        <p:xfrm>
          <a:off x="1828800" y="5334000"/>
          <a:ext cx="5392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0"/>
                        <a:ext cx="53927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Descriptivas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105370"/>
          <a:ext cx="6400800" cy="452403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146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Variable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/>
                        <a:t>Obs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/>
                        <a:t>Media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/>
                        <a:t>Desv</a:t>
                      </a:r>
                      <a:r>
                        <a:rPr lang="en-US" sz="1200" b="1" u="none" strike="noStrike" dirty="0" smtClean="0"/>
                        <a:t>. Est.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Min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Max</a:t>
                      </a:r>
                      <a:endParaRPr lang="en-US" sz="12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/>
                        <a:t>logprecio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3976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11.24115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0.600642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9.903487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13.59237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yr_2002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3976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0.126258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0.332181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yr_2003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3976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0.151157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0.358247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yr_2004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3976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0.246982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0.43131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yr_2005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0.206237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0.404654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yr_2006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0.125755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0.331614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apt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0.676559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0.467848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piso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2.356137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2.50643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22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edad_1_10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0.168763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0.374589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edad_10_20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0.608149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0.488225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edad_20_+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0.195674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0.396769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habitaciones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3.054074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1.046753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banos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2.207746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1.034791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5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area_m2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121.6627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86.12663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22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450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ses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3.514085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0.76186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densi_pobl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470.32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237.4673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16.18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986.73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porcen_com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1.780563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4.840273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44.57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265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homicidios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88.27464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57.64852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34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234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  <a:tr h="14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/>
                        <a:t>dist_c13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3976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8.892259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/>
                        <a:t>3.234497</a:t>
                      </a:r>
                      <a:endParaRPr lang="en-US" sz="12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3.28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/>
                        <a:t>15.59</a:t>
                      </a:r>
                      <a:endParaRPr lang="en-US" sz="12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344" marR="7344" marT="7344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El modelo inicial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839754"/>
            <a:ext cx="68580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>
              <a:latin typeface="Courier" pitchFamily="49" charset="0"/>
            </a:endParaRP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Source |       SS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df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MS              Number of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obs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=    3976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-------------+------------------------------           F( 17,  3958) =  438.52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Model |  936.724087    17  55.1014169    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Prob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&gt; F      =  0.0000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Residual |  497.338469  3958  .125653984           R-squared     =  0.6532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-------------+------------------------------    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Adj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R-squared =  0.6517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Total |  1434.06256  3975  .360770454           Root MSE      =  .35448</a:t>
            </a:r>
          </a:p>
          <a:p>
            <a:endParaRPr lang="en-US" sz="1100" dirty="0">
              <a:solidFill>
                <a:srgbClr val="171717"/>
              </a:solidFill>
              <a:latin typeface="Courier" pitchFamily="49" charset="0"/>
            </a:endParaRP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------------------------------------------------------------------------------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logprecio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Coef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.   Std. Err.      t    P&gt;|t|     [95% Conf. Interval]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-------------+----------------------------------------------------------------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  apt |   .0140359   .0201429     0.70   0.486    -.0254556    .0535274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piso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.0166241   .0030325     5.48   0.000     .0106787    .0225696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</a:t>
            </a:r>
            <a:r>
              <a:rPr lang="en-US" sz="1100" dirty="0" smtClean="0">
                <a:solidFill>
                  <a:srgbClr val="171717"/>
                </a:solidFill>
                <a:latin typeface="Courier" pitchFamily="49" charset="0"/>
              </a:rPr>
              <a:t>edad_1_10 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|   -.096963   .0369168    -2.63   0.009    -.1693407   -.0245853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edad_10_20 |  -.0994583   .0351283    -2.83   0.005    -.1683295   -.0305871</a:t>
            </a:r>
          </a:p>
          <a:p>
            <a:r>
              <a:rPr lang="en-US" sz="1100" dirty="0" smtClean="0">
                <a:solidFill>
                  <a:srgbClr val="171717"/>
                </a:solidFill>
                <a:latin typeface="Courier" pitchFamily="49" charset="0"/>
              </a:rPr>
              <a:t>   edad_20_+ 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|  -.1031893   .0380146    -2.71   0.007    -.1777194   -.0286593</a:t>
            </a:r>
          </a:p>
          <a:p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habitaciones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.0918015   .0084403    10.88   0.000     .0752538    .1083492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banos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.1010233   .0069489    14.54   0.000     .0873997     .114647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area_m2 |    .003777   .0001095    34.51   0.000     .0035624    .0039916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ses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.2357766    .008249    28.58   0.000     .2196039    .2519492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densi_pobl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-.0000795   .0000249    -3.19   0.001    -.0001283   -.0000306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</a:t>
            </a:r>
            <a:r>
              <a:rPr lang="en-US" sz="1100" dirty="0" err="1">
                <a:solidFill>
                  <a:srgbClr val="171717"/>
                </a:solidFill>
                <a:latin typeface="Courier" pitchFamily="49" charset="0"/>
              </a:rPr>
              <a:t>homicidios</a:t>
            </a:r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|   .0003563   .0001161     3.07   0.002     .0001287    .0005839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dist_c13 |  -.0160852   .0021688    -7.42   0.000    -.0203372   -.0118332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yr_2002 |  -.0178191   .0218371    -0.82   0.415    -.0606322    .0249939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yr_2003 |   .0415283   .0210718     1.97   0.049     .0002156    .0828409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yr_2004 |   .0673771   .0189174     3.56   0.000     .0302883    .1044658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yr_2005 |   .1248777   .0197819     6.31   0.000     .0860941    .1636613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yr_2006 |   .2144185   .0221631     9.67   0.000     .1709663    .2578706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       _cons |   9.573639   .0602773   158.83   0.000     9.455462    9.691817</a:t>
            </a:r>
          </a:p>
          <a:p>
            <a:r>
              <a:rPr lang="en-US" sz="1100" dirty="0">
                <a:solidFill>
                  <a:srgbClr val="171717"/>
                </a:solidFill>
                <a:latin typeface="Courier" pitchFamily="49" charset="0"/>
              </a:rPr>
              <a:t>------------------------------------------------------------------------------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Ejemplo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resultante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1676400" y="2887662"/>
          <a:ext cx="6324600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Chart" r:id="rId4" imgW="4934102" imgH="3038551" progId="Excel.Sheet.8">
                  <p:embed/>
                </p:oleObj>
              </mc:Choice>
              <mc:Fallback>
                <p:oleObj name="Chart" r:id="rId4" imgW="4934102" imgH="3038551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87662"/>
                        <a:ext cx="6324600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Objetivos de aprendizaje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Explicar la importancia de índices de precios de vivienda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Estimar un índice de precios de vivienda a partir de datos existentes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Entender las fortalezas y debilidades de modelos existentes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Ejemplo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resultante, con intervalos de confianza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41213"/>
              </p:ext>
            </p:extLst>
          </p:nvPr>
        </p:nvGraphicFramePr>
        <p:xfrm>
          <a:off x="1371600" y="2514600"/>
          <a:ext cx="670560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Chart" r:id="rId4" imgW="4924349" imgH="3029102" progId="Excel.Sheet.8">
                  <p:embed/>
                </p:oleObj>
              </mc:Choice>
              <mc:Fallback>
                <p:oleObj name="Chart" r:id="rId4" imgW="4924349" imgH="30291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6705600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Formulación anterior supone que </a:t>
            </a:r>
            <a:r>
              <a:rPr lang="es-CO" i="1" noProof="0" dirty="0" smtClean="0">
                <a:latin typeface="Symbol" pitchFamily="18" charset="2"/>
                <a:cs typeface="Arial" charset="0"/>
              </a:rPr>
              <a:t>b</a:t>
            </a:r>
            <a:r>
              <a:rPr lang="es-CO" noProof="0" dirty="0" smtClean="0">
                <a:latin typeface="Symbol" pitchFamily="18" charset="2"/>
                <a:cs typeface="Arial" charset="0"/>
              </a:rPr>
              <a:t>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es constante en el  tiempo. Ahora: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685925" y="3581400"/>
          <a:ext cx="5526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4" imgW="1587240" imgH="228600" progId="Equation.3">
                  <p:embed/>
                </p:oleObj>
              </mc:Choice>
              <mc:Fallback>
                <p:oleObj name="Equation" r:id="rId4" imgW="1587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581400"/>
                        <a:ext cx="55260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4343400" y="38862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18022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Cambios a tabla de datos para estimar precio implícito de atributos en el tiempo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Ejemplo de # de habitaciones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084320"/>
          <a:ext cx="8686805" cy="2545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26307"/>
                <a:gridCol w="526307"/>
                <a:gridCol w="623792"/>
                <a:gridCol w="735834"/>
                <a:gridCol w="526307"/>
                <a:gridCol w="526307"/>
                <a:gridCol w="526307"/>
                <a:gridCol w="526307"/>
                <a:gridCol w="526307"/>
                <a:gridCol w="1011495"/>
                <a:gridCol w="526307"/>
                <a:gridCol w="526307"/>
                <a:gridCol w="526307"/>
                <a:gridCol w="526307"/>
                <a:gridCol w="526307"/>
              </a:tblGrid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Periodo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Valor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Log-valor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 </a:t>
                      </a:r>
                    </a:p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2008-01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 </a:t>
                      </a:r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2008-2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 </a:t>
                      </a:r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2009-1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 </a:t>
                      </a:r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2009-2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  2010-1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Banos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Dist a Centro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23580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4.372544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22415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4.350539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19000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4.278754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21000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4.322219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24415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4.387657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24983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4.397645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23547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4.371936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1.9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21012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4.322467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25321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4.403481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9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de Laspeyers 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Si se tienen bastantes datos: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Estimar una regresión separada para cada período </a:t>
            </a:r>
            <a:r>
              <a:rPr lang="es-CO" i="1" noProof="0" dirty="0" smtClean="0">
                <a:latin typeface="Tahoma" pitchFamily="34" charset="0"/>
                <a:cs typeface="Arial" charset="0"/>
              </a:rPr>
              <a:t>t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85174"/>
              </p:ext>
            </p:extLst>
          </p:nvPr>
        </p:nvGraphicFramePr>
        <p:xfrm>
          <a:off x="1338263" y="3540125"/>
          <a:ext cx="65881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4" imgW="1892160" imgH="1244520" progId="Equation.3">
                  <p:embed/>
                </p:oleObj>
              </mc:Choice>
              <mc:Fallback>
                <p:oleObj name="Equation" r:id="rId4" imgW="1892160" imgH="1244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540125"/>
                        <a:ext cx="6588125" cy="331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de Laspeyers 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Para cada período estimar el valor de una vivienda “promedio” identificada en el </a:t>
            </a:r>
            <a:r>
              <a:rPr lang="es-CO" i="1" noProof="0" dirty="0" smtClean="0">
                <a:latin typeface="Tahoma" pitchFamily="34" charset="0"/>
                <a:cs typeface="Arial" charset="0"/>
              </a:rPr>
              <a:t>primer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período 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2008-1: X</a:t>
            </a:r>
            <a:r>
              <a:rPr lang="es-CO" baseline="-25000" noProof="0" dirty="0" smtClean="0">
                <a:latin typeface="Tahoma" pitchFamily="34" charset="0"/>
                <a:cs typeface="Arial" charset="0"/>
              </a:rPr>
              <a:t>i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= (2.2 habitaciones, 1.8 baños, a 1.5 km de centro, etc.)</a:t>
            </a:r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48813"/>
              </p:ext>
            </p:extLst>
          </p:nvPr>
        </p:nvGraphicFramePr>
        <p:xfrm>
          <a:off x="2514600" y="4900612"/>
          <a:ext cx="38862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1892160" imgH="1244520" progId="Equation.3">
                  <p:embed/>
                </p:oleObj>
              </mc:Choice>
              <mc:Fallback>
                <p:oleObj name="Equation" r:id="rId4" imgW="1892160" imgH="1244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00612"/>
                        <a:ext cx="3886200" cy="1957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de Paasche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Para cada periodo estimar el valor de una vivienda “promedio” identificada en el </a:t>
            </a:r>
            <a:r>
              <a:rPr lang="es-CO" i="1" noProof="0" dirty="0" smtClean="0">
                <a:latin typeface="Tahoma" pitchFamily="34" charset="0"/>
                <a:cs typeface="Arial" charset="0"/>
              </a:rPr>
              <a:t>último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periodo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2010-1: X</a:t>
            </a:r>
            <a:r>
              <a:rPr lang="es-CO" baseline="-25000" noProof="0" dirty="0" smtClean="0">
                <a:latin typeface="Tahoma" pitchFamily="34" charset="0"/>
                <a:cs typeface="Arial" charset="0"/>
              </a:rPr>
              <a:t>i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= (2.8 habitaciones, 1.84 baños, a 1.41 km de centro, etc.) –mercado cambia</a:t>
            </a:r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611530"/>
              </p:ext>
            </p:extLst>
          </p:nvPr>
        </p:nvGraphicFramePr>
        <p:xfrm>
          <a:off x="2628900" y="4572000"/>
          <a:ext cx="38862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1892160" imgH="1244520" progId="Equation.3">
                  <p:embed/>
                </p:oleObj>
              </mc:Choice>
              <mc:Fallback>
                <p:oleObj name="Equation" r:id="rId4" imgW="1892160" imgH="1244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572000"/>
                        <a:ext cx="3886200" cy="1957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 Ideal de Fisher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Es la media aritmética del valor predecido por el índice de Laspeyres y el de Paasche para cada año</a:t>
            </a:r>
          </a:p>
          <a:p>
            <a:r>
              <a:rPr lang="es-CO" dirty="0" smtClean="0">
                <a:latin typeface="Tahoma" pitchFamily="34" charset="0"/>
                <a:cs typeface="Arial" charset="0"/>
              </a:rPr>
              <a:t>Para 2008-1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057400" y="4564063"/>
          <a:ext cx="47974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4" imgW="2336760" imgH="393480" progId="Equation.3">
                  <p:embed/>
                </p:oleObj>
              </mc:Choice>
              <mc:Fallback>
                <p:oleObj name="Equation" r:id="rId4" imgW="2336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64063"/>
                        <a:ext cx="479742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Resumen de temas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Introducción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</a:t>
            </a:r>
            <a:r>
              <a:rPr lang="es-CO" dirty="0">
                <a:latin typeface="Tahoma" pitchFamily="34" charset="0"/>
                <a:cs typeface="Arial" charset="0"/>
              </a:rPr>
              <a:t>hedónico aplicado a índices</a:t>
            </a:r>
            <a:endParaRPr lang="es-CO" noProof="0" dirty="0" smtClean="0">
              <a:latin typeface="Tahoma" pitchFamily="34" charset="0"/>
              <a:cs typeface="Arial" charset="0"/>
            </a:endParaRP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ventas repetidas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Misma formulación de Kain &amp; Quigley, pero con dos puntos en el tiempo para una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vivienda (</a:t>
            </a:r>
            <a:r>
              <a:rPr lang="es-CO" i="1" noProof="0" dirty="0" smtClean="0">
                <a:latin typeface="Tahoma" pitchFamily="34" charset="0"/>
                <a:cs typeface="Arial" charset="0"/>
              </a:rPr>
              <a:t>t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&gt; </a:t>
            </a:r>
            <a:r>
              <a:rPr lang="el-GR" i="1" noProof="0" dirty="0" smtClean="0">
                <a:latin typeface="Tahoma" pitchFamily="34" charset="0"/>
                <a:cs typeface="Arial" charset="0"/>
              </a:rPr>
              <a:t>τ</a:t>
            </a:r>
            <a:r>
              <a:rPr lang="en-US" noProof="0" dirty="0" smtClean="0">
                <a:latin typeface="Tahoma" pitchFamily="34" charset="0"/>
                <a:cs typeface="Arial" charset="0"/>
              </a:rPr>
              <a:t>)</a:t>
            </a:r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Diferencia es el cambio en precios: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2242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97754"/>
              </p:ext>
            </p:extLst>
          </p:nvPr>
        </p:nvGraphicFramePr>
        <p:xfrm>
          <a:off x="1916113" y="3581400"/>
          <a:ext cx="552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4" imgW="1587240" imgH="228600" progId="Equation.3">
                  <p:embed/>
                </p:oleObj>
              </mc:Choice>
              <mc:Fallback>
                <p:oleObj name="Equation" r:id="rId4" imgW="1587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581400"/>
                        <a:ext cx="5524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62360"/>
              </p:ext>
            </p:extLst>
          </p:nvPr>
        </p:nvGraphicFramePr>
        <p:xfrm>
          <a:off x="1716088" y="4267200"/>
          <a:ext cx="5922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6" imgW="1701720" imgH="228600" progId="Equation.3">
                  <p:embed/>
                </p:oleObj>
              </mc:Choice>
              <mc:Fallback>
                <p:oleObj name="Equation" r:id="rId6" imgW="17017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267200"/>
                        <a:ext cx="59229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76200" y="5883275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Bailey, M. J., </a:t>
            </a:r>
            <a:r>
              <a:rPr lang="en-US" sz="1400" dirty="0" err="1">
                <a:solidFill>
                  <a:srgbClr val="000000"/>
                </a:solidFill>
              </a:rPr>
              <a:t>Muth</a:t>
            </a:r>
            <a:r>
              <a:rPr lang="en-US" sz="1400" dirty="0">
                <a:solidFill>
                  <a:srgbClr val="000000"/>
                </a:solidFill>
              </a:rPr>
              <a:t>, R. F., and </a:t>
            </a:r>
            <a:r>
              <a:rPr lang="en-US" sz="1400" dirty="0" err="1">
                <a:solidFill>
                  <a:srgbClr val="000000"/>
                </a:solidFill>
              </a:rPr>
              <a:t>Nourse</a:t>
            </a:r>
            <a:r>
              <a:rPr lang="en-US" sz="1400" dirty="0">
                <a:solidFill>
                  <a:srgbClr val="000000"/>
                </a:solidFill>
              </a:rPr>
              <a:t> H. O. (1963), A Regression Method for Real Estate Price Index Construction, </a:t>
            </a:r>
            <a:r>
              <a:rPr lang="en-US" sz="1400" i="1" dirty="0">
                <a:solidFill>
                  <a:srgbClr val="000000"/>
                </a:solidFill>
              </a:rPr>
              <a:t>Journal of the American Statistical Association </a:t>
            </a:r>
            <a:r>
              <a:rPr lang="en-US" sz="1400" dirty="0">
                <a:solidFill>
                  <a:srgbClr val="000000"/>
                </a:solidFill>
              </a:rPr>
              <a:t>58:304 (Dec 1963), 933-942.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01222"/>
              </p:ext>
            </p:extLst>
          </p:nvPr>
        </p:nvGraphicFramePr>
        <p:xfrm flipV="1">
          <a:off x="626536" y="5375035"/>
          <a:ext cx="8043328" cy="41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8" imgW="3377880" imgH="228600" progId="Equation.3">
                  <p:embed/>
                </p:oleObj>
              </mc:Choice>
              <mc:Fallback>
                <p:oleObj name="Equation" r:id="rId8" imgW="3377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626536" y="5375035"/>
                        <a:ext cx="8043328" cy="417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6600" y="64008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ventas repetidas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dirty="0" smtClean="0">
                <a:latin typeface="Tahoma" pitchFamily="34" charset="0"/>
                <a:cs typeface="Arial" charset="0"/>
              </a:rPr>
              <a:t>Suponiendo que X</a:t>
            </a:r>
            <a:r>
              <a:rPr lang="es-CO" baseline="-25000" dirty="0" smtClean="0">
                <a:latin typeface="Tahoma" pitchFamily="34" charset="0"/>
                <a:cs typeface="Arial" charset="0"/>
              </a:rPr>
              <a:t>it</a:t>
            </a:r>
            <a:r>
              <a:rPr lang="es-CO" dirty="0" smtClean="0">
                <a:latin typeface="Tahoma" pitchFamily="34" charset="0"/>
                <a:cs typeface="Arial" charset="0"/>
              </a:rPr>
              <a:t>=X</a:t>
            </a:r>
            <a:r>
              <a:rPr lang="es-CO" baseline="-25000" dirty="0" smtClean="0">
                <a:latin typeface="Tahoma" pitchFamily="34" charset="0"/>
                <a:cs typeface="Arial" charset="0"/>
              </a:rPr>
              <a:t>i</a:t>
            </a:r>
            <a:r>
              <a:rPr lang="es-CO" baseline="-25000" dirty="0" smtClean="0">
                <a:latin typeface="Symbol" pitchFamily="18" charset="2"/>
                <a:cs typeface="Arial" charset="0"/>
              </a:rPr>
              <a:t>t</a:t>
            </a:r>
            <a:r>
              <a:rPr lang="es-CO" dirty="0" smtClean="0">
                <a:latin typeface="Tahoma" pitchFamily="34" charset="0"/>
                <a:cs typeface="Arial" charset="0"/>
              </a:rPr>
              <a:t> y que B</a:t>
            </a:r>
            <a:r>
              <a:rPr lang="es-CO" baseline="-25000" dirty="0" smtClean="0">
                <a:latin typeface="Tahoma" pitchFamily="34" charset="0"/>
                <a:cs typeface="Arial" charset="0"/>
              </a:rPr>
              <a:t>t</a:t>
            </a:r>
            <a:r>
              <a:rPr lang="es-CO" dirty="0" smtClean="0">
                <a:latin typeface="Tahoma" pitchFamily="34" charset="0"/>
                <a:cs typeface="Arial" charset="0"/>
              </a:rPr>
              <a:t> = B</a:t>
            </a:r>
            <a:r>
              <a:rPr lang="es-CO" baseline="-25000" dirty="0" smtClean="0">
                <a:latin typeface="Symbol" pitchFamily="18" charset="2"/>
                <a:cs typeface="Arial" charset="0"/>
              </a:rPr>
              <a:t>t</a:t>
            </a:r>
            <a:r>
              <a:rPr lang="es-CO" dirty="0" smtClean="0">
                <a:latin typeface="Tahoma" pitchFamily="34" charset="0"/>
                <a:cs typeface="Arial" charset="0"/>
                <a:sym typeface="Wingdings" pitchFamily="2" charset="2"/>
              </a:rPr>
              <a:t> la ecuación s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e re-escribe asi: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381000" y="5789613"/>
            <a:ext cx="8593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Karl E. Case &amp; Robert J. </a:t>
            </a:r>
            <a:r>
              <a:rPr lang="en-US" sz="1400" dirty="0" err="1">
                <a:solidFill>
                  <a:srgbClr val="000000"/>
                </a:solidFill>
              </a:rPr>
              <a:t>Shiller</a:t>
            </a:r>
            <a:r>
              <a:rPr lang="en-US" sz="1400" dirty="0">
                <a:solidFill>
                  <a:srgbClr val="000000"/>
                </a:solidFill>
              </a:rPr>
              <a:t>, 1987. "</a:t>
            </a:r>
            <a:r>
              <a:rPr lang="en-US" sz="1400" b="1" dirty="0">
                <a:solidFill>
                  <a:srgbClr val="000000"/>
                </a:solidFill>
              </a:rPr>
              <a:t>Prices of Single Family Homes Since 1970: New Indexes for Four Cities</a:t>
            </a:r>
            <a:r>
              <a:rPr lang="en-US" sz="1400" dirty="0">
                <a:solidFill>
                  <a:srgbClr val="000000"/>
                </a:solidFill>
              </a:rPr>
              <a:t>," NBER Working Papers 2393, National Bureau of Economic Research, Inc 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83954"/>
              </p:ext>
            </p:extLst>
          </p:nvPr>
        </p:nvGraphicFramePr>
        <p:xfrm>
          <a:off x="609600" y="4894263"/>
          <a:ext cx="7470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4" imgW="2145960" imgH="228600" progId="Equation.3">
                  <p:embed/>
                </p:oleObj>
              </mc:Choice>
              <mc:Fallback>
                <p:oleObj name="Equation" r:id="rId4" imgW="2145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94263"/>
                        <a:ext cx="74707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62776"/>
              </p:ext>
            </p:extLst>
          </p:nvPr>
        </p:nvGraphicFramePr>
        <p:xfrm>
          <a:off x="2700338" y="3336925"/>
          <a:ext cx="3933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6" imgW="1130040" imgH="228600" progId="Equation.3">
                  <p:embed/>
                </p:oleObj>
              </mc:Choice>
              <mc:Fallback>
                <p:oleObj name="Equation" r:id="rId6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36925"/>
                        <a:ext cx="3933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3892"/>
              </p:ext>
            </p:extLst>
          </p:nvPr>
        </p:nvGraphicFramePr>
        <p:xfrm>
          <a:off x="2212975" y="4022725"/>
          <a:ext cx="4905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8" imgW="1409400" imgH="228600" progId="Equation.3">
                  <p:embed/>
                </p:oleObj>
              </mc:Choice>
              <mc:Fallback>
                <p:oleObj name="Equation" r:id="rId8" imgW="140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022725"/>
                        <a:ext cx="49053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Tabla de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conten</a:t>
            </a:r>
            <a:r>
              <a:rPr lang="es-CO" dirty="0" smtClean="0">
                <a:latin typeface="Tahoma" pitchFamily="34" charset="0"/>
                <a:cs typeface="Arial" charset="0"/>
              </a:rPr>
              <a:t>ido</a:t>
            </a:r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25885" y="1981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Introducción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hedónico aplicado a índices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Ejemplo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92593" name="Group 81"/>
          <p:cNvGraphicFramePr>
            <a:graphicFrameLocks noGrp="1"/>
          </p:cNvGraphicFramePr>
          <p:nvPr/>
        </p:nvGraphicFramePr>
        <p:xfrm>
          <a:off x="2819400" y="2194560"/>
          <a:ext cx="3657600" cy="43586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19200"/>
                <a:gridCol w="1219200"/>
                <a:gridCol w="12192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Periodo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2006-1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23580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2006-2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22415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2007-2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2008-1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2008-2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24415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2009-1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24983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2009-2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23547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2010-1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24100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2010-1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25321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2010-1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25200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Ejemplo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Organización de los datos</a:t>
            </a:r>
          </a:p>
        </p:txBody>
      </p:sp>
      <p:pic>
        <p:nvPicPr>
          <p:cNvPr id="232765" name="Picture 3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8839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own Arrow 1"/>
          <p:cNvSpPr/>
          <p:nvPr/>
        </p:nvSpPr>
        <p:spPr>
          <a:xfrm>
            <a:off x="4509370" y="4964526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44" y="5430077"/>
            <a:ext cx="6043052" cy="1275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ventas repetidas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Supuesto de que </a:t>
            </a:r>
            <a:r>
              <a:rPr lang="es-CO" dirty="0" smtClean="0">
                <a:latin typeface="Tahoma" pitchFamily="34" charset="0"/>
                <a:cs typeface="Arial" charset="0"/>
              </a:rPr>
              <a:t>X</a:t>
            </a:r>
            <a:r>
              <a:rPr lang="es-CO" baseline="-25000" dirty="0" smtClean="0">
                <a:latin typeface="Tahoma" pitchFamily="34" charset="0"/>
                <a:cs typeface="Arial" charset="0"/>
              </a:rPr>
              <a:t>it</a:t>
            </a:r>
            <a:r>
              <a:rPr lang="es-CO" dirty="0" smtClean="0">
                <a:latin typeface="Tahoma" pitchFamily="34" charset="0"/>
                <a:cs typeface="Arial" charset="0"/>
              </a:rPr>
              <a:t>=X</a:t>
            </a:r>
            <a:r>
              <a:rPr lang="es-CO" baseline="-25000" dirty="0" smtClean="0">
                <a:latin typeface="Tahoma" pitchFamily="34" charset="0"/>
                <a:cs typeface="Arial" charset="0"/>
              </a:rPr>
              <a:t>i</a:t>
            </a:r>
            <a:r>
              <a:rPr lang="es-CO" baseline="-25000" dirty="0" smtClean="0">
                <a:latin typeface="Symbol" pitchFamily="18" charset="2"/>
                <a:cs typeface="Arial" charset="0"/>
              </a:rPr>
              <a:t>t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es muy fuerte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  <a:sym typeface="Wingdings" pitchFamily="2" charset="2"/>
              </a:rPr>
              <a:t>Cambios e inversiones en cada vivienda, sobre todo con el tiempo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  <a:sym typeface="Wingdings" pitchFamily="2" charset="2"/>
              </a:rPr>
              <a:t>Modelo más general sería:</a:t>
            </a: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  <a:p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141287" y="4495800"/>
          <a:ext cx="8926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4" imgW="2565360" imgH="228600" progId="Equation.3">
                  <p:embed/>
                </p:oleObj>
              </mc:Choice>
              <mc:Fallback>
                <p:oleObj name="Equation" r:id="rId4" imgW="2565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" y="4495800"/>
                        <a:ext cx="89265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19661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Modelos hedónicos son 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Más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estables que los de ventas repetidas</a:t>
            </a:r>
          </a:p>
          <a:p>
            <a:pPr lvl="1"/>
            <a:r>
              <a:rPr lang="es-CO" noProof="0" dirty="0" smtClean="0">
                <a:latin typeface="Tahoma" pitchFamily="34" charset="0"/>
              </a:rPr>
              <a:t>Menos sujetos a revisiones sustanciales cuando nueva información </a:t>
            </a:r>
            <a:r>
              <a:rPr lang="es-CO" noProof="0" dirty="0" smtClean="0">
                <a:latin typeface="Tahoma" pitchFamily="34" charset="0"/>
              </a:rPr>
              <a:t>surge</a:t>
            </a:r>
          </a:p>
          <a:p>
            <a:pPr lvl="1"/>
            <a:r>
              <a:rPr lang="es-CO" noProof="0" dirty="0" smtClean="0">
                <a:latin typeface="Tahoma" pitchFamily="34" charset="0"/>
              </a:rPr>
              <a:t>Requieren </a:t>
            </a:r>
            <a:r>
              <a:rPr lang="es-CO" noProof="0" dirty="0" smtClean="0">
                <a:latin typeface="Tahoma" pitchFamily="34" charset="0"/>
              </a:rPr>
              <a:t>de más información sobre cada vivienda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Solo una pequeña fracción de las propiedades se incluyen (las repetidas)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Varía de acuerdo al sub-mercado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Viviendas de entrada se transan más frecuentemente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Sesgos cuando hay transacciones rápidas (&lt; 2 años)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Pero a horizontes mas largos, las viviendas cambian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</a:t>
            </a:r>
          </a:p>
          <a:p>
            <a:pPr lvl="1"/>
            <a:r>
              <a:rPr lang="es-CO" dirty="0" smtClean="0">
                <a:latin typeface="Tahoma" pitchFamily="34" charset="0"/>
                <a:cs typeface="Arial" charset="0"/>
              </a:rPr>
              <a:t>¿Qué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hacer cuando hay mas de dos ventas de una propiedad?  </a:t>
            </a:r>
            <a:endParaRPr lang="es-CO" noProof="0" dirty="0" smtClean="0">
              <a:latin typeface="Tahoma" pitchFamily="34" charset="0"/>
              <a:cs typeface="Arial" charset="0"/>
            </a:endParaRPr>
          </a:p>
          <a:p>
            <a:pPr lvl="2"/>
            <a:r>
              <a:rPr lang="es-CO" noProof="0" dirty="0" smtClean="0">
                <a:latin typeface="Tahoma" pitchFamily="34" charset="0"/>
                <a:cs typeface="Arial" charset="0"/>
              </a:rPr>
              <a:t>Con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tres ventas hay tres pares… se pesan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más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las ventas 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frecuentes</a:t>
            </a:r>
          </a:p>
          <a:p>
            <a:pPr lvl="2"/>
            <a:r>
              <a:rPr lang="es-CO" dirty="0" smtClean="0">
                <a:latin typeface="Tahoma" pitchFamily="34" charset="0"/>
                <a:cs typeface="Arial" charset="0"/>
              </a:rPr>
              <a:t>Con cuatro ventas (puntos en el tiempo) hay 6 pares</a:t>
            </a:r>
            <a:endParaRPr lang="es-CO" dirty="0">
              <a:latin typeface="Tahoma" pitchFamily="34" charset="0"/>
              <a:cs typeface="Arial" charset="0"/>
            </a:endParaRPr>
          </a:p>
          <a:p>
            <a:pPr lvl="3"/>
            <a:r>
              <a:rPr lang="es-CO" dirty="0" smtClean="0">
                <a:latin typeface="Tahoma" pitchFamily="34" charset="0"/>
                <a:cs typeface="Arial" charset="0"/>
              </a:rPr>
              <a:t>Con n ventas, e # de pares es: </a:t>
            </a:r>
            <a:r>
              <a:rPr lang="pt-BR" dirty="0" smtClean="0">
                <a:cs typeface="Arial" charset="0"/>
              </a:rPr>
              <a:t>n</a:t>
            </a:r>
            <a:r>
              <a:rPr lang="pt-BR" dirty="0" smtClean="0"/>
              <a:t>! </a:t>
            </a:r>
            <a:r>
              <a:rPr lang="pt-BR" dirty="0"/>
              <a:t>/ </a:t>
            </a:r>
            <a:r>
              <a:rPr lang="pt-BR" dirty="0" smtClean="0"/>
              <a:t>(2! </a:t>
            </a:r>
            <a:r>
              <a:rPr lang="pt-BR" dirty="0"/>
              <a:t>× (m - </a:t>
            </a:r>
            <a:r>
              <a:rPr lang="pt-BR" dirty="0" smtClean="0"/>
              <a:t>2)!)</a:t>
            </a:r>
            <a:r>
              <a:rPr lang="pt-BR" dirty="0"/>
              <a:t> </a:t>
            </a:r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2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Resumen</a:t>
            </a:r>
          </a:p>
        </p:txBody>
      </p:sp>
      <p:sp>
        <p:nvSpPr>
          <p:cNvPr id="19456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hedónico longitudinal: precios de atributos no cambian con el tiempo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Se puede relajar el supuesto, pero se necesitan más datos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Indice de Laspeyres, Paasche, y Fisher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repetidas: con atributos constantes</a:t>
            </a:r>
          </a:p>
          <a:p>
            <a:pPr lvl="1"/>
            <a:r>
              <a:rPr lang="es-CO" noProof="0" dirty="0" smtClean="0">
                <a:latin typeface="Tahoma" pitchFamily="34" charset="0"/>
                <a:cs typeface="Arial" charset="0"/>
              </a:rPr>
              <a:t>Como antes, se puede relajar el supuesto</a:t>
            </a:r>
          </a:p>
          <a:p>
            <a:pPr lvl="1"/>
            <a:endParaRPr lang="es-CO" noProof="0" dirty="0" smtClean="0">
              <a:latin typeface="Tahoma" pitchFamily="34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Objetivos de aprendizaje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Explicar la importancia de índices de precios de vivienda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Estimar un índice de precios de vivienda a partir de datos existentes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Entender las fortalezas y debilidades de modelos existentes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Bibliografía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sz="1600" dirty="0" smtClean="0"/>
              <a:t>Case, B., </a:t>
            </a:r>
            <a:r>
              <a:rPr lang="es-CO" sz="1600" dirty="0" err="1" smtClean="0"/>
              <a:t>Pollakowski</a:t>
            </a:r>
            <a:r>
              <a:rPr lang="es-CO" sz="1600" dirty="0" smtClean="0"/>
              <a:t>, H. O., &amp; </a:t>
            </a:r>
            <a:r>
              <a:rPr lang="es-CO" sz="1600" dirty="0" err="1" smtClean="0"/>
              <a:t>Wachter</a:t>
            </a:r>
            <a:r>
              <a:rPr lang="es-CO" sz="1600" dirty="0" smtClean="0"/>
              <a:t>, S. M. (1991). </a:t>
            </a:r>
            <a:r>
              <a:rPr lang="es-CO" sz="1600" dirty="0" err="1" smtClean="0"/>
              <a:t>On</a:t>
            </a:r>
            <a:r>
              <a:rPr lang="es-CO" sz="1600" dirty="0" smtClean="0"/>
              <a:t> </a:t>
            </a:r>
            <a:r>
              <a:rPr lang="es-CO" sz="1600" dirty="0" err="1" smtClean="0"/>
              <a:t>Choosing</a:t>
            </a:r>
            <a:r>
              <a:rPr lang="es-CO" sz="1600" dirty="0" smtClean="0"/>
              <a:t> </a:t>
            </a:r>
            <a:r>
              <a:rPr lang="es-CO" sz="1600" dirty="0" err="1" smtClean="0"/>
              <a:t>Among</a:t>
            </a:r>
            <a:r>
              <a:rPr lang="es-CO" sz="1600" dirty="0" smtClean="0"/>
              <a:t> </a:t>
            </a:r>
            <a:r>
              <a:rPr lang="es-CO" sz="1600" dirty="0" err="1" smtClean="0"/>
              <a:t>House</a:t>
            </a:r>
            <a:r>
              <a:rPr lang="es-CO" sz="1600" dirty="0" smtClean="0"/>
              <a:t> Price-</a:t>
            </a:r>
            <a:r>
              <a:rPr lang="es-CO" sz="1600" dirty="0" err="1" smtClean="0"/>
              <a:t>Index</a:t>
            </a:r>
            <a:r>
              <a:rPr lang="es-CO" sz="1600" dirty="0" smtClean="0"/>
              <a:t> </a:t>
            </a:r>
            <a:r>
              <a:rPr lang="es-CO" sz="1600" dirty="0" err="1" smtClean="0"/>
              <a:t>Methodologies</a:t>
            </a:r>
            <a:r>
              <a:rPr lang="es-CO" sz="1600" dirty="0" smtClean="0"/>
              <a:t>. </a:t>
            </a:r>
            <a:r>
              <a:rPr lang="es-CO" sz="1600" i="1" dirty="0" err="1" smtClean="0"/>
              <a:t>Journal</a:t>
            </a:r>
            <a:r>
              <a:rPr lang="es-CO" sz="1600" i="1" dirty="0" smtClean="0"/>
              <a:t> of </a:t>
            </a:r>
            <a:r>
              <a:rPr lang="es-CO" sz="1600" i="1" dirty="0" err="1" smtClean="0"/>
              <a:t>the</a:t>
            </a:r>
            <a:r>
              <a:rPr lang="es-CO" sz="1600" i="1" dirty="0" smtClean="0"/>
              <a:t> American Real Estate &amp; </a:t>
            </a:r>
            <a:r>
              <a:rPr lang="es-CO" sz="1600" i="1" dirty="0" err="1" smtClean="0"/>
              <a:t>Urban</a:t>
            </a:r>
            <a:r>
              <a:rPr lang="es-CO" sz="1600" i="1" dirty="0" smtClean="0"/>
              <a:t> </a:t>
            </a:r>
            <a:r>
              <a:rPr lang="es-CO" sz="1600" i="1" dirty="0" err="1" smtClean="0"/>
              <a:t>Economics</a:t>
            </a:r>
            <a:r>
              <a:rPr lang="es-CO" sz="1600" i="1" dirty="0" smtClean="0"/>
              <a:t> </a:t>
            </a:r>
            <a:r>
              <a:rPr lang="es-CO" sz="1600" i="1" dirty="0" err="1" smtClean="0"/>
              <a:t>Association</a:t>
            </a:r>
            <a:r>
              <a:rPr lang="es-CO" sz="1600" i="1" dirty="0" smtClean="0"/>
              <a:t>, 19</a:t>
            </a:r>
            <a:r>
              <a:rPr lang="es-CO" sz="1600" dirty="0" smtClean="0"/>
              <a:t>(3), 286-307.</a:t>
            </a:r>
          </a:p>
          <a:p>
            <a:r>
              <a:rPr lang="es-CO" sz="1600" dirty="0" err="1" smtClean="0"/>
              <a:t>Clapham</a:t>
            </a:r>
            <a:r>
              <a:rPr lang="es-CO" sz="1600" dirty="0" smtClean="0"/>
              <a:t>, E., </a:t>
            </a:r>
            <a:r>
              <a:rPr lang="es-CO" sz="1600" dirty="0" err="1" smtClean="0"/>
              <a:t>Englund</a:t>
            </a:r>
            <a:r>
              <a:rPr lang="es-CO" sz="1600" dirty="0" smtClean="0"/>
              <a:t>, P., </a:t>
            </a:r>
            <a:r>
              <a:rPr lang="es-CO" sz="1600" dirty="0" err="1" smtClean="0"/>
              <a:t>Quigley</a:t>
            </a:r>
            <a:r>
              <a:rPr lang="es-CO" sz="1600" dirty="0" smtClean="0"/>
              <a:t>, J. M., &amp; </a:t>
            </a:r>
            <a:r>
              <a:rPr lang="es-CO" sz="1600" dirty="0" err="1" smtClean="0"/>
              <a:t>Redfearn</a:t>
            </a:r>
            <a:r>
              <a:rPr lang="es-CO" sz="1600" dirty="0" smtClean="0"/>
              <a:t>, C. L. (2006). </a:t>
            </a:r>
            <a:r>
              <a:rPr lang="es-CO" sz="1600" dirty="0" err="1" smtClean="0"/>
              <a:t>Revisiting</a:t>
            </a:r>
            <a:r>
              <a:rPr lang="es-CO" sz="1600" dirty="0" smtClean="0"/>
              <a:t> </a:t>
            </a:r>
            <a:r>
              <a:rPr lang="es-CO" sz="1600" dirty="0" err="1" smtClean="0"/>
              <a:t>the</a:t>
            </a:r>
            <a:r>
              <a:rPr lang="es-CO" sz="1600" dirty="0" smtClean="0"/>
              <a:t> </a:t>
            </a:r>
            <a:r>
              <a:rPr lang="es-CO" sz="1600" dirty="0" err="1" smtClean="0"/>
              <a:t>past</a:t>
            </a:r>
            <a:r>
              <a:rPr lang="es-CO" sz="1600" dirty="0" smtClean="0"/>
              <a:t> and </a:t>
            </a:r>
            <a:r>
              <a:rPr lang="es-CO" sz="1600" dirty="0" err="1" smtClean="0"/>
              <a:t>settling</a:t>
            </a:r>
            <a:r>
              <a:rPr lang="es-CO" sz="1600" dirty="0" smtClean="0"/>
              <a:t> </a:t>
            </a:r>
            <a:r>
              <a:rPr lang="es-CO" sz="1600" dirty="0" err="1" smtClean="0"/>
              <a:t>the</a:t>
            </a:r>
            <a:r>
              <a:rPr lang="es-CO" sz="1600" dirty="0" smtClean="0"/>
              <a:t> score: </a:t>
            </a:r>
            <a:r>
              <a:rPr lang="es-CO" sz="1600" dirty="0" err="1" smtClean="0"/>
              <a:t>Index</a:t>
            </a:r>
            <a:r>
              <a:rPr lang="es-CO" sz="1600" dirty="0" smtClean="0"/>
              <a:t> </a:t>
            </a:r>
            <a:r>
              <a:rPr lang="es-CO" sz="1600" dirty="0" err="1" smtClean="0"/>
              <a:t>revision</a:t>
            </a:r>
            <a:r>
              <a:rPr lang="es-CO" sz="1600" dirty="0" smtClean="0"/>
              <a:t> </a:t>
            </a:r>
            <a:r>
              <a:rPr lang="es-CO" sz="1600" dirty="0" err="1" smtClean="0"/>
              <a:t>for</a:t>
            </a:r>
            <a:r>
              <a:rPr lang="es-CO" sz="1600" dirty="0" smtClean="0"/>
              <a:t> </a:t>
            </a:r>
            <a:r>
              <a:rPr lang="es-CO" sz="1600" dirty="0" err="1" smtClean="0"/>
              <a:t>house</a:t>
            </a:r>
            <a:r>
              <a:rPr lang="es-CO" sz="1600" dirty="0" smtClean="0"/>
              <a:t> </a:t>
            </a:r>
            <a:r>
              <a:rPr lang="es-CO" sz="1600" dirty="0" err="1" smtClean="0"/>
              <a:t>price</a:t>
            </a:r>
            <a:r>
              <a:rPr lang="es-CO" sz="1600" dirty="0" smtClean="0"/>
              <a:t> </a:t>
            </a:r>
            <a:r>
              <a:rPr lang="es-CO" sz="1600" dirty="0" err="1" smtClean="0"/>
              <a:t>derivatives</a:t>
            </a:r>
            <a:r>
              <a:rPr lang="es-CO" sz="1600" dirty="0" smtClean="0"/>
              <a:t>. </a:t>
            </a:r>
            <a:r>
              <a:rPr lang="es-CO" sz="1600" i="1" dirty="0" smtClean="0"/>
              <a:t>Real Estate </a:t>
            </a:r>
            <a:r>
              <a:rPr lang="es-CO" sz="1600" i="1" dirty="0" err="1" smtClean="0"/>
              <a:t>Economics</a:t>
            </a:r>
            <a:r>
              <a:rPr lang="es-CO" sz="1600" i="1" dirty="0" smtClean="0"/>
              <a:t>, 34</a:t>
            </a:r>
            <a:r>
              <a:rPr lang="es-CO" sz="1600" dirty="0" smtClean="0"/>
              <a:t>(2), 275-302.</a:t>
            </a:r>
          </a:p>
          <a:p>
            <a:r>
              <a:rPr lang="es-CO" sz="1600" dirty="0" err="1" smtClean="0"/>
              <a:t>Clapp</a:t>
            </a:r>
            <a:r>
              <a:rPr lang="es-CO" sz="1600" dirty="0" smtClean="0"/>
              <a:t>, J. M., &amp; </a:t>
            </a:r>
            <a:r>
              <a:rPr lang="es-CO" sz="1600" dirty="0" err="1" smtClean="0"/>
              <a:t>Giaccotto</a:t>
            </a:r>
            <a:r>
              <a:rPr lang="es-CO" sz="1600" dirty="0" smtClean="0"/>
              <a:t>, C. (1998). Price </a:t>
            </a:r>
            <a:r>
              <a:rPr lang="es-CO" sz="1600" dirty="0" err="1" smtClean="0"/>
              <a:t>indices</a:t>
            </a:r>
            <a:r>
              <a:rPr lang="es-CO" sz="1600" dirty="0" smtClean="0"/>
              <a:t> </a:t>
            </a:r>
            <a:r>
              <a:rPr lang="es-CO" sz="1600" dirty="0" err="1" smtClean="0"/>
              <a:t>based</a:t>
            </a:r>
            <a:r>
              <a:rPr lang="es-CO" sz="1600" dirty="0" smtClean="0"/>
              <a:t> </a:t>
            </a:r>
            <a:r>
              <a:rPr lang="es-CO" sz="1600" dirty="0" err="1" smtClean="0"/>
              <a:t>on</a:t>
            </a:r>
            <a:r>
              <a:rPr lang="es-CO" sz="1600" dirty="0" smtClean="0"/>
              <a:t> </a:t>
            </a:r>
            <a:r>
              <a:rPr lang="es-CO" sz="1600" dirty="0" err="1" smtClean="0"/>
              <a:t>the</a:t>
            </a:r>
            <a:r>
              <a:rPr lang="es-CO" sz="1600" dirty="0" smtClean="0"/>
              <a:t> </a:t>
            </a:r>
            <a:r>
              <a:rPr lang="es-CO" sz="1600" dirty="0" err="1" smtClean="0"/>
              <a:t>hedonic</a:t>
            </a:r>
            <a:r>
              <a:rPr lang="es-CO" sz="1600" dirty="0" smtClean="0"/>
              <a:t> </a:t>
            </a:r>
            <a:r>
              <a:rPr lang="es-CO" sz="1600" dirty="0" err="1" smtClean="0"/>
              <a:t>repeat</a:t>
            </a:r>
            <a:r>
              <a:rPr lang="es-CO" sz="1600" dirty="0" smtClean="0"/>
              <a:t>-sales </a:t>
            </a:r>
            <a:r>
              <a:rPr lang="es-CO" sz="1600" dirty="0" err="1" smtClean="0"/>
              <a:t>method</a:t>
            </a:r>
            <a:r>
              <a:rPr lang="es-CO" sz="1600" dirty="0" smtClean="0"/>
              <a:t>: </a:t>
            </a:r>
            <a:r>
              <a:rPr lang="es-CO" sz="1600" dirty="0" err="1" smtClean="0"/>
              <a:t>Application</a:t>
            </a:r>
            <a:r>
              <a:rPr lang="es-CO" sz="1600" dirty="0" smtClean="0"/>
              <a:t> </a:t>
            </a:r>
            <a:r>
              <a:rPr lang="es-CO" sz="1600" dirty="0" err="1" smtClean="0"/>
              <a:t>to</a:t>
            </a:r>
            <a:r>
              <a:rPr lang="es-CO" sz="1600" dirty="0" smtClean="0"/>
              <a:t> </a:t>
            </a:r>
            <a:r>
              <a:rPr lang="es-CO" sz="1600" dirty="0" err="1" smtClean="0"/>
              <a:t>the</a:t>
            </a:r>
            <a:r>
              <a:rPr lang="es-CO" sz="1600" dirty="0" smtClean="0"/>
              <a:t> </a:t>
            </a:r>
            <a:r>
              <a:rPr lang="es-CO" sz="1600" dirty="0" err="1" smtClean="0"/>
              <a:t>housing</a:t>
            </a:r>
            <a:r>
              <a:rPr lang="es-CO" sz="1600" dirty="0" smtClean="0"/>
              <a:t> </a:t>
            </a:r>
            <a:r>
              <a:rPr lang="es-CO" sz="1600" dirty="0" err="1" smtClean="0"/>
              <a:t>market</a:t>
            </a:r>
            <a:r>
              <a:rPr lang="es-CO" sz="1600" dirty="0" smtClean="0"/>
              <a:t>. </a:t>
            </a:r>
            <a:r>
              <a:rPr lang="es-CO" sz="1600" i="1" dirty="0" err="1" smtClean="0"/>
              <a:t>Journal</a:t>
            </a:r>
            <a:r>
              <a:rPr lang="es-CO" sz="1600" i="1" dirty="0" smtClean="0"/>
              <a:t> of Real Estate </a:t>
            </a:r>
            <a:r>
              <a:rPr lang="es-CO" sz="1600" i="1" dirty="0" err="1" smtClean="0"/>
              <a:t>Finance</a:t>
            </a:r>
            <a:r>
              <a:rPr lang="es-CO" sz="1600" i="1" dirty="0" smtClean="0"/>
              <a:t> and </a:t>
            </a:r>
            <a:r>
              <a:rPr lang="es-CO" sz="1600" i="1" dirty="0" err="1" smtClean="0"/>
              <a:t>Economics</a:t>
            </a:r>
            <a:r>
              <a:rPr lang="es-CO" sz="1600" i="1" dirty="0" smtClean="0"/>
              <a:t>, 16</a:t>
            </a:r>
            <a:r>
              <a:rPr lang="es-CO" sz="1600" dirty="0" smtClean="0"/>
              <a:t>(1), 5-26.</a:t>
            </a:r>
          </a:p>
          <a:p>
            <a:r>
              <a:rPr lang="es-CO" sz="1600" dirty="0" err="1" smtClean="0"/>
              <a:t>Englund</a:t>
            </a:r>
            <a:r>
              <a:rPr lang="es-CO" sz="1600" dirty="0" smtClean="0"/>
              <a:t>, P., </a:t>
            </a:r>
            <a:r>
              <a:rPr lang="es-CO" sz="1600" dirty="0" err="1" smtClean="0"/>
              <a:t>Quigley</a:t>
            </a:r>
            <a:r>
              <a:rPr lang="es-CO" sz="1600" dirty="0" smtClean="0"/>
              <a:t>, J. M., &amp; </a:t>
            </a:r>
            <a:r>
              <a:rPr lang="es-CO" sz="1600" dirty="0" err="1" smtClean="0"/>
              <a:t>Redfearn</a:t>
            </a:r>
            <a:r>
              <a:rPr lang="es-CO" sz="1600" dirty="0" smtClean="0"/>
              <a:t>, C. L. (1999). </a:t>
            </a:r>
            <a:r>
              <a:rPr lang="es-CO" sz="1600" dirty="0" err="1" smtClean="0"/>
              <a:t>The</a:t>
            </a:r>
            <a:r>
              <a:rPr lang="es-CO" sz="1600" dirty="0" smtClean="0"/>
              <a:t> </a:t>
            </a:r>
            <a:r>
              <a:rPr lang="es-CO" sz="1600" dirty="0" err="1" smtClean="0"/>
              <a:t>choice</a:t>
            </a:r>
            <a:r>
              <a:rPr lang="es-CO" sz="1600" dirty="0" smtClean="0"/>
              <a:t> of </a:t>
            </a:r>
            <a:r>
              <a:rPr lang="es-CO" sz="1600" dirty="0" err="1" smtClean="0"/>
              <a:t>methodology</a:t>
            </a:r>
            <a:r>
              <a:rPr lang="es-CO" sz="1600" dirty="0" smtClean="0"/>
              <a:t> </a:t>
            </a:r>
            <a:r>
              <a:rPr lang="es-CO" sz="1600" dirty="0" err="1" smtClean="0"/>
              <a:t>for</a:t>
            </a:r>
            <a:r>
              <a:rPr lang="es-CO" sz="1600" dirty="0" smtClean="0"/>
              <a:t> </a:t>
            </a:r>
            <a:r>
              <a:rPr lang="es-CO" sz="1600" dirty="0" err="1" smtClean="0"/>
              <a:t>computing</a:t>
            </a:r>
            <a:r>
              <a:rPr lang="es-CO" sz="1600" dirty="0" smtClean="0"/>
              <a:t> </a:t>
            </a:r>
            <a:r>
              <a:rPr lang="es-CO" sz="1600" dirty="0" err="1" smtClean="0"/>
              <a:t>housing</a:t>
            </a:r>
            <a:r>
              <a:rPr lang="es-CO" sz="1600" dirty="0" smtClean="0"/>
              <a:t> </a:t>
            </a:r>
            <a:r>
              <a:rPr lang="es-CO" sz="1600" dirty="0" err="1" smtClean="0"/>
              <a:t>price</a:t>
            </a:r>
            <a:r>
              <a:rPr lang="es-CO" sz="1600" dirty="0" smtClean="0"/>
              <a:t> indexes: </a:t>
            </a:r>
            <a:r>
              <a:rPr lang="es-CO" sz="1600" dirty="0" err="1" smtClean="0"/>
              <a:t>Comparisons</a:t>
            </a:r>
            <a:r>
              <a:rPr lang="es-CO" sz="1600" dirty="0" smtClean="0"/>
              <a:t> of temporal </a:t>
            </a:r>
            <a:r>
              <a:rPr lang="es-CO" sz="1600" dirty="0" err="1" smtClean="0"/>
              <a:t>aggregation</a:t>
            </a:r>
            <a:r>
              <a:rPr lang="es-CO" sz="1600" dirty="0" smtClean="0"/>
              <a:t> and </a:t>
            </a:r>
            <a:r>
              <a:rPr lang="es-CO" sz="1600" dirty="0" err="1" smtClean="0"/>
              <a:t>sample</a:t>
            </a:r>
            <a:r>
              <a:rPr lang="es-CO" sz="1600" dirty="0" smtClean="0"/>
              <a:t> </a:t>
            </a:r>
            <a:r>
              <a:rPr lang="es-CO" sz="1600" dirty="0" err="1" smtClean="0"/>
              <a:t>definition</a:t>
            </a:r>
            <a:r>
              <a:rPr lang="es-CO" sz="1600" dirty="0" smtClean="0"/>
              <a:t>. </a:t>
            </a:r>
            <a:r>
              <a:rPr lang="es-CO" sz="1600" dirty="0" err="1" smtClean="0"/>
              <a:t>Journal</a:t>
            </a:r>
            <a:r>
              <a:rPr lang="es-CO" sz="1600" dirty="0" smtClean="0"/>
              <a:t> of Real Estate </a:t>
            </a:r>
            <a:r>
              <a:rPr lang="es-CO" sz="1600" dirty="0" err="1" smtClean="0"/>
              <a:t>Finance</a:t>
            </a:r>
            <a:r>
              <a:rPr lang="es-CO" sz="1600" dirty="0" smtClean="0"/>
              <a:t> and </a:t>
            </a:r>
            <a:r>
              <a:rPr lang="es-CO" sz="1600" dirty="0" err="1" smtClean="0"/>
              <a:t>Economics</a:t>
            </a:r>
            <a:r>
              <a:rPr lang="es-CO" sz="1600" dirty="0" smtClean="0"/>
              <a:t>, 19(2), 91-112.</a:t>
            </a:r>
          </a:p>
          <a:p>
            <a:r>
              <a:rPr lang="es-CO" sz="1600" dirty="0" err="1" smtClean="0"/>
              <a:t>Zabel</a:t>
            </a:r>
            <a:r>
              <a:rPr lang="es-CO" sz="1600" dirty="0" smtClean="0"/>
              <a:t>, J. E. (1999). </a:t>
            </a:r>
            <a:r>
              <a:rPr lang="es-CO" sz="1600" dirty="0" err="1" smtClean="0"/>
              <a:t>Controlling</a:t>
            </a:r>
            <a:r>
              <a:rPr lang="es-CO" sz="1600" dirty="0" smtClean="0"/>
              <a:t> </a:t>
            </a:r>
            <a:r>
              <a:rPr lang="es-CO" sz="1600" dirty="0" err="1" smtClean="0"/>
              <a:t>for</a:t>
            </a:r>
            <a:r>
              <a:rPr lang="es-CO" sz="1600" dirty="0" smtClean="0"/>
              <a:t> </a:t>
            </a:r>
            <a:r>
              <a:rPr lang="es-CO" sz="1600" dirty="0" err="1" smtClean="0"/>
              <a:t>quality</a:t>
            </a:r>
            <a:r>
              <a:rPr lang="es-CO" sz="1600" dirty="0" smtClean="0"/>
              <a:t> in </a:t>
            </a:r>
            <a:r>
              <a:rPr lang="es-CO" sz="1600" dirty="0" err="1" smtClean="0"/>
              <a:t>house</a:t>
            </a:r>
            <a:r>
              <a:rPr lang="es-CO" sz="1600" dirty="0" smtClean="0"/>
              <a:t> </a:t>
            </a:r>
            <a:r>
              <a:rPr lang="es-CO" sz="1600" dirty="0" err="1" smtClean="0"/>
              <a:t>price</a:t>
            </a:r>
            <a:r>
              <a:rPr lang="es-CO" sz="1600" dirty="0" smtClean="0"/>
              <a:t> </a:t>
            </a:r>
            <a:r>
              <a:rPr lang="es-CO" sz="1600" dirty="0" err="1" smtClean="0"/>
              <a:t>indices</a:t>
            </a:r>
            <a:r>
              <a:rPr lang="es-CO" sz="1600" dirty="0" smtClean="0"/>
              <a:t>. </a:t>
            </a:r>
            <a:r>
              <a:rPr lang="es-CO" sz="1600" dirty="0" err="1" smtClean="0"/>
              <a:t>Journal</a:t>
            </a:r>
            <a:r>
              <a:rPr lang="es-CO" sz="1600" dirty="0" smtClean="0"/>
              <a:t> of Real Estate </a:t>
            </a:r>
            <a:r>
              <a:rPr lang="es-CO" sz="1600" dirty="0" err="1" smtClean="0"/>
              <a:t>Finance</a:t>
            </a:r>
            <a:r>
              <a:rPr lang="es-CO" sz="1600" dirty="0" smtClean="0"/>
              <a:t> and </a:t>
            </a:r>
            <a:r>
              <a:rPr lang="es-CO" sz="1600" dirty="0" err="1" smtClean="0"/>
              <a:t>Economics</a:t>
            </a:r>
            <a:r>
              <a:rPr lang="es-CO" sz="1600" dirty="0" smtClean="0"/>
              <a:t>, 19(3), 223-241</a:t>
            </a:r>
            <a:endParaRPr lang="es-CO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53569" y="6361113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Por qué utilizar índices de precios de vivienda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65437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Cambios en mercados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Sector de construcción de vivienda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Efecto de intervenciones urbanas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Impacto en vivienda social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Un método sencillo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Se observan las ventas en un mercado de vivienda por cuatro años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41675"/>
              </p:ext>
            </p:extLst>
          </p:nvPr>
        </p:nvGraphicFramePr>
        <p:xfrm>
          <a:off x="381000" y="3545840"/>
          <a:ext cx="8458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219200"/>
                <a:gridCol w="1295400"/>
                <a:gridCol w="1295400"/>
                <a:gridCol w="1295401"/>
              </a:tblGrid>
              <a:tr h="370840">
                <a:tc>
                  <a:txBody>
                    <a:bodyPr/>
                    <a:lstStyle/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</a:t>
                      </a:r>
                      <a:r>
                        <a:rPr lang="es-CO" baseline="0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2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3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4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smtClean="0"/>
                        <a:t>Media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24,850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27,584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29,321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32,212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Desviación estándar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1,233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1,045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1,412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1,401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1" noProof="0" smtClean="0"/>
                        <a:t>n</a:t>
                      </a:r>
                      <a:endParaRPr lang="es-CO" i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400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/>
                        <a:t>304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Un método sencillo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Se observan las ventas en un mercado de vivienda por cuatro años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34218"/>
              </p:ext>
            </p:extLst>
          </p:nvPr>
        </p:nvGraphicFramePr>
        <p:xfrm>
          <a:off x="381000" y="3556000"/>
          <a:ext cx="84582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219200"/>
                <a:gridCol w="1295400"/>
                <a:gridCol w="1295400"/>
                <a:gridCol w="1295401"/>
              </a:tblGrid>
              <a:tr h="370840">
                <a:tc>
                  <a:txBody>
                    <a:bodyPr/>
                    <a:lstStyle/>
                    <a:p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</a:t>
                      </a:r>
                      <a:r>
                        <a:rPr lang="es-CO" baseline="0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2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3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4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smtClean="0"/>
                        <a:t>Media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24,850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27,584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29,321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32,212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Desviación estándar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1,233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1,045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1,412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1,401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1" noProof="0" smtClean="0"/>
                        <a:t>n</a:t>
                      </a:r>
                      <a:endParaRPr lang="es-CO" i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400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304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0" noProof="0" smtClean="0"/>
                        <a:t>Cambio</a:t>
                      </a:r>
                      <a:r>
                        <a:rPr lang="es-CO" i="0" baseline="0" noProof="0" smtClean="0"/>
                        <a:t>  porcentual</a:t>
                      </a:r>
                      <a:endParaRPr lang="es-CO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--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11%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6.3%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/>
                        <a:t>9.9%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Un método sencillo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Se observan las ventas en un mercado de vivienda por cuatro años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61589"/>
              </p:ext>
            </p:extLst>
          </p:nvPr>
        </p:nvGraphicFramePr>
        <p:xfrm>
          <a:off x="381000" y="3576320"/>
          <a:ext cx="84582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219200"/>
                <a:gridCol w="1295400"/>
                <a:gridCol w="1295400"/>
                <a:gridCol w="1295401"/>
              </a:tblGrid>
              <a:tr h="370840">
                <a:tc>
                  <a:txBody>
                    <a:bodyPr/>
                    <a:lstStyle/>
                    <a:p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</a:t>
                      </a:r>
                      <a:r>
                        <a:rPr lang="es-CO" baseline="0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2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3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Año 4</a:t>
                      </a:r>
                      <a:endParaRPr lang="es-CO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smtClean="0"/>
                        <a:t>Media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24,850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27,584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29,321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32,212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noProof="0" dirty="0" smtClean="0"/>
                        <a:t>Desviación estándar</a:t>
                      </a:r>
                      <a:endParaRPr lang="es-C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1,233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1,045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1,412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1,401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1" noProof="0" dirty="0" smtClean="0"/>
                        <a:t>n</a:t>
                      </a:r>
                      <a:endParaRPr lang="es-CO" i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350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400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300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304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0" noProof="0" smtClean="0"/>
                        <a:t>Cambio</a:t>
                      </a:r>
                      <a:r>
                        <a:rPr lang="es-CO" i="0" baseline="0" noProof="0" smtClean="0"/>
                        <a:t>  porcentual</a:t>
                      </a:r>
                      <a:endParaRPr lang="es-CO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--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11%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6.3%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9.9%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0" noProof="0" smtClean="0"/>
                        <a:t># habitaciones</a:t>
                      </a:r>
                      <a:endParaRPr lang="es-CO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2.23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2.51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2.59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2.66</a:t>
                      </a:r>
                      <a:endParaRPr lang="es-CO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i="0" noProof="0" smtClean="0"/>
                        <a:t>Distancia a centros de empleo</a:t>
                      </a:r>
                      <a:endParaRPr lang="es-CO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2.1km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1.8km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smtClean="0"/>
                        <a:t>1.75km</a:t>
                      </a:r>
                      <a:endParaRPr lang="es-CO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 smtClean="0"/>
                        <a:t>1.71km</a:t>
                      </a:r>
                      <a:endParaRPr lang="es-CO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Resumen de temas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Introducción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hedónico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Modelo de ventas repetidas</a:t>
            </a:r>
          </a:p>
          <a:p>
            <a:r>
              <a:rPr lang="es-CO" noProof="0" dirty="0" smtClean="0">
                <a:latin typeface="Tahoma" pitchFamily="34" charset="0"/>
                <a:cs typeface="Arial" charset="0"/>
              </a:rPr>
              <a:t>Comentarios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smtClean="0">
                <a:latin typeface="Tahoma" pitchFamily="34" charset="0"/>
                <a:cs typeface="Arial" charset="0"/>
              </a:rPr>
              <a:t>Índices de precios hedónicos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CO" noProof="0" dirty="0" err="1" smtClean="0">
                <a:latin typeface="Tahoma" pitchFamily="34" charset="0"/>
                <a:cs typeface="Arial" charset="0"/>
              </a:rPr>
              <a:t>Kain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 &amp; </a:t>
            </a:r>
            <a:r>
              <a:rPr lang="es-CO" noProof="0" dirty="0" err="1" smtClean="0">
                <a:latin typeface="Tahoma" pitchFamily="34" charset="0"/>
                <a:cs typeface="Arial" charset="0"/>
              </a:rPr>
              <a:t>Quigley</a:t>
            </a:r>
            <a:r>
              <a:rPr lang="es-CO" noProof="0" dirty="0" smtClean="0">
                <a:latin typeface="Tahoma" pitchFamily="34" charset="0"/>
                <a:cs typeface="Arial" charset="0"/>
              </a:rPr>
              <a:t>, 1970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53" y="5562600"/>
            <a:ext cx="8305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accent4">
                    <a:lumMod val="10000"/>
                  </a:schemeClr>
                </a:solidFill>
              </a:rPr>
              <a:t>Kain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, J. F., &amp; Quigley, J. M. (1970). Measuring the value of housing quality. Journal of American</a:t>
            </a:r>
          </a:p>
          <a:p>
            <a:pPr>
              <a:defRPr/>
            </a:pP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Statistical Association, 65, 532–548.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3124200"/>
          <a:ext cx="4724401" cy="2286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26249"/>
                <a:gridCol w="726249"/>
                <a:gridCol w="1149894"/>
                <a:gridCol w="726249"/>
                <a:gridCol w="139576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Período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Valor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Habitaciones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Baños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Dist a </a:t>
                      </a:r>
                      <a:r>
                        <a:rPr lang="en-US" sz="1100" b="1" u="none" strike="noStrik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Centro (km)</a:t>
                      </a:r>
                      <a:endParaRPr lang="en-US" sz="1100" b="1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23580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22415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19000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21000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2008-2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24415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24983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2009-2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23547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1.9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21012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2010-1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25321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1.7</a:t>
                      </a:r>
                      <a:endParaRPr lang="en-US" sz="11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6172200"/>
            <a:ext cx="30480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2856</Words>
  <Application>Microsoft Office PowerPoint</Application>
  <PresentationFormat>On-screen Show (4:3)</PresentationFormat>
  <Paragraphs>1071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</vt:lpstr>
      <vt:lpstr>Symbol</vt:lpstr>
      <vt:lpstr>Tahoma</vt:lpstr>
      <vt:lpstr>Wingdings</vt:lpstr>
      <vt:lpstr>Default Design</vt:lpstr>
      <vt:lpstr>Microsoft Equation 3.0</vt:lpstr>
      <vt:lpstr>Equation</vt:lpstr>
      <vt:lpstr>Chart</vt:lpstr>
      <vt:lpstr>Índices de Precios de Vivienda</vt:lpstr>
      <vt:lpstr>Objetivos de aprendizaje</vt:lpstr>
      <vt:lpstr>Tabla de contenido</vt:lpstr>
      <vt:lpstr>Por qué utilizar índices de precios de vivienda</vt:lpstr>
      <vt:lpstr>Un método sencillo</vt:lpstr>
      <vt:lpstr>Un método sencillo</vt:lpstr>
      <vt:lpstr>Un método sencillo</vt:lpstr>
      <vt:lpstr>Resumen de temas</vt:lpstr>
      <vt:lpstr>Índices de precios hedónicos</vt:lpstr>
      <vt:lpstr>Índices de precios hedónicos</vt:lpstr>
      <vt:lpstr>Índices de precios hedónicos</vt:lpstr>
      <vt:lpstr>Índices de precios hedónicos</vt:lpstr>
      <vt:lpstr>Interpretación de dt</vt:lpstr>
      <vt:lpstr>Índices de precios hedónicos</vt:lpstr>
      <vt:lpstr>Ejemplo</vt:lpstr>
      <vt:lpstr>Los datos</vt:lpstr>
      <vt:lpstr>Descriptivas</vt:lpstr>
      <vt:lpstr>El modelo inicial</vt:lpstr>
      <vt:lpstr>Ejemplo</vt:lpstr>
      <vt:lpstr>Ejemplo</vt:lpstr>
      <vt:lpstr>Índices de precios hedónicos</vt:lpstr>
      <vt:lpstr>Índices de precios hedónicos</vt:lpstr>
      <vt:lpstr>Índice de Laspeyers </vt:lpstr>
      <vt:lpstr>Índice de Laspeyers </vt:lpstr>
      <vt:lpstr>Índice de Paasche</vt:lpstr>
      <vt:lpstr>Índice Ideal de Fisher</vt:lpstr>
      <vt:lpstr>Resumen de temas</vt:lpstr>
      <vt:lpstr>Índices de ventas repetidas</vt:lpstr>
      <vt:lpstr>Índices de ventas repetidas</vt:lpstr>
      <vt:lpstr>Ejemplo</vt:lpstr>
      <vt:lpstr>Ejemplo</vt:lpstr>
      <vt:lpstr>Índices de ventas repetidas</vt:lpstr>
      <vt:lpstr>Comentarios</vt:lpstr>
      <vt:lpstr>Comentarios</vt:lpstr>
      <vt:lpstr>Comentarios</vt:lpstr>
      <vt:lpstr>Resumen</vt:lpstr>
      <vt:lpstr>Objetivos de aprendizaje</vt:lpstr>
      <vt:lpstr>Bibliografía</vt:lpstr>
    </vt:vector>
  </TitlesOfParts>
  <Company>Lincoln Institute of Land Policy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Erba</dc:creator>
  <cp:lastModifiedBy>Daniel Rodriguez</cp:lastModifiedBy>
  <cp:revision>26</cp:revision>
  <cp:lastPrinted>2013-12-10T13:38:22Z</cp:lastPrinted>
  <dcterms:created xsi:type="dcterms:W3CDTF">2008-04-19T09:53:27Z</dcterms:created>
  <dcterms:modified xsi:type="dcterms:W3CDTF">2014-09-03T14:34:51Z</dcterms:modified>
</cp:coreProperties>
</file>