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E8727-DC01-475B-A8E0-BDACE2F068FB}" v="142" dt="2020-11-21T04:43:37.449"/>
    <p1510:client id="{30A6DAD8-8BDF-421F-A684-8A8A76865B3A}" v="58" dt="2020-11-21T06:20:53.860"/>
    <p1510:client id="{36AE0972-A6E4-4010-A466-A1475F4DDE0B}" v="2091" dt="2020-11-21T07:13:56.598"/>
    <p1510:client id="{3DF6901C-ACCB-48C3-89D7-8C44E3BD9A35}" v="749" dt="2020-11-21T06:44:08.787"/>
    <p1510:client id="{734CCA0E-3F84-4A0A-8786-7FCC05D1B66F}" v="14" dt="2020-11-21T06:16:39.314"/>
    <p1510:client id="{9CD5219F-224D-4C6C-A692-55451AD1542C}" v="5" dt="2020-11-21T04:20:25.982"/>
    <p1510:client id="{A7FAE69A-6284-43BA-B519-147346DC32C2}" v="15" dt="2020-11-21T04:28:30.482"/>
    <p1510:client id="{DCF273DD-B8F6-4EDC-B272-3761E9775B2B}" v="10" dt="2020-11-21T02:01:12.146"/>
    <p1510:client id="{E4CE189F-E92A-4164-AB9F-6BDE41D79656}" v="162" dt="2020-11-21T04:33:26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64722-6128-479E-AB30-D7D4273106CC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F05A4-5C75-421E-A0E6-54C86D1DAB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224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F05A4-5C75-421E-A0E6-54C86D1DAB2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01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ithub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F6E0633-E677-4E8B-8280-D11EEC504FA3}"/>
              </a:ext>
            </a:extLst>
          </p:cNvPr>
          <p:cNvSpPr/>
          <p:nvPr/>
        </p:nvSpPr>
        <p:spPr>
          <a:xfrm>
            <a:off x="-57508" y="-14377"/>
            <a:ext cx="3516198" cy="687888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3063541-8CC9-4301-A774-83B7240350B3}"/>
              </a:ext>
            </a:extLst>
          </p:cNvPr>
          <p:cNvSpPr txBox="1"/>
          <p:nvPr/>
        </p:nvSpPr>
        <p:spPr>
          <a:xfrm>
            <a:off x="366646" y="2192237"/>
            <a:ext cx="2575226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" b="1" dirty="0">
                <a:ea typeface="+mn-lt"/>
                <a:cs typeface="+mn-lt"/>
              </a:rPr>
              <a:t>PREDICCIÓN DEL ÉXITO ACADÉMICO, EN EDUCACIÓN SUPERIOR, UTILIZANDO ÁRBOLES DE DECISIÓN </a:t>
            </a:r>
            <a:endParaRPr lang="es-ES" dirty="0"/>
          </a:p>
        </p:txBody>
      </p:sp>
      <p:pic>
        <p:nvPicPr>
          <p:cNvPr id="76" name="Imagen 3"/>
          <p:cNvPicPr/>
          <p:nvPr/>
        </p:nvPicPr>
        <p:blipFill>
          <a:blip r:embed="rId4"/>
          <a:srcRect t="78334"/>
          <a:stretch/>
        </p:blipFill>
        <p:spPr>
          <a:xfrm>
            <a:off x="36000" y="5394960"/>
            <a:ext cx="12193560" cy="1483920"/>
          </a:xfrm>
          <a:prstGeom prst="rect">
            <a:avLst/>
          </a:prstGeom>
          <a:ln>
            <a:noFill/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CCF2B81-5767-4C78-BD96-F30A94A913DC}"/>
              </a:ext>
            </a:extLst>
          </p:cNvPr>
          <p:cNvSpPr/>
          <p:nvPr/>
        </p:nvSpPr>
        <p:spPr>
          <a:xfrm>
            <a:off x="0" y="0"/>
            <a:ext cx="3403076" cy="6966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Imagen que contiene texto, libro, persona, foto&#10;&#10;Descripción generada automáticamente">
            <a:extLst>
              <a:ext uri="{FF2B5EF4-FFF2-40B4-BE49-F238E27FC236}">
                <a16:creationId xmlns:a16="http://schemas.microsoft.com/office/drawing/2014/main" id="{D7C2841A-26F6-4F44-801A-A13E88367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62" b="15771"/>
          <a:stretch/>
        </p:blipFill>
        <p:spPr>
          <a:xfrm>
            <a:off x="20" y="-1"/>
            <a:ext cx="12191980" cy="4394997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7C0452CC-66E6-4A84-ACEA-88EEA626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¡GRACIAS POR SU ATENCIÓN!</a:t>
            </a:r>
          </a:p>
        </p:txBody>
      </p:sp>
      <p:pic>
        <p:nvPicPr>
          <p:cNvPr id="11" name="Imagen 11" descr="Logotipo&#10;&#10;Descripción generada automáticamente">
            <a:extLst>
              <a:ext uri="{FF2B5EF4-FFF2-40B4-BE49-F238E27FC236}">
                <a16:creationId xmlns:a16="http://schemas.microsoft.com/office/drawing/2014/main" id="{AE0D2271-EC3D-4E47-B92B-164FDAC73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472" y="4649274"/>
            <a:ext cx="2760455" cy="211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1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65320" y="376920"/>
            <a:ext cx="3666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Presentación del Equipo</a:t>
            </a:r>
            <a:endParaRPr lang="en-US" sz="2200" b="0" strike="noStrike" spc="-1">
              <a:latin typeface="Arial"/>
            </a:endParaRPr>
          </a:p>
        </p:txBody>
      </p:sp>
      <p:grpSp>
        <p:nvGrpSpPr>
          <p:cNvPr id="85" name="Group 4"/>
          <p:cNvGrpSpPr/>
          <p:nvPr/>
        </p:nvGrpSpPr>
        <p:grpSpPr>
          <a:xfrm>
            <a:off x="9052560" y="1645920"/>
            <a:ext cx="2834640" cy="2743200"/>
            <a:chOff x="9052560" y="1645920"/>
            <a:chExt cx="2834640" cy="2743200"/>
          </a:xfrm>
        </p:grpSpPr>
        <p:pic>
          <p:nvPicPr>
            <p:cNvPr id="86" name="Imagen 85"/>
            <p:cNvPicPr/>
            <p:nvPr/>
          </p:nvPicPr>
          <p:blipFill>
            <a:blip r:embed="rId3"/>
            <a:stretch/>
          </p:blipFill>
          <p:spPr>
            <a:xfrm>
              <a:off x="9219240" y="1757160"/>
              <a:ext cx="2508480" cy="2487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5"/>
            <p:cNvSpPr/>
            <p:nvPr/>
          </p:nvSpPr>
          <p:spPr>
            <a:xfrm>
              <a:off x="9052560" y="1645920"/>
              <a:ext cx="2834640" cy="2743200"/>
            </a:xfrm>
            <a:custGeom>
              <a:avLst/>
              <a:gdLst/>
              <a:ahLst/>
              <a:cxnLst/>
              <a:rect l="l" t="t" r="r" b="b"/>
              <a:pathLst>
                <a:path w="7875" h="7621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0" name="CustomShape 8"/>
          <p:cNvSpPr/>
          <p:nvPr/>
        </p:nvSpPr>
        <p:spPr>
          <a:xfrm>
            <a:off x="9419040" y="4180680"/>
            <a:ext cx="2193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Mauricio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Toro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3551040" y="4180680"/>
            <a:ext cx="219348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Luis Fernando Posada Cano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92" name="CustomShape 10"/>
          <p:cNvSpPr/>
          <p:nvPr/>
        </p:nvSpPr>
        <p:spPr>
          <a:xfrm>
            <a:off x="635040" y="4180680"/>
            <a:ext cx="224952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latin typeface="Arial"/>
              </a:rPr>
              <a:t>Juan Pablo </a:t>
            </a:r>
            <a:r>
              <a:rPr lang="en-US" sz="2200" b="0" strike="noStrike" spc="-1" dirty="0" err="1">
                <a:latin typeface="Arial"/>
              </a:rPr>
              <a:t>Giraldo</a:t>
            </a:r>
            <a:r>
              <a:rPr lang="en-US" sz="2200" b="0" strike="noStrike" spc="-1" dirty="0">
                <a:latin typeface="Arial"/>
              </a:rPr>
              <a:t> Ramirez</a:t>
            </a:r>
          </a:p>
        </p:txBody>
      </p:sp>
      <p:pic>
        <p:nvPicPr>
          <p:cNvPr id="98" name="Imagen 97"/>
          <p:cNvPicPr/>
          <p:nvPr/>
        </p:nvPicPr>
        <p:blipFill>
          <a:blip r:embed="rId4"/>
          <a:srcRect b="25722"/>
          <a:stretch/>
        </p:blipFill>
        <p:spPr>
          <a:xfrm>
            <a:off x="6018840" y="1828800"/>
            <a:ext cx="3200040" cy="2376720"/>
          </a:xfrm>
          <a:prstGeom prst="rect">
            <a:avLst/>
          </a:prstGeom>
          <a:ln>
            <a:noFill/>
          </a:ln>
        </p:spPr>
      </p:pic>
      <p:sp>
        <p:nvSpPr>
          <p:cNvPr id="99" name="CustomShape 16"/>
          <p:cNvSpPr/>
          <p:nvPr/>
        </p:nvSpPr>
        <p:spPr>
          <a:xfrm>
            <a:off x="6503040" y="4180680"/>
            <a:ext cx="2193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Miguel</a:t>
            </a:r>
            <a:br/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Correa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00" name="CustomShape 17"/>
          <p:cNvSpPr/>
          <p:nvPr/>
        </p:nvSpPr>
        <p:spPr>
          <a:xfrm>
            <a:off x="5924160" y="1645920"/>
            <a:ext cx="3383280" cy="2651760"/>
          </a:xfrm>
          <a:custGeom>
            <a:avLst/>
            <a:gdLst/>
            <a:ahLst/>
            <a:cxnLst/>
            <a:rect l="l" t="t" r="r" b="b"/>
            <a:pathLst>
              <a:path w="9399" h="7367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Imagen 100"/>
          <p:cNvPicPr/>
          <p:nvPr/>
        </p:nvPicPr>
        <p:blipFill>
          <a:blip r:embed="rId5"/>
          <a:stretch/>
        </p:blipFill>
        <p:spPr>
          <a:xfrm>
            <a:off x="182880" y="6089760"/>
            <a:ext cx="621360" cy="621360"/>
          </a:xfrm>
          <a:prstGeom prst="rect">
            <a:avLst/>
          </a:prstGeom>
          <a:ln>
            <a:noFill/>
          </a:ln>
        </p:spPr>
      </p:pic>
      <p:sp>
        <p:nvSpPr>
          <p:cNvPr id="102" name="CustomShape 18"/>
          <p:cNvSpPr/>
          <p:nvPr/>
        </p:nvSpPr>
        <p:spPr>
          <a:xfrm>
            <a:off x="815040" y="6160680"/>
            <a:ext cx="528096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  <a:hlinkClick r:id="rId6"/>
              </a:rPr>
              <a:t>http://github.com/</a:t>
            </a: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lfposadac</a:t>
            </a: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</a:rPr>
              <a:t>/proyecto/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" name="Imagen 2" descr="Un hombre con traje y corbata&#10;&#10;Descripción generada automáticamente">
            <a:extLst>
              <a:ext uri="{FF2B5EF4-FFF2-40B4-BE49-F238E27FC236}">
                <a16:creationId xmlns:a16="http://schemas.microsoft.com/office/drawing/2014/main" id="{6E35EEEE-5289-42FC-AB60-4BC8AAA3D0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758" y="1515260"/>
            <a:ext cx="2168106" cy="2634160"/>
          </a:xfrm>
          <a:prstGeom prst="rect">
            <a:avLst/>
          </a:prstGeom>
        </p:spPr>
      </p:pic>
      <p:pic>
        <p:nvPicPr>
          <p:cNvPr id="4" name="Imagen 4" descr="Hombre sentado en una mesa&#10;&#10;Descripción generada automáticamente">
            <a:extLst>
              <a:ext uri="{FF2B5EF4-FFF2-40B4-BE49-F238E27FC236}">
                <a16:creationId xmlns:a16="http://schemas.microsoft.com/office/drawing/2014/main" id="{5FF6EF36-23AE-4F99-B80B-EB0793A15C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1117" y="1911998"/>
            <a:ext cx="1779918" cy="22144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265320" y="376920"/>
            <a:ext cx="330048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Diseño del Algoritmo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70000" y="4945680"/>
            <a:ext cx="7099034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sz="1400" spc="-1" dirty="0">
                <a:ea typeface="+mn-lt"/>
                <a:cs typeface="+mn-lt"/>
              </a:rPr>
              <a:t>Como </a:t>
            </a:r>
            <a:r>
              <a:rPr lang="en-US" sz="1400" spc="-1" dirty="0" err="1">
                <a:ea typeface="+mn-lt"/>
                <a:cs typeface="+mn-lt"/>
              </a:rPr>
              <a:t>tal</a:t>
            </a:r>
            <a:r>
              <a:rPr lang="en-US" sz="1400" spc="-1" dirty="0">
                <a:ea typeface="+mn-lt"/>
                <a:cs typeface="+mn-lt"/>
              </a:rPr>
              <a:t> el </a:t>
            </a:r>
            <a:r>
              <a:rPr lang="en-US" sz="1400" spc="-1" dirty="0" err="1">
                <a:ea typeface="+mn-lt"/>
                <a:cs typeface="+mn-lt"/>
              </a:rPr>
              <a:t>diseño</a:t>
            </a:r>
            <a:r>
              <a:rPr lang="en-US" sz="1400" spc="-1" dirty="0">
                <a:ea typeface="+mn-lt"/>
                <a:cs typeface="+mn-lt"/>
              </a:rPr>
              <a:t> del </a:t>
            </a:r>
            <a:r>
              <a:rPr lang="en-US" sz="1400" spc="-1" dirty="0" err="1">
                <a:ea typeface="+mn-lt"/>
                <a:cs typeface="+mn-lt"/>
              </a:rPr>
              <a:t>algoritmo</a:t>
            </a:r>
            <a:r>
              <a:rPr lang="en-US" sz="1400" spc="-1" dirty="0">
                <a:ea typeface="+mn-lt"/>
                <a:cs typeface="+mn-lt"/>
              </a:rPr>
              <a:t> es para leer una gran </a:t>
            </a:r>
            <a:r>
              <a:rPr lang="en-US" sz="1400" spc="-1" dirty="0" err="1">
                <a:ea typeface="+mn-lt"/>
                <a:cs typeface="+mn-lt"/>
              </a:rPr>
              <a:t>cantidad</a:t>
            </a:r>
            <a:r>
              <a:rPr lang="en-US" sz="1400" spc="-1" dirty="0">
                <a:ea typeface="+mn-lt"/>
                <a:cs typeface="+mn-lt"/>
              </a:rPr>
              <a:t> de </a:t>
            </a:r>
            <a:r>
              <a:rPr lang="en-US" sz="1400" spc="-1" dirty="0" err="1">
                <a:ea typeface="+mn-lt"/>
                <a:cs typeface="+mn-lt"/>
              </a:rPr>
              <a:t>datos</a:t>
            </a:r>
            <a:r>
              <a:rPr lang="en-US" sz="1400" spc="-1" dirty="0">
                <a:ea typeface="+mn-lt"/>
                <a:cs typeface="+mn-lt"/>
              </a:rPr>
              <a:t>, </a:t>
            </a:r>
            <a:r>
              <a:rPr lang="en-US" sz="1400" spc="-1" dirty="0" err="1">
                <a:ea typeface="+mn-lt"/>
                <a:cs typeface="+mn-lt"/>
              </a:rPr>
              <a:t>estos</a:t>
            </a:r>
            <a:r>
              <a:rPr lang="en-US" sz="1400" spc="-1" dirty="0">
                <a:ea typeface="+mn-lt"/>
                <a:cs typeface="+mn-lt"/>
              </a:rPr>
              <a:t> </a:t>
            </a:r>
            <a:r>
              <a:rPr lang="en-US" sz="1400" spc="-1" dirty="0" err="1">
                <a:ea typeface="+mn-lt"/>
                <a:cs typeface="+mn-lt"/>
              </a:rPr>
              <a:t>datos</a:t>
            </a:r>
            <a:r>
              <a:rPr lang="en-US" sz="1400" spc="-1" dirty="0">
                <a:ea typeface="+mn-lt"/>
                <a:cs typeface="+mn-lt"/>
              </a:rPr>
              <a:t> </a:t>
            </a:r>
            <a:r>
              <a:rPr lang="en-US" sz="1400" spc="-1" dirty="0" err="1">
                <a:ea typeface="+mn-lt"/>
                <a:cs typeface="+mn-lt"/>
              </a:rPr>
              <a:t>organizarlos</a:t>
            </a:r>
            <a:r>
              <a:rPr lang="en-US" sz="1400" spc="-1" dirty="0">
                <a:ea typeface="+mn-lt"/>
                <a:cs typeface="+mn-lt"/>
              </a:rPr>
              <a:t>, </a:t>
            </a:r>
            <a:r>
              <a:rPr lang="en-US" sz="1400" spc="-1" dirty="0" err="1">
                <a:ea typeface="+mn-lt"/>
                <a:cs typeface="+mn-lt"/>
              </a:rPr>
              <a:t>luego</a:t>
            </a:r>
            <a:r>
              <a:rPr lang="en-US" sz="1400" spc="-1" dirty="0">
                <a:ea typeface="+mn-lt"/>
                <a:cs typeface="+mn-lt"/>
              </a:rPr>
              <a:t> pasar por </a:t>
            </a:r>
            <a:r>
              <a:rPr lang="en-US" sz="1400" spc="-1" dirty="0" err="1">
                <a:ea typeface="+mn-lt"/>
                <a:cs typeface="+mn-lt"/>
              </a:rPr>
              <a:t>ciertos</a:t>
            </a:r>
            <a:r>
              <a:rPr lang="en-US" sz="1400" spc="-1" dirty="0">
                <a:ea typeface="+mn-lt"/>
                <a:cs typeface="+mn-lt"/>
              </a:rPr>
              <a:t> </a:t>
            </a:r>
            <a:r>
              <a:rPr lang="en-US" sz="1400" spc="-1" dirty="0" err="1">
                <a:ea typeface="+mn-lt"/>
                <a:cs typeface="+mn-lt"/>
              </a:rPr>
              <a:t>criterios</a:t>
            </a:r>
            <a:r>
              <a:rPr lang="en-US" sz="1400" spc="-1" dirty="0">
                <a:ea typeface="+mn-lt"/>
                <a:cs typeface="+mn-lt"/>
              </a:rPr>
              <a:t> </a:t>
            </a:r>
            <a:r>
              <a:rPr lang="en-US" sz="1400" spc="-1" dirty="0" err="1">
                <a:ea typeface="+mn-lt"/>
                <a:cs typeface="+mn-lt"/>
              </a:rPr>
              <a:t>donde</a:t>
            </a:r>
            <a:r>
              <a:rPr lang="en-US" sz="1400" spc="-1" dirty="0">
                <a:ea typeface="+mn-lt"/>
                <a:cs typeface="+mn-lt"/>
              </a:rPr>
              <a:t> en </a:t>
            </a:r>
            <a:r>
              <a:rPr lang="en-US" sz="1400" spc="-1" dirty="0" err="1">
                <a:ea typeface="+mn-lt"/>
                <a:cs typeface="+mn-lt"/>
              </a:rPr>
              <a:t>cada</a:t>
            </a:r>
            <a:r>
              <a:rPr lang="en-US" sz="1400" spc="-1" dirty="0">
                <a:ea typeface="+mn-lt"/>
                <a:cs typeface="+mn-lt"/>
              </a:rPr>
              <a:t> uno </a:t>
            </a:r>
            <a:r>
              <a:rPr lang="en-US" sz="1400" spc="-1" dirty="0" err="1">
                <a:ea typeface="+mn-lt"/>
                <a:cs typeface="+mn-lt"/>
              </a:rPr>
              <a:t>él</a:t>
            </a:r>
            <a:r>
              <a:rPr lang="en-US" sz="1400" spc="-1" dirty="0">
                <a:ea typeface="+mn-lt"/>
                <a:cs typeface="+mn-lt"/>
              </a:rPr>
              <a:t> </a:t>
            </a:r>
            <a:r>
              <a:rPr lang="en-US" sz="1400" spc="-1" dirty="0" err="1">
                <a:ea typeface="+mn-lt"/>
                <a:cs typeface="+mn-lt"/>
              </a:rPr>
              <a:t>va</a:t>
            </a:r>
            <a:r>
              <a:rPr lang="en-US" sz="1400" spc="-1" dirty="0">
                <a:ea typeface="+mn-lt"/>
                <a:cs typeface="+mn-lt"/>
              </a:rPr>
              <a:t> </a:t>
            </a:r>
            <a:r>
              <a:rPr lang="en-US" sz="1400" spc="-1" dirty="0" err="1">
                <a:ea typeface="+mn-lt"/>
                <a:cs typeface="+mn-lt"/>
              </a:rPr>
              <a:t>calcular</a:t>
            </a:r>
            <a:r>
              <a:rPr lang="en-US" sz="1400" spc="-1" dirty="0">
                <a:ea typeface="+mn-lt"/>
                <a:cs typeface="+mn-lt"/>
              </a:rPr>
              <a:t> la </a:t>
            </a:r>
            <a:r>
              <a:rPr lang="en-US" sz="1400" spc="-1" dirty="0" err="1">
                <a:ea typeface="+mn-lt"/>
                <a:cs typeface="+mn-lt"/>
              </a:rPr>
              <a:t>impureza</a:t>
            </a:r>
            <a:r>
              <a:rPr lang="en-US" sz="1400" spc="-1" dirty="0">
                <a:ea typeface="+mn-lt"/>
                <a:cs typeface="+mn-lt"/>
              </a:rPr>
              <a:t> de Gini, que </a:t>
            </a:r>
            <a:r>
              <a:rPr lang="en-US" sz="1400" spc="-1" dirty="0" err="1">
                <a:ea typeface="+mn-lt"/>
                <a:cs typeface="+mn-lt"/>
              </a:rPr>
              <a:t>según</a:t>
            </a:r>
            <a:r>
              <a:rPr lang="en-US" sz="1400" spc="-1" dirty="0">
                <a:ea typeface="+mn-lt"/>
                <a:cs typeface="+mn-lt"/>
              </a:rPr>
              <a:t> los </a:t>
            </a:r>
            <a:r>
              <a:rPr lang="en-US" sz="1400" spc="-1" dirty="0" err="1">
                <a:ea typeface="+mn-lt"/>
                <a:cs typeface="+mn-lt"/>
              </a:rPr>
              <a:t>datos</a:t>
            </a:r>
            <a:r>
              <a:rPr lang="en-US" sz="1400" spc="-1" dirty="0">
                <a:ea typeface="+mn-lt"/>
                <a:cs typeface="+mn-lt"/>
              </a:rPr>
              <a:t> </a:t>
            </a:r>
            <a:r>
              <a:rPr lang="en-US" sz="1400" spc="-1" dirty="0" err="1">
                <a:ea typeface="+mn-lt"/>
                <a:cs typeface="+mn-lt"/>
              </a:rPr>
              <a:t>pasados</a:t>
            </a:r>
            <a:r>
              <a:rPr lang="en-US" sz="1400" spc="-1" dirty="0">
                <a:ea typeface="+mn-lt"/>
                <a:cs typeface="+mn-lt"/>
              </a:rPr>
              <a:t> a </a:t>
            </a:r>
            <a:r>
              <a:rPr lang="en-US" sz="1400" spc="-1" dirty="0" err="1">
                <a:ea typeface="+mn-lt"/>
                <a:cs typeface="+mn-lt"/>
              </a:rPr>
              <a:t>este</a:t>
            </a:r>
            <a:r>
              <a:rPr lang="en-US" sz="1400" spc="-1" dirty="0">
                <a:ea typeface="+mn-lt"/>
                <a:cs typeface="+mn-lt"/>
              </a:rPr>
              <a:t> van a </a:t>
            </a:r>
            <a:r>
              <a:rPr lang="en-US" sz="1400" spc="-1" dirty="0" err="1">
                <a:ea typeface="+mn-lt"/>
                <a:cs typeface="+mn-lt"/>
              </a:rPr>
              <a:t>predecir</a:t>
            </a:r>
            <a:r>
              <a:rPr lang="en-US" sz="1400" spc="-1" dirty="0">
                <a:ea typeface="+mn-lt"/>
                <a:cs typeface="+mn-lt"/>
              </a:rPr>
              <a:t> que entre </a:t>
            </a:r>
            <a:r>
              <a:rPr lang="en-US" sz="1400" spc="-1" dirty="0" err="1">
                <a:ea typeface="+mn-lt"/>
                <a:cs typeface="+mn-lt"/>
              </a:rPr>
              <a:t>menos</a:t>
            </a:r>
            <a:r>
              <a:rPr lang="en-US" sz="1400" spc="-1" dirty="0">
                <a:ea typeface="+mn-lt"/>
                <a:cs typeface="+mn-lt"/>
              </a:rPr>
              <a:t> </a:t>
            </a:r>
            <a:r>
              <a:rPr lang="en-US" sz="1400" spc="-1" dirty="0" err="1">
                <a:ea typeface="+mn-lt"/>
                <a:cs typeface="+mn-lt"/>
              </a:rPr>
              <a:t>pureza</a:t>
            </a:r>
            <a:r>
              <a:rPr lang="en-US" sz="1400" spc="-1" dirty="0">
                <a:ea typeface="+mn-lt"/>
                <a:cs typeface="+mn-lt"/>
              </a:rPr>
              <a:t> </a:t>
            </a:r>
            <a:r>
              <a:rPr lang="en-US" sz="1400" spc="-1" dirty="0" err="1">
                <a:ea typeface="+mn-lt"/>
                <a:cs typeface="+mn-lt"/>
              </a:rPr>
              <a:t>más</a:t>
            </a:r>
            <a:r>
              <a:rPr lang="en-US" sz="1400" spc="-1" dirty="0">
                <a:ea typeface="+mn-lt"/>
                <a:cs typeface="+mn-lt"/>
              </a:rPr>
              <a:t> </a:t>
            </a:r>
            <a:r>
              <a:rPr lang="en-US" sz="1400" spc="-1" dirty="0" err="1">
                <a:ea typeface="+mn-lt"/>
                <a:cs typeface="+mn-lt"/>
              </a:rPr>
              <a:t>éxito</a:t>
            </a:r>
            <a:r>
              <a:rPr lang="en-US" sz="1400" spc="-1" dirty="0">
                <a:ea typeface="+mn-lt"/>
                <a:cs typeface="+mn-lt"/>
              </a:rPr>
              <a:t> </a:t>
            </a:r>
            <a:r>
              <a:rPr lang="en-US" sz="1400" spc="-1" dirty="0" err="1">
                <a:ea typeface="+mn-lt"/>
                <a:cs typeface="+mn-lt"/>
              </a:rPr>
              <a:t>va</a:t>
            </a:r>
            <a:r>
              <a:rPr lang="en-US" sz="1400" spc="-1" dirty="0">
                <a:ea typeface="+mn-lt"/>
                <a:cs typeface="+mn-lt"/>
              </a:rPr>
              <a:t> </a:t>
            </a:r>
            <a:r>
              <a:rPr lang="en-US" sz="1400" spc="-1" dirty="0" err="1">
                <a:ea typeface="+mn-lt"/>
                <a:cs typeface="+mn-lt"/>
              </a:rPr>
              <a:t>tener</a:t>
            </a:r>
            <a:r>
              <a:rPr lang="en-US" sz="1400" spc="-1" dirty="0">
                <a:ea typeface="+mn-lt"/>
                <a:cs typeface="+mn-lt"/>
              </a:rPr>
              <a:t> la persona en las </a:t>
            </a:r>
            <a:r>
              <a:rPr lang="en-US" sz="1400" spc="-1" dirty="0" err="1">
                <a:ea typeface="+mn-lt"/>
                <a:cs typeface="+mn-lt"/>
              </a:rPr>
              <a:t>pruebas</a:t>
            </a:r>
            <a:r>
              <a:rPr lang="en-US" sz="1400" spc="-1" dirty="0">
                <a:ea typeface="+mn-lt"/>
                <a:cs typeface="+mn-lt"/>
              </a:rPr>
              <a:t> de </a:t>
            </a:r>
            <a:r>
              <a:rPr lang="en-US" sz="1400" spc="-1" dirty="0" err="1">
                <a:ea typeface="+mn-lt"/>
                <a:cs typeface="+mn-lt"/>
              </a:rPr>
              <a:t>educación</a:t>
            </a:r>
            <a:r>
              <a:rPr lang="en-US" sz="1400" spc="-1" dirty="0">
                <a:ea typeface="+mn-lt"/>
                <a:cs typeface="+mn-lt"/>
              </a:rPr>
              <a:t> superior. </a:t>
            </a:r>
            <a:endParaRPr lang="es-ES"/>
          </a:p>
        </p:txBody>
      </p:sp>
      <p:pic>
        <p:nvPicPr>
          <p:cNvPr id="2" name="Imagen 2" descr="Diagrama&#10;&#10;Descripción generada automáticamente">
            <a:extLst>
              <a:ext uri="{FF2B5EF4-FFF2-40B4-BE49-F238E27FC236}">
                <a16:creationId xmlns:a16="http://schemas.microsoft.com/office/drawing/2014/main" id="{C1F1A9B6-020E-461B-B841-A4C631961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16" y="1131598"/>
            <a:ext cx="4482861" cy="3698000"/>
          </a:xfrm>
          <a:prstGeom prst="rect">
            <a:avLst/>
          </a:prstGeom>
        </p:spPr>
      </p:pic>
      <p:pic>
        <p:nvPicPr>
          <p:cNvPr id="3" name="Imagen 3" descr="Imagen que contiene texto, libro&#10;&#10;Descripción generada automáticamente">
            <a:extLst>
              <a:ext uri="{FF2B5EF4-FFF2-40B4-BE49-F238E27FC236}">
                <a16:creationId xmlns:a16="http://schemas.microsoft.com/office/drawing/2014/main" id="{2563D4BF-9FD0-4EF2-8435-1D90C02A3E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25" r="355" b="2817"/>
          <a:stretch/>
        </p:blipFill>
        <p:spPr>
          <a:xfrm>
            <a:off x="7441721" y="1434056"/>
            <a:ext cx="4037172" cy="39844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65320" y="376920"/>
            <a:ext cx="302616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División de un </a:t>
            </a:r>
            <a:r>
              <a:rPr lang="en-US" sz="2200" b="1" spc="-1" dirty="0">
                <a:solidFill>
                  <a:srgbClr val="FFFFFF"/>
                </a:solidFill>
                <a:latin typeface="Arial"/>
                <a:ea typeface="DejaVu Sans"/>
              </a:rPr>
              <a:t>node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822981" y="5046548"/>
            <a:ext cx="902937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es-ES" dirty="0"/>
              <a:t>En cada uno de los nodos se utilizan diferentes condiciones, donde a partir de ellas se toman ciertas decisiones, un ejemplo es el estrato y dependiendo el estrato se saca la impureza de Gini.</a:t>
            </a:r>
          </a:p>
        </p:txBody>
      </p:sp>
      <p:sp>
        <p:nvSpPr>
          <p:cNvPr id="124" name="CustomShape 4"/>
          <p:cNvSpPr/>
          <p:nvPr/>
        </p:nvSpPr>
        <p:spPr>
          <a:xfrm>
            <a:off x="1365299" y="882939"/>
            <a:ext cx="2920944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en-US" sz="1400" b="1" i="1" spc="-1" dirty="0">
                <a:latin typeface="Arial"/>
              </a:rPr>
              <a:t>ESTRATO == 1  || ESTRATO == 2</a:t>
            </a:r>
            <a:endParaRPr lang="en-US" sz="1400" b="1" i="1" strike="noStrike" spc="-1" dirty="0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4535556" y="885645"/>
            <a:ext cx="342612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i="1" spc="-1" dirty="0">
                <a:latin typeface="Arial"/>
              </a:rPr>
              <a:t>ESTRATO</a:t>
            </a:r>
            <a:endParaRPr lang="en-US" sz="1400" b="1" i="1" strike="noStrike" spc="-1" dirty="0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3218445" y="3554280"/>
            <a:ext cx="1507320" cy="147456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10"/>
          <p:cNvSpPr/>
          <p:nvPr/>
        </p:nvSpPr>
        <p:spPr>
          <a:xfrm>
            <a:off x="1217049" y="3568657"/>
            <a:ext cx="1507320" cy="147456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11"/>
          <p:cNvSpPr/>
          <p:nvPr/>
        </p:nvSpPr>
        <p:spPr>
          <a:xfrm>
            <a:off x="2013233" y="1198483"/>
            <a:ext cx="1769400" cy="167580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Line 12"/>
          <p:cNvSpPr/>
          <p:nvPr/>
        </p:nvSpPr>
        <p:spPr>
          <a:xfrm flipH="1">
            <a:off x="2151000" y="2616120"/>
            <a:ext cx="498960" cy="938160"/>
          </a:xfrm>
          <a:prstGeom prst="line">
            <a:avLst/>
          </a:prstGeom>
          <a:ln>
            <a:solidFill>
              <a:srgbClr val="001E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Line 13"/>
          <p:cNvSpPr/>
          <p:nvPr/>
        </p:nvSpPr>
        <p:spPr>
          <a:xfrm>
            <a:off x="3339720" y="2561040"/>
            <a:ext cx="365760" cy="1060920"/>
          </a:xfrm>
          <a:prstGeom prst="line">
            <a:avLst/>
          </a:prstGeom>
          <a:ln>
            <a:solidFill>
              <a:srgbClr val="001E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4"/>
          <p:cNvSpPr/>
          <p:nvPr/>
        </p:nvSpPr>
        <p:spPr>
          <a:xfrm>
            <a:off x="1823040" y="435060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15"/>
          <p:cNvSpPr/>
          <p:nvPr/>
        </p:nvSpPr>
        <p:spPr>
          <a:xfrm>
            <a:off x="2107080" y="4033440"/>
            <a:ext cx="195480" cy="133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16"/>
          <p:cNvSpPr/>
          <p:nvPr/>
        </p:nvSpPr>
        <p:spPr>
          <a:xfrm>
            <a:off x="2107080" y="4297680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7"/>
          <p:cNvSpPr/>
          <p:nvPr/>
        </p:nvSpPr>
        <p:spPr>
          <a:xfrm>
            <a:off x="3754800" y="4350600"/>
            <a:ext cx="19584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18"/>
          <p:cNvSpPr/>
          <p:nvPr/>
        </p:nvSpPr>
        <p:spPr>
          <a:xfrm>
            <a:off x="4064760" y="4509000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9"/>
          <p:cNvSpPr/>
          <p:nvPr/>
        </p:nvSpPr>
        <p:spPr>
          <a:xfrm>
            <a:off x="2281680" y="1594800"/>
            <a:ext cx="195840" cy="13320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20"/>
          <p:cNvSpPr/>
          <p:nvPr/>
        </p:nvSpPr>
        <p:spPr>
          <a:xfrm>
            <a:off x="2281680" y="1859040"/>
            <a:ext cx="19584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1"/>
          <p:cNvSpPr/>
          <p:nvPr/>
        </p:nvSpPr>
        <p:spPr>
          <a:xfrm>
            <a:off x="2565720" y="1568520"/>
            <a:ext cx="195840" cy="13320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22"/>
          <p:cNvSpPr/>
          <p:nvPr/>
        </p:nvSpPr>
        <p:spPr>
          <a:xfrm>
            <a:off x="2333520" y="207036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23"/>
          <p:cNvSpPr/>
          <p:nvPr/>
        </p:nvSpPr>
        <p:spPr>
          <a:xfrm>
            <a:off x="2617560" y="1753560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24"/>
          <p:cNvSpPr/>
          <p:nvPr/>
        </p:nvSpPr>
        <p:spPr>
          <a:xfrm>
            <a:off x="2617560" y="2017440"/>
            <a:ext cx="195480" cy="133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5"/>
          <p:cNvSpPr/>
          <p:nvPr/>
        </p:nvSpPr>
        <p:spPr>
          <a:xfrm>
            <a:off x="3120480" y="197892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6"/>
          <p:cNvSpPr/>
          <p:nvPr/>
        </p:nvSpPr>
        <p:spPr>
          <a:xfrm>
            <a:off x="3430080" y="2137320"/>
            <a:ext cx="195840" cy="133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7"/>
          <p:cNvSpPr/>
          <p:nvPr/>
        </p:nvSpPr>
        <p:spPr>
          <a:xfrm>
            <a:off x="3745080" y="4116960"/>
            <a:ext cx="195480" cy="13320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28"/>
          <p:cNvSpPr/>
          <p:nvPr/>
        </p:nvSpPr>
        <p:spPr>
          <a:xfrm>
            <a:off x="4007520" y="425124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9"/>
          <p:cNvSpPr/>
          <p:nvPr/>
        </p:nvSpPr>
        <p:spPr>
          <a:xfrm>
            <a:off x="4007520" y="405000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30"/>
          <p:cNvSpPr/>
          <p:nvPr/>
        </p:nvSpPr>
        <p:spPr>
          <a:xfrm>
            <a:off x="9556560" y="3562920"/>
            <a:ext cx="1507320" cy="147456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31"/>
          <p:cNvSpPr/>
          <p:nvPr/>
        </p:nvSpPr>
        <p:spPr>
          <a:xfrm>
            <a:off x="7684560" y="3562920"/>
            <a:ext cx="1507320" cy="147456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32"/>
          <p:cNvSpPr/>
          <p:nvPr/>
        </p:nvSpPr>
        <p:spPr>
          <a:xfrm>
            <a:off x="8408857" y="1178368"/>
            <a:ext cx="1769400" cy="1675800"/>
          </a:xfrm>
          <a:prstGeom prst="ellipse">
            <a:avLst/>
          </a:prstGeom>
          <a:solidFill>
            <a:srgbClr val="001E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Line 33"/>
          <p:cNvSpPr/>
          <p:nvPr/>
        </p:nvSpPr>
        <p:spPr>
          <a:xfrm flipH="1">
            <a:off x="8460360" y="2624760"/>
            <a:ext cx="498960" cy="938160"/>
          </a:xfrm>
          <a:prstGeom prst="line">
            <a:avLst/>
          </a:prstGeom>
          <a:ln>
            <a:solidFill>
              <a:srgbClr val="001E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Line 34"/>
          <p:cNvSpPr/>
          <p:nvPr/>
        </p:nvSpPr>
        <p:spPr>
          <a:xfrm>
            <a:off x="9649080" y="2569680"/>
            <a:ext cx="365760" cy="1060920"/>
          </a:xfrm>
          <a:prstGeom prst="line">
            <a:avLst/>
          </a:prstGeom>
          <a:ln>
            <a:solidFill>
              <a:srgbClr val="001E3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35"/>
          <p:cNvSpPr/>
          <p:nvPr/>
        </p:nvSpPr>
        <p:spPr>
          <a:xfrm>
            <a:off x="8591040" y="1603440"/>
            <a:ext cx="195840" cy="13320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36"/>
          <p:cNvSpPr/>
          <p:nvPr/>
        </p:nvSpPr>
        <p:spPr>
          <a:xfrm>
            <a:off x="8591040" y="1867680"/>
            <a:ext cx="19584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37"/>
          <p:cNvSpPr/>
          <p:nvPr/>
        </p:nvSpPr>
        <p:spPr>
          <a:xfrm>
            <a:off x="8875080" y="1577160"/>
            <a:ext cx="195840" cy="13320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38"/>
          <p:cNvSpPr/>
          <p:nvPr/>
        </p:nvSpPr>
        <p:spPr>
          <a:xfrm>
            <a:off x="8642880" y="207900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39"/>
          <p:cNvSpPr/>
          <p:nvPr/>
        </p:nvSpPr>
        <p:spPr>
          <a:xfrm>
            <a:off x="8926920" y="1762200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40"/>
          <p:cNvSpPr/>
          <p:nvPr/>
        </p:nvSpPr>
        <p:spPr>
          <a:xfrm>
            <a:off x="8926920" y="2026080"/>
            <a:ext cx="195480" cy="133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41"/>
          <p:cNvSpPr/>
          <p:nvPr/>
        </p:nvSpPr>
        <p:spPr>
          <a:xfrm>
            <a:off x="9429840" y="198756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2"/>
          <p:cNvSpPr/>
          <p:nvPr/>
        </p:nvSpPr>
        <p:spPr>
          <a:xfrm>
            <a:off x="9739440" y="2145960"/>
            <a:ext cx="195840" cy="133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43"/>
          <p:cNvSpPr/>
          <p:nvPr/>
        </p:nvSpPr>
        <p:spPr>
          <a:xfrm>
            <a:off x="6534000" y="5089680"/>
            <a:ext cx="550692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1E33"/>
              </a:solidFill>
              <a:latin typeface="Arial"/>
            </a:endParaRPr>
          </a:p>
        </p:txBody>
      </p:sp>
      <p:sp>
        <p:nvSpPr>
          <p:cNvPr id="164" name="CustomShape 44"/>
          <p:cNvSpPr/>
          <p:nvPr/>
        </p:nvSpPr>
        <p:spPr>
          <a:xfrm>
            <a:off x="10041840" y="411156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45"/>
          <p:cNvSpPr/>
          <p:nvPr/>
        </p:nvSpPr>
        <p:spPr>
          <a:xfrm>
            <a:off x="10351440" y="4269960"/>
            <a:ext cx="195840" cy="133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46"/>
          <p:cNvSpPr/>
          <p:nvPr/>
        </p:nvSpPr>
        <p:spPr>
          <a:xfrm>
            <a:off x="8135640" y="3979800"/>
            <a:ext cx="195840" cy="13320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47"/>
          <p:cNvSpPr/>
          <p:nvPr/>
        </p:nvSpPr>
        <p:spPr>
          <a:xfrm>
            <a:off x="8135640" y="4244040"/>
            <a:ext cx="19584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48"/>
          <p:cNvSpPr/>
          <p:nvPr/>
        </p:nvSpPr>
        <p:spPr>
          <a:xfrm>
            <a:off x="8419680" y="3953520"/>
            <a:ext cx="195840" cy="13320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9"/>
          <p:cNvSpPr/>
          <p:nvPr/>
        </p:nvSpPr>
        <p:spPr>
          <a:xfrm>
            <a:off x="8187480" y="4455360"/>
            <a:ext cx="195480" cy="132840"/>
          </a:xfrm>
          <a:prstGeom prst="ellipse">
            <a:avLst/>
          </a:prstGeom>
          <a:solidFill>
            <a:srgbClr val="48AC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50"/>
          <p:cNvSpPr/>
          <p:nvPr/>
        </p:nvSpPr>
        <p:spPr>
          <a:xfrm>
            <a:off x="8471520" y="4138560"/>
            <a:ext cx="195480" cy="13284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51"/>
          <p:cNvSpPr/>
          <p:nvPr/>
        </p:nvSpPr>
        <p:spPr>
          <a:xfrm>
            <a:off x="8471520" y="4402440"/>
            <a:ext cx="195480" cy="133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52"/>
          <p:cNvSpPr/>
          <p:nvPr/>
        </p:nvSpPr>
        <p:spPr>
          <a:xfrm>
            <a:off x="6711283" y="2955088"/>
            <a:ext cx="342612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en-US" sz="1400" b="1" i="1" spc="-1" dirty="0">
                <a:latin typeface="Arial"/>
              </a:rPr>
              <a:t>SI </a:t>
            </a:r>
            <a:endParaRPr lang="en-US" sz="1400" b="0" i="1" strike="noStrike" spc="-1" dirty="0">
              <a:latin typeface="Arial"/>
            </a:endParaRPr>
          </a:p>
        </p:txBody>
      </p:sp>
      <p:sp>
        <p:nvSpPr>
          <p:cNvPr id="174" name="CustomShape 54"/>
          <p:cNvSpPr/>
          <p:nvPr/>
        </p:nvSpPr>
        <p:spPr>
          <a:xfrm>
            <a:off x="7827034" y="814314"/>
            <a:ext cx="2905754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en-US" sz="1400" b="1" i="1" spc="-1" dirty="0">
                <a:latin typeface="Arial"/>
              </a:rPr>
              <a:t>ESTRATO == 3 || ESTRATO == 4</a:t>
            </a:r>
            <a:endParaRPr lang="en-US" sz="1400" b="1" i="1" strike="noStrike" spc="-1" dirty="0">
              <a:latin typeface="Arial"/>
            </a:endParaRPr>
          </a:p>
        </p:txBody>
      </p:sp>
      <p:sp>
        <p:nvSpPr>
          <p:cNvPr id="58" name="CustomShape 52">
            <a:extLst>
              <a:ext uri="{FF2B5EF4-FFF2-40B4-BE49-F238E27FC236}">
                <a16:creationId xmlns:a16="http://schemas.microsoft.com/office/drawing/2014/main" id="{97EA79D8-9716-48E0-8549-0D00AEF6BD68}"/>
              </a:ext>
            </a:extLst>
          </p:cNvPr>
          <p:cNvSpPr/>
          <p:nvPr/>
        </p:nvSpPr>
        <p:spPr>
          <a:xfrm>
            <a:off x="399622" y="3012597"/>
            <a:ext cx="342612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en-US" sz="1400" b="1" i="1" spc="-1" dirty="0">
                <a:latin typeface="Arial"/>
              </a:rPr>
              <a:t>SI </a:t>
            </a:r>
            <a:endParaRPr lang="en-US" sz="1400" b="0" i="1" strike="noStrike" spc="-1" dirty="0">
              <a:latin typeface="Arial"/>
            </a:endParaRPr>
          </a:p>
        </p:txBody>
      </p:sp>
      <p:sp>
        <p:nvSpPr>
          <p:cNvPr id="59" name="CustomShape 52">
            <a:extLst>
              <a:ext uri="{FF2B5EF4-FFF2-40B4-BE49-F238E27FC236}">
                <a16:creationId xmlns:a16="http://schemas.microsoft.com/office/drawing/2014/main" id="{54431D4A-5CED-40B2-BAED-0F283A45482A}"/>
              </a:ext>
            </a:extLst>
          </p:cNvPr>
          <p:cNvSpPr/>
          <p:nvPr/>
        </p:nvSpPr>
        <p:spPr>
          <a:xfrm>
            <a:off x="8508453" y="2926333"/>
            <a:ext cx="342612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en-US" sz="1400" b="1" i="1" spc="-1" dirty="0">
                <a:latin typeface="Arial"/>
              </a:rPr>
              <a:t>NO</a:t>
            </a:r>
            <a:endParaRPr lang="en-US" sz="1400" b="0" i="1" strike="noStrike" spc="-1" dirty="0">
              <a:latin typeface="Arial"/>
            </a:endParaRPr>
          </a:p>
        </p:txBody>
      </p:sp>
      <p:sp>
        <p:nvSpPr>
          <p:cNvPr id="61" name="CustomShape 52">
            <a:extLst>
              <a:ext uri="{FF2B5EF4-FFF2-40B4-BE49-F238E27FC236}">
                <a16:creationId xmlns:a16="http://schemas.microsoft.com/office/drawing/2014/main" id="{7D43A9D9-1E47-4B0C-9FAC-A8A16EC4893F}"/>
              </a:ext>
            </a:extLst>
          </p:cNvPr>
          <p:cNvSpPr/>
          <p:nvPr/>
        </p:nvSpPr>
        <p:spPr>
          <a:xfrm>
            <a:off x="9514867" y="4737880"/>
            <a:ext cx="342612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en-US" sz="1400" b="1" i="1" spc="-1" dirty="0">
                <a:latin typeface="Arial"/>
              </a:rPr>
              <a:t>0,3</a:t>
            </a:r>
            <a:endParaRPr lang="en-US" sz="1400" b="1" i="1" strike="noStrike" spc="-1" dirty="0">
              <a:latin typeface="Arial"/>
            </a:endParaRPr>
          </a:p>
        </p:txBody>
      </p:sp>
      <p:sp>
        <p:nvSpPr>
          <p:cNvPr id="62" name="CustomShape 52">
            <a:extLst>
              <a:ext uri="{FF2B5EF4-FFF2-40B4-BE49-F238E27FC236}">
                <a16:creationId xmlns:a16="http://schemas.microsoft.com/office/drawing/2014/main" id="{9AFD378E-2CFB-4C92-95C1-662D9991E754}"/>
              </a:ext>
            </a:extLst>
          </p:cNvPr>
          <p:cNvSpPr/>
          <p:nvPr/>
        </p:nvSpPr>
        <p:spPr>
          <a:xfrm>
            <a:off x="5776755" y="4723503"/>
            <a:ext cx="342612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en-US" sz="1400" b="1" i="1" spc="-1" dirty="0">
                <a:latin typeface="Arial"/>
              </a:rPr>
              <a:t>0, 10</a:t>
            </a:r>
            <a:endParaRPr lang="en-US" sz="1400" b="1" i="1" strike="noStrike" spc="-1" dirty="0">
              <a:latin typeface="Arial"/>
            </a:endParaRPr>
          </a:p>
        </p:txBody>
      </p:sp>
      <p:sp>
        <p:nvSpPr>
          <p:cNvPr id="64" name="CustomShape 52">
            <a:extLst>
              <a:ext uri="{FF2B5EF4-FFF2-40B4-BE49-F238E27FC236}">
                <a16:creationId xmlns:a16="http://schemas.microsoft.com/office/drawing/2014/main" id="{1F4AAFC1-902E-44DF-A85D-C2C84FCFA48E}"/>
              </a:ext>
            </a:extLst>
          </p:cNvPr>
          <p:cNvSpPr/>
          <p:nvPr/>
        </p:nvSpPr>
        <p:spPr>
          <a:xfrm>
            <a:off x="3160075" y="4723502"/>
            <a:ext cx="342612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en-US" sz="1400" b="1" i="1" spc="-1" dirty="0">
                <a:latin typeface="Arial"/>
              </a:rPr>
              <a:t>O,5</a:t>
            </a:r>
            <a:endParaRPr lang="en-US" sz="1400" b="1" i="1" strike="noStrike" spc="-1" dirty="0">
              <a:latin typeface="Arial"/>
            </a:endParaRPr>
          </a:p>
        </p:txBody>
      </p:sp>
      <p:sp>
        <p:nvSpPr>
          <p:cNvPr id="65" name="CustomShape 52">
            <a:extLst>
              <a:ext uri="{FF2B5EF4-FFF2-40B4-BE49-F238E27FC236}">
                <a16:creationId xmlns:a16="http://schemas.microsoft.com/office/drawing/2014/main" id="{69633615-A45D-4678-9B2D-C518A736C22A}"/>
              </a:ext>
            </a:extLst>
          </p:cNvPr>
          <p:cNvSpPr/>
          <p:nvPr/>
        </p:nvSpPr>
        <p:spPr>
          <a:xfrm>
            <a:off x="-649925" y="4723502"/>
            <a:ext cx="342612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en-US" sz="1400" b="1" i="1" spc="-1" dirty="0">
                <a:latin typeface="Arial"/>
              </a:rPr>
              <a:t>0,12</a:t>
            </a:r>
            <a:endParaRPr lang="en-US" sz="1400" b="1" i="1" strike="noStrike" spc="-1" dirty="0">
              <a:latin typeface="Arial"/>
            </a:endParaRPr>
          </a:p>
        </p:txBody>
      </p:sp>
      <p:sp>
        <p:nvSpPr>
          <p:cNvPr id="66" name="CustomShape 52">
            <a:extLst>
              <a:ext uri="{FF2B5EF4-FFF2-40B4-BE49-F238E27FC236}">
                <a16:creationId xmlns:a16="http://schemas.microsoft.com/office/drawing/2014/main" id="{D9619F05-2C7E-4FAB-A27B-B3B8C23676BE}"/>
              </a:ext>
            </a:extLst>
          </p:cNvPr>
          <p:cNvSpPr/>
          <p:nvPr/>
        </p:nvSpPr>
        <p:spPr>
          <a:xfrm>
            <a:off x="2110528" y="3012596"/>
            <a:ext cx="342612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en-US" sz="1400" b="1" i="1" spc="-1" dirty="0">
                <a:latin typeface="Arial"/>
              </a:rPr>
              <a:t>NO</a:t>
            </a:r>
            <a:endParaRPr lang="en-US" sz="1400" b="0" i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265320" y="376920"/>
            <a:ext cx="384912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Complejidad del Algoritmo</a:t>
            </a:r>
            <a:endParaRPr lang="en-US" sz="2200" b="0" strike="noStrike" spc="-1">
              <a:latin typeface="Arial"/>
            </a:endParaRPr>
          </a:p>
        </p:txBody>
      </p:sp>
      <p:graphicFrame>
        <p:nvGraphicFramePr>
          <p:cNvPr id="186" name="Table 11"/>
          <p:cNvGraphicFramePr/>
          <p:nvPr>
            <p:extLst>
              <p:ext uri="{D42A27DB-BD31-4B8C-83A1-F6EECF244321}">
                <p14:modId xmlns:p14="http://schemas.microsoft.com/office/powerpoint/2010/main" val="820547092"/>
              </p:ext>
            </p:extLst>
          </p:nvPr>
        </p:nvGraphicFramePr>
        <p:xfrm>
          <a:off x="547920" y="1956240"/>
          <a:ext cx="5075640" cy="2159640"/>
        </p:xfrm>
        <a:graphic>
          <a:graphicData uri="http://schemas.openxmlformats.org/drawingml/2006/table">
            <a:tbl>
              <a:tblPr/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Complejidad</a:t>
                      </a: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 en </a:t>
                      </a:r>
                      <a:r>
                        <a:rPr lang="en-US" sz="1800" b="1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tiempo</a:t>
                      </a:r>
                      <a:endParaRPr lang="en-US" sz="1800" b="0" strike="noStrike" spc="-1" dirty="0" err="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Complejidad</a:t>
                      </a: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 en </a:t>
                      </a:r>
                      <a:r>
                        <a:rPr lang="en-US" sz="1800" b="1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memoria</a:t>
                      </a:r>
                      <a:endParaRPr lang="en-US" sz="1800" b="0" strike="noStrike" spc="-1" dirty="0" err="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Entrenamiento</a:t>
                      </a: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 del </a:t>
                      </a:r>
                      <a:r>
                        <a:rPr lang="en-US" sz="1800" b="0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modelo</a:t>
                      </a:r>
                      <a:endParaRPr lang="en-US" sz="1800" b="0" strike="noStrike" spc="-1" dirty="0" err="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O(N</a:t>
                      </a:r>
                      <a:r>
                        <a:rPr lang="en-US" sz="1800" b="0" strike="noStrike" spc="-1" baseline="33000" dirty="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*M*2</a:t>
                      </a:r>
                      <a:r>
                        <a:rPr lang="en-US" sz="1800" b="0" strike="noStrike" spc="-1" baseline="33000" dirty="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spc="-1" noProof="0" dirty="0">
                          <a:solidFill>
                            <a:srgbClr val="FFFFFF"/>
                          </a:solidFill>
                          <a:latin typeface="Arial"/>
                        </a:rPr>
                        <a:t>O(N</a:t>
                      </a:r>
                      <a:r>
                        <a:rPr lang="en-US" sz="1800" b="0" i="0" u="none" strike="noStrike" spc="-1" baseline="30000" noProof="0" dirty="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r>
                        <a:rPr lang="en-US" sz="1800" b="0" i="0" u="none" strike="noStrike" spc="-1" noProof="0" dirty="0">
                          <a:solidFill>
                            <a:srgbClr val="FFFFFF"/>
                          </a:solidFill>
                          <a:latin typeface="Arial"/>
                        </a:rPr>
                        <a:t>*M*2</a:t>
                      </a:r>
                      <a:r>
                        <a:rPr lang="en-US" sz="1800" b="0" i="0" u="none" strike="noStrike" spc="-1" baseline="30000" noProof="0" dirty="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800" b="0" i="0" u="none" strike="noStrike" spc="-1" noProof="0" dirty="0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800" b="0" i="0" u="none" strike="noStrike" spc="-1" noProof="0" dirty="0"/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n-US" sz="18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Validación</a:t>
                      </a: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 del</a:t>
                      </a:r>
                      <a:br>
                        <a:rPr dirty="0"/>
                      </a:br>
                      <a:r>
                        <a:rPr lang="en-US" sz="1800" b="0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modelo</a:t>
                      </a:r>
                      <a:endParaRPr lang="en-US" sz="1800" b="0" strike="noStrike" spc="-1" dirty="0" err="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O(N*M)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O(1)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FF251040-09C0-4515-ACA8-F904B3D5F569}"/>
              </a:ext>
            </a:extLst>
          </p:cNvPr>
          <p:cNvSpPr txBox="1"/>
          <p:nvPr/>
        </p:nvSpPr>
        <p:spPr>
          <a:xfrm>
            <a:off x="614597" y="4362138"/>
            <a:ext cx="49542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dirty="0"/>
              <a:t>Las variables M y N son las siguientes: </a:t>
            </a:r>
          </a:p>
          <a:p>
            <a:r>
              <a:rPr lang="es-MX" dirty="0"/>
              <a:t>N: número de filas </a:t>
            </a:r>
          </a:p>
          <a:p>
            <a:r>
              <a:rPr lang="es-MX" dirty="0"/>
              <a:t>M: número de columnas de la matriz que tiene los datos ingresados </a:t>
            </a:r>
          </a:p>
        </p:txBody>
      </p:sp>
      <p:pic>
        <p:nvPicPr>
          <p:cNvPr id="3" name="Imagen 3" descr="Imagen que contiene persona, interior, tabla, mujer&#10;&#10;Descripción generada automáticamente">
            <a:extLst>
              <a:ext uri="{FF2B5EF4-FFF2-40B4-BE49-F238E27FC236}">
                <a16:creationId xmlns:a16="http://schemas.microsoft.com/office/drawing/2014/main" id="{BBA89A91-3DCA-4507-A6BA-4902152F7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268" y="1339230"/>
            <a:ext cx="5374255" cy="35900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n 188"/>
          <p:cNvPicPr/>
          <p:nvPr/>
        </p:nvPicPr>
        <p:blipFill>
          <a:blip r:embed="rId2"/>
          <a:srcRect l="24321" r="17166"/>
          <a:stretch/>
        </p:blipFill>
        <p:spPr>
          <a:xfrm>
            <a:off x="1016640" y="1019520"/>
            <a:ext cx="3930840" cy="3779640"/>
          </a:xfrm>
          <a:prstGeom prst="rect">
            <a:avLst/>
          </a:prstGeom>
          <a:ln>
            <a:noFill/>
          </a:ln>
        </p:spPr>
      </p:pic>
      <p:pic>
        <p:nvPicPr>
          <p:cNvPr id="190" name="Marcador de contenido 3"/>
          <p:cNvPicPr/>
          <p:nvPr/>
        </p:nvPicPr>
        <p:blipFill>
          <a:blip r:embed="rId3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265320" y="376920"/>
            <a:ext cx="448920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Modelo de Árbol de Decisión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84640" y="4857120"/>
            <a:ext cx="502812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Un árbol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decisión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para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predecir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el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exito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en la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educación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supeerior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teniendo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en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cuenta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las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condiciones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sociales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de las personas.</a:t>
            </a:r>
            <a:endParaRPr lang="en-US" sz="1400" b="0" strike="noStrike" spc="-1" dirty="0">
              <a:solidFill>
                <a:srgbClr val="001E33"/>
              </a:solidFill>
              <a:latin typeface="Arial"/>
            </a:endParaRPr>
          </a:p>
        </p:txBody>
      </p:sp>
      <p:sp>
        <p:nvSpPr>
          <p:cNvPr id="201" name="CustomShape 11"/>
          <p:cNvSpPr/>
          <p:nvPr/>
        </p:nvSpPr>
        <p:spPr>
          <a:xfrm>
            <a:off x="7188571" y="1112002"/>
            <a:ext cx="43887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1E33"/>
                </a:solidFill>
                <a:latin typeface="Arial"/>
                <a:ea typeface="DejaVu Sans"/>
              </a:rPr>
              <a:t>Características Más Relevantes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02" name="CustomShape 12"/>
          <p:cNvSpPr/>
          <p:nvPr/>
        </p:nvSpPr>
        <p:spPr>
          <a:xfrm>
            <a:off x="8722216" y="2100199"/>
            <a:ext cx="2895480" cy="27993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US" sz="2200" spc="-1" dirty="0">
                <a:solidFill>
                  <a:srgbClr val="001E33"/>
                </a:solidFill>
                <a:latin typeface="Arial"/>
              </a:rPr>
              <a:t>Tipo de colegio</a:t>
            </a:r>
            <a:endParaRPr lang="en-US" sz="2200" b="0" strike="noStrike" spc="-1" dirty="0">
              <a:solidFill>
                <a:srgbClr val="001E33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endParaRPr lang="en-US" sz="2200" spc="-1">
              <a:solidFill>
                <a:srgbClr val="001E33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 err="1">
                <a:solidFill>
                  <a:srgbClr val="001E33"/>
                </a:solidFill>
                <a:latin typeface="Arial"/>
              </a:rPr>
              <a:t>Estrato</a:t>
            </a:r>
            <a:endParaRPr lang="en-US" sz="2200" b="0" strike="noStrike" spc="-1">
              <a:solidFill>
                <a:srgbClr val="001E33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endParaRPr lang="en-US" sz="2200" spc="-1" dirty="0">
              <a:latin typeface="Arial"/>
            </a:endParaRPr>
          </a:p>
          <a:p>
            <a:r>
              <a:rPr lang="en-US" sz="2200" spc="-1" dirty="0" err="1">
                <a:latin typeface="Arial"/>
              </a:rPr>
              <a:t>Ingreso</a:t>
            </a:r>
            <a:endParaRPr lang="en-US" dirty="0" err="1"/>
          </a:p>
          <a:p>
            <a:endParaRPr lang="en-US" sz="2200" spc="-1" dirty="0">
              <a:latin typeface="Arial"/>
            </a:endParaRPr>
          </a:p>
        </p:txBody>
      </p:sp>
      <p:pic>
        <p:nvPicPr>
          <p:cNvPr id="2" name="Imagen 2" descr="Icono&#10;&#10;Descripción generada automáticamente">
            <a:extLst>
              <a:ext uri="{FF2B5EF4-FFF2-40B4-BE49-F238E27FC236}">
                <a16:creationId xmlns:a16="http://schemas.microsoft.com/office/drawing/2014/main" id="{F3D4DFA5-9D07-44FA-B464-3FF2924DB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928" y="4111475"/>
            <a:ext cx="561617" cy="590371"/>
          </a:xfrm>
          <a:prstGeom prst="rect">
            <a:avLst/>
          </a:prstGeom>
        </p:spPr>
      </p:pic>
      <p:pic>
        <p:nvPicPr>
          <p:cNvPr id="3" name="Imagen 3" descr="Icono&#10;&#10;Descripción generada automáticamente">
            <a:extLst>
              <a:ext uri="{FF2B5EF4-FFF2-40B4-BE49-F238E27FC236}">
                <a16:creationId xmlns:a16="http://schemas.microsoft.com/office/drawing/2014/main" id="{2CEE96F4-D07A-4CAC-946B-8EA7FCC14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1334" y="2994622"/>
            <a:ext cx="762540" cy="724980"/>
          </a:xfrm>
          <a:prstGeom prst="rect">
            <a:avLst/>
          </a:prstGeom>
        </p:spPr>
      </p:pic>
      <p:pic>
        <p:nvPicPr>
          <p:cNvPr id="6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47695A47-350D-4118-A63D-620489A71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0476" y="1710455"/>
            <a:ext cx="1237353" cy="1237353"/>
          </a:xfrm>
          <a:prstGeom prst="rect">
            <a:avLst/>
          </a:prstGeom>
        </p:spPr>
      </p:pic>
      <p:pic>
        <p:nvPicPr>
          <p:cNvPr id="9" name="Imagen 9" descr="Diagrama&#10;&#10;Descripción generada automáticamente">
            <a:extLst>
              <a:ext uri="{FF2B5EF4-FFF2-40B4-BE49-F238E27FC236}">
                <a16:creationId xmlns:a16="http://schemas.microsoft.com/office/drawing/2014/main" id="{7059BD2A-F2AC-43B7-9B65-EA2FE6A19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946" y="1020679"/>
            <a:ext cx="5101086" cy="36952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Marcador de contenido 3"/>
          <p:cNvPicPr/>
          <p:nvPr/>
        </p:nvPicPr>
        <p:blipFill>
          <a:blip r:embed="rId2"/>
          <a:stretch/>
        </p:blipFill>
        <p:spPr>
          <a:xfrm>
            <a:off x="-2879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12" name="CustomShape 1"/>
          <p:cNvSpPr/>
          <p:nvPr/>
        </p:nvSpPr>
        <p:spPr>
          <a:xfrm>
            <a:off x="265320" y="376920"/>
            <a:ext cx="34833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Métricas de Evaluación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17" name="Imagen 216"/>
          <p:cNvPicPr/>
          <p:nvPr/>
        </p:nvPicPr>
        <p:blipFill>
          <a:blip r:embed="rId3"/>
          <a:srcRect b="32951"/>
          <a:stretch/>
        </p:blipFill>
        <p:spPr>
          <a:xfrm>
            <a:off x="507240" y="1517040"/>
            <a:ext cx="3332160" cy="4059720"/>
          </a:xfrm>
          <a:prstGeom prst="rect">
            <a:avLst/>
          </a:prstGeom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A4971B5-3A67-467A-BB0E-5DE1BD73A6FD}"/>
              </a:ext>
            </a:extLst>
          </p:cNvPr>
          <p:cNvSpPr txBox="1"/>
          <p:nvPr/>
        </p:nvSpPr>
        <p:spPr>
          <a:xfrm>
            <a:off x="5917720" y="1360099"/>
            <a:ext cx="52592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Relación entre número de predicciones correctas 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4F86CDFB-A935-49C1-903D-2B988C629DA3}"/>
              </a:ext>
            </a:extLst>
          </p:cNvPr>
          <p:cNvCxnSpPr/>
          <p:nvPr/>
        </p:nvCxnSpPr>
        <p:spPr>
          <a:xfrm>
            <a:off x="5911072" y="1676940"/>
            <a:ext cx="4830789" cy="4313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86A2811A-A69D-4352-932E-5D8F204007E1}"/>
              </a:ext>
            </a:extLst>
          </p:cNvPr>
          <p:cNvSpPr txBox="1"/>
          <p:nvPr/>
        </p:nvSpPr>
        <p:spPr>
          <a:xfrm>
            <a:off x="7066112" y="1832754"/>
            <a:ext cx="2024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Datos de entrada 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AD26B2-CD19-428F-95AF-BF8DB6C785B8}"/>
              </a:ext>
            </a:extLst>
          </p:cNvPr>
          <p:cNvSpPr txBox="1"/>
          <p:nvPr/>
        </p:nvSpPr>
        <p:spPr>
          <a:xfrm>
            <a:off x="5917720" y="2582173"/>
            <a:ext cx="59349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Proporción entre estudiantes exitosos o no identificados 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F460105-4608-405B-A7E4-7AEF3EC6FFCA}"/>
              </a:ext>
            </a:extLst>
          </p:cNvPr>
          <p:cNvCxnSpPr>
            <a:cxnSpLocks/>
          </p:cNvCxnSpPr>
          <p:nvPr/>
        </p:nvCxnSpPr>
        <p:spPr>
          <a:xfrm>
            <a:off x="5925448" y="3014035"/>
            <a:ext cx="5707808" cy="2875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AA2C4759-A6DF-4AA5-97FB-33A8C85B7724}"/>
              </a:ext>
            </a:extLst>
          </p:cNvPr>
          <p:cNvSpPr txBox="1"/>
          <p:nvPr/>
        </p:nvSpPr>
        <p:spPr>
          <a:xfrm>
            <a:off x="7067011" y="3185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Modelo 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42674E5-6CAF-4EF0-9145-5513AF44C1C6}"/>
              </a:ext>
            </a:extLst>
          </p:cNvPr>
          <p:cNvSpPr txBox="1"/>
          <p:nvPr/>
        </p:nvSpPr>
        <p:spPr>
          <a:xfrm>
            <a:off x="4492566" y="1516452"/>
            <a:ext cx="14204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Exactitud = 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065707F-FB35-4368-B98B-69BBFDA80A0B}"/>
              </a:ext>
            </a:extLst>
          </p:cNvPr>
          <p:cNvSpPr txBox="1"/>
          <p:nvPr/>
        </p:nvSpPr>
        <p:spPr>
          <a:xfrm>
            <a:off x="4491667" y="2852648"/>
            <a:ext cx="143486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Precisión = 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3F6E1AA-C9C5-4186-9067-9DEF42C0695D}"/>
              </a:ext>
            </a:extLst>
          </p:cNvPr>
          <p:cNvSpPr txBox="1"/>
          <p:nvPr/>
        </p:nvSpPr>
        <p:spPr>
          <a:xfrm>
            <a:off x="5928504" y="3872541"/>
            <a:ext cx="5776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Proporción de estudiantes correctamente identificados 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62844E3-1FF4-4CAF-A952-F2A9D8673D26}"/>
              </a:ext>
            </a:extLst>
          </p:cNvPr>
          <p:cNvCxnSpPr>
            <a:cxnSpLocks/>
          </p:cNvCxnSpPr>
          <p:nvPr/>
        </p:nvCxnSpPr>
        <p:spPr>
          <a:xfrm>
            <a:off x="5925447" y="4322374"/>
            <a:ext cx="5707808" cy="2875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E41340-7352-4C50-9A12-08B2061A02EE}"/>
              </a:ext>
            </a:extLst>
          </p:cNvPr>
          <p:cNvSpPr txBox="1"/>
          <p:nvPr/>
        </p:nvSpPr>
        <p:spPr>
          <a:xfrm>
            <a:off x="7063416" y="4547378"/>
            <a:ext cx="1176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Modelo 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26812BB-C67B-4940-8689-9AD318659DB8}"/>
              </a:ext>
            </a:extLst>
          </p:cNvPr>
          <p:cNvSpPr txBox="1"/>
          <p:nvPr/>
        </p:nvSpPr>
        <p:spPr>
          <a:xfrm>
            <a:off x="4215801" y="4143914"/>
            <a:ext cx="16936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Sensibilidad =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265320" y="376920"/>
            <a:ext cx="32997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Métricas de Evaluación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31" name="CustomShape 6"/>
          <p:cNvSpPr/>
          <p:nvPr/>
        </p:nvSpPr>
        <p:spPr>
          <a:xfrm>
            <a:off x="8034840" y="5145480"/>
            <a:ext cx="293328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i="1" strike="noStrike" spc="-1" dirty="0">
              <a:solidFill>
                <a:srgbClr val="FF0000"/>
              </a:solidFill>
              <a:latin typeface="Arial"/>
            </a:endParaRPr>
          </a:p>
        </p:txBody>
      </p:sp>
      <p:graphicFrame>
        <p:nvGraphicFramePr>
          <p:cNvPr id="233" name="Table 8"/>
          <p:cNvGraphicFramePr/>
          <p:nvPr>
            <p:extLst>
              <p:ext uri="{D42A27DB-BD31-4B8C-83A1-F6EECF244321}">
                <p14:modId xmlns:p14="http://schemas.microsoft.com/office/powerpoint/2010/main" val="831690132"/>
              </p:ext>
            </p:extLst>
          </p:nvPr>
        </p:nvGraphicFramePr>
        <p:xfrm>
          <a:off x="248117" y="1319158"/>
          <a:ext cx="5075640" cy="2880000"/>
        </p:xfrm>
        <a:graphic>
          <a:graphicData uri="http://schemas.openxmlformats.org/drawingml/2006/table">
            <a:tbl>
              <a:tblPr/>
              <a:tblGrid>
                <a:gridCol w="153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Conjunto de </a:t>
                      </a:r>
                      <a:r>
                        <a:rPr lang="en-US" sz="1800" b="1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entrenamiento</a:t>
                      </a:r>
                      <a:endParaRPr lang="en-US" sz="1800" b="0" strike="noStrike" spc="-1" dirty="0" err="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Conjunto de </a:t>
                      </a:r>
                      <a:r>
                        <a:rPr lang="en-US" sz="1800" b="1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validación</a:t>
                      </a:r>
                      <a:endParaRPr lang="en-US" sz="1800" b="0" strike="noStrike" spc="-1" dirty="0" err="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Exactitud</a:t>
                      </a:r>
                      <a:endParaRPr lang="en-US" sz="1800" b="0" strike="noStrike" spc="-1" dirty="0" err="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0.94 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0.79 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Precisión</a:t>
                      </a:r>
                      <a:endParaRPr lang="en-US" sz="1800" b="0" strike="noStrike" spc="-1" dirty="0" err="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0.93 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0.81 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Sensibilidad</a:t>
                      </a:r>
                      <a:endParaRPr lang="en-US" sz="1800" b="0" strike="noStrike" spc="-1" dirty="0" err="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0.91 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0.93 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" name="CustomShape 9"/>
          <p:cNvSpPr/>
          <p:nvPr/>
        </p:nvSpPr>
        <p:spPr>
          <a:xfrm>
            <a:off x="332801" y="4562801"/>
            <a:ext cx="5028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1E33"/>
                </a:solidFill>
                <a:latin typeface="Arial"/>
                <a:ea typeface="Noto Sans CJK SC Regular"/>
              </a:rPr>
              <a:t>Métricas de evaluación obtenidas con el conjunto de datos de entrenamiento de 135,000 estudiantes y el conjunto de datos de validación de 45,000 estudiantes.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6" name="CustomShape 10"/>
          <p:cNvSpPr/>
          <p:nvPr/>
        </p:nvSpPr>
        <p:spPr>
          <a:xfrm>
            <a:off x="4297680" y="5989680"/>
            <a:ext cx="2933280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i="1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2" name="Imagen 2" descr="Icono&#10;&#10;Descripción generada automáticamente">
            <a:extLst>
              <a:ext uri="{FF2B5EF4-FFF2-40B4-BE49-F238E27FC236}">
                <a16:creationId xmlns:a16="http://schemas.microsoft.com/office/drawing/2014/main" id="{61550180-AF96-4364-BF6A-ED55483F5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26" y="804683"/>
            <a:ext cx="4716672" cy="47022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265320" y="376920"/>
            <a:ext cx="54028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Consumo de tiempo y memoria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2249280" y="51177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Consumo de tiempo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8539920" y="51177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Consumo de memoria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49" name="Imagen 248"/>
          <p:cNvPicPr/>
          <p:nvPr/>
        </p:nvPicPr>
        <p:blipFill>
          <a:blip r:embed="rId3"/>
          <a:stretch/>
        </p:blipFill>
        <p:spPr>
          <a:xfrm>
            <a:off x="1648800" y="5105520"/>
            <a:ext cx="527400" cy="527400"/>
          </a:xfrm>
          <a:prstGeom prst="rect">
            <a:avLst/>
          </a:prstGeom>
          <a:ln>
            <a:noFill/>
          </a:ln>
        </p:spPr>
      </p:pic>
      <p:pic>
        <p:nvPicPr>
          <p:cNvPr id="250" name="Imagen 249"/>
          <p:cNvPicPr/>
          <p:nvPr/>
        </p:nvPicPr>
        <p:blipFill>
          <a:blip r:embed="rId4"/>
          <a:srcRect l="28235" t="24851" r="28737" b="25399"/>
          <a:stretch/>
        </p:blipFill>
        <p:spPr>
          <a:xfrm>
            <a:off x="7827120" y="5117760"/>
            <a:ext cx="712440" cy="547920"/>
          </a:xfrm>
          <a:prstGeom prst="rect">
            <a:avLst/>
          </a:prstGeom>
          <a:ln>
            <a:noFill/>
          </a:ln>
        </p:spPr>
      </p:pic>
      <p:pic>
        <p:nvPicPr>
          <p:cNvPr id="2" name="Imagen 2">
            <a:extLst>
              <a:ext uri="{FF2B5EF4-FFF2-40B4-BE49-F238E27FC236}">
                <a16:creationId xmlns:a16="http://schemas.microsoft.com/office/drawing/2014/main" id="{FF91FE86-4D52-4CE5-87E1-2C23AB5BB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662" y="1184413"/>
            <a:ext cx="10400673" cy="33524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1559</TotalTime>
  <Words>744</Words>
  <Application>Microsoft Office PowerPoint</Application>
  <PresentationFormat>Panorámica</PresentationFormat>
  <Paragraphs>100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Referee</dc:creator>
  <dc:description/>
  <cp:lastModifiedBy>lfposadac</cp:lastModifiedBy>
  <cp:revision>607</cp:revision>
  <dcterms:created xsi:type="dcterms:W3CDTF">2020-06-26T14:36:07Z</dcterms:created>
  <dcterms:modified xsi:type="dcterms:W3CDTF">2020-11-21T07:32:01Z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