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sldIdLst>
    <p:sldId id="285" r:id="rId2"/>
    <p:sldId id="347" r:id="rId3"/>
    <p:sldId id="348" r:id="rId4"/>
    <p:sldId id="349" r:id="rId5"/>
    <p:sldId id="358" r:id="rId6"/>
    <p:sldId id="346" r:id="rId7"/>
    <p:sldId id="359" r:id="rId8"/>
    <p:sldId id="331" r:id="rId9"/>
    <p:sldId id="335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32" r:id="rId18"/>
    <p:sldId id="296" r:id="rId19"/>
    <p:sldId id="329" r:id="rId20"/>
    <p:sldId id="330" r:id="rId21"/>
    <p:sldId id="306" r:id="rId22"/>
    <p:sldId id="344" r:id="rId23"/>
    <p:sldId id="345" r:id="rId24"/>
    <p:sldId id="308" r:id="rId25"/>
    <p:sldId id="311" r:id="rId26"/>
    <p:sldId id="312" r:id="rId27"/>
    <p:sldId id="313" r:id="rId28"/>
    <p:sldId id="314" r:id="rId29"/>
    <p:sldId id="315" r:id="rId30"/>
    <p:sldId id="316" r:id="rId31"/>
    <p:sldId id="305" r:id="rId32"/>
    <p:sldId id="320" r:id="rId3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0" autoAdjust="0"/>
    <p:restoredTop sz="77612" autoAdjust="0"/>
  </p:normalViewPr>
  <p:slideViewPr>
    <p:cSldViewPr>
      <p:cViewPr varScale="1">
        <p:scale>
          <a:sx n="52" d="100"/>
          <a:sy n="52" d="100"/>
        </p:scale>
        <p:origin x="428" y="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E2037E-406C-4DD2-8B01-A0706BB5BE5A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4C2FF3-C551-44C8-A1E0-BED4EE93AF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2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数学模型</a:t>
            </a:r>
            <a:r>
              <a:rPr lang="en-US" altLang="zh-CN" dirty="0"/>
              <a:t>+</a:t>
            </a:r>
            <a:r>
              <a:rPr lang="zh-CN" altLang="en-US" dirty="0"/>
              <a:t>数字化编码，算法驱动的计算</a:t>
            </a:r>
            <a:r>
              <a:rPr lang="en-US" altLang="zh-CN" dirty="0"/>
              <a:t>/</a:t>
            </a:r>
            <a:r>
              <a:rPr lang="zh-CN" altLang="en-US" dirty="0"/>
              <a:t>模拟：</a:t>
            </a:r>
            <a:endParaRPr lang="en-US" altLang="zh-CN" dirty="0"/>
          </a:p>
          <a:p>
            <a:r>
              <a:rPr lang="zh-CN" altLang="en-US" dirty="0"/>
              <a:t>小到一个人的学习状态，大到一个国家的经济状况：科学地给出一个画像</a:t>
            </a:r>
            <a:endParaRPr lang="en-US" altLang="zh-CN" dirty="0"/>
          </a:p>
          <a:p>
            <a:r>
              <a:rPr lang="zh-CN" altLang="en-US" dirty="0"/>
              <a:t>和工科合作，影响物理世界或者调整人类行为：模拟演进，在逻辑世界中“预见”未来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D3CE-687B-43BC-957E-30D7B5744D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8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这一段的总结，引出下段：我们不能机械的传递这两个词，而是要通过一些具体的内容，让学生感悟到这两个词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EE9F6F-9A4C-428C-882A-30830576289E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13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红色的三个“事”就是“可能性”的三种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C11E13-B9AE-456B-A841-B47BC4A1E62C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685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模拟社会现象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AA0052-5BFD-4B12-907B-6EF3A4AF2F3F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29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从参与</a:t>
            </a:r>
            <a:r>
              <a:rPr lang="en-US" altLang="zh-CN">
                <a:latin typeface="Arial" panose="020B0604020202020204" pitchFamily="34" charset="0"/>
              </a:rPr>
              <a:t>HGP</a:t>
            </a:r>
            <a:r>
              <a:rPr lang="zh-CN" altLang="en-US">
                <a:latin typeface="Arial" panose="020B0604020202020204" pitchFamily="34" charset="0"/>
              </a:rPr>
              <a:t>的工作者角色分析的角度，说明计算提供出来的能力，才能真正将这个“设想”变成现实。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D02599-4145-45C7-A1CE-2F98999A785B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3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83EFF4-67AD-4F1E-8CEF-55CD5743A45E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55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0F31B9-51E7-4E7F-A6C6-9B1D329CBC1E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31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971ED3-5E4E-40BC-80A2-855FDA3BD289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用数字（二进制）代码来代替文字段落：每个文字对应一个唯一的、可区别的代码字。文章由文字组成，每个文字对应替换为相应的代码字得到的就是文章代码。文章代码就是二进制位串。</a:t>
            </a:r>
            <a:endParaRPr lang="en-US" altLang="zh-CN" dirty="0"/>
          </a:p>
          <a:p>
            <a:r>
              <a:rPr lang="zh-CN" altLang="en-US" dirty="0"/>
              <a:t>相应的逆过程就是解码。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1FF9-68A0-43F9-B9CF-24F9AEDD9B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0000</a:t>
            </a:r>
            <a:r>
              <a:rPr lang="zh-CN" altLang="en-US" dirty="0"/>
              <a:t>和</a:t>
            </a:r>
            <a:r>
              <a:rPr lang="en-US" altLang="zh-CN" dirty="0"/>
              <a:t>1000</a:t>
            </a:r>
            <a:r>
              <a:rPr lang="zh-CN" altLang="en-US" dirty="0"/>
              <a:t>无法区分；</a:t>
            </a:r>
            <a:endParaRPr lang="en-US" altLang="zh-CN" dirty="0"/>
          </a:p>
          <a:p>
            <a:r>
              <a:rPr lang="zh-CN" altLang="en-US" dirty="0"/>
              <a:t>加法计算不便，而加法是计算机中计算的最根本操作：</a:t>
            </a:r>
            <a:r>
              <a:rPr lang="en-US" altLang="zh-CN" dirty="0"/>
              <a:t>2+</a:t>
            </a:r>
            <a:r>
              <a:rPr lang="zh-CN" altLang="en-US" dirty="0"/>
              <a:t>（</a:t>
            </a:r>
            <a:r>
              <a:rPr lang="en-US" altLang="zh-CN" dirty="0"/>
              <a:t>-2</a:t>
            </a:r>
            <a:r>
              <a:rPr lang="zh-CN" altLang="en-US" dirty="0"/>
              <a:t>）不能直接得到</a:t>
            </a:r>
            <a:r>
              <a:rPr lang="en-US" altLang="zh-CN" dirty="0"/>
              <a:t>0000</a:t>
            </a:r>
            <a:r>
              <a:rPr lang="zh-CN" altLang="en-US" dirty="0"/>
              <a:t>；符号位无法直接参与运算；</a:t>
            </a:r>
            <a:endParaRPr lang="en-US" altLang="zh-CN" dirty="0"/>
          </a:p>
          <a:p>
            <a:r>
              <a:rPr lang="zh-CN" altLang="en-US" dirty="0"/>
              <a:t>补码</a:t>
            </a:r>
            <a:r>
              <a:rPr lang="en-US" altLang="zh-CN" dirty="0"/>
              <a:t>101101</a:t>
            </a:r>
            <a:r>
              <a:rPr lang="zh-CN" altLang="en-US" dirty="0"/>
              <a:t>是十进制的多少？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1FF9-68A0-43F9-B9CF-24F9AEDD9B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3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532</a:t>
            </a:r>
            <a:r>
              <a:rPr lang="zh-CN" altLang="en-US" dirty="0"/>
              <a:t>*</a:t>
            </a:r>
            <a:r>
              <a:rPr lang="en-US" altLang="zh-CN" dirty="0"/>
              <a:t>528</a:t>
            </a:r>
            <a:r>
              <a:rPr lang="zh-CN" altLang="en-US" dirty="0"/>
              <a:t>*</a:t>
            </a:r>
            <a:r>
              <a:rPr lang="en-US" altLang="zh-CN" dirty="0"/>
              <a:t>24/8/1024=822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1FF9-68A0-43F9-B9CF-24F9AEDD9B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9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声音的物理特征</a:t>
            </a:r>
            <a:r>
              <a:rPr lang="en-US" altLang="zh-CN" dirty="0"/>
              <a:t>(</a:t>
            </a:r>
            <a:r>
              <a:rPr lang="zh-CN" altLang="en-US" dirty="0"/>
              <a:t>振幅</a:t>
            </a:r>
            <a:r>
              <a:rPr lang="en-US" altLang="zh-CN" dirty="0"/>
              <a:t>)</a:t>
            </a:r>
            <a:r>
              <a:rPr lang="zh-CN" altLang="en-US" dirty="0"/>
              <a:t>的数字化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1FF9-68A0-43F9-B9CF-24F9AEDD9B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94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2D9BC5-A5BE-4870-A9B3-3FC07728BC37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从此页到</a:t>
            </a:r>
            <a:r>
              <a:rPr lang="en-US" altLang="zh-CN">
                <a:latin typeface="Arial" panose="020B0604020202020204" pitchFamily="34" charset="0"/>
              </a:rPr>
              <a:t>12</a:t>
            </a:r>
            <a:r>
              <a:rPr lang="zh-CN" altLang="en-US">
                <a:latin typeface="Arial" panose="020B0604020202020204" pitchFamily="34" charset="0"/>
              </a:rPr>
              <a:t>页，是从问题、平台和解释三个层面，分别说明这三个层面中的抽象化和自动化。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因为报告时间问题，建议最多挑一个去讲，其它的跳过。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4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算法运行后，所有可能的解构成的集合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F8F1D-A373-4C04-8558-5C0F3A57F86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6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60B18-87E1-42BA-ADC0-7A293DC977A3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6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3CDF5-7317-446A-A62F-A7284258959F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AE251-1DDA-48C9-A607-D80722679F3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45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31413-0259-4ED4-8008-FDD194716181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A47B6-77D6-4CC0-9370-42E839593B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38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ECDBBB-644E-424F-B3F3-85493015742B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073AD-736B-4F1E-B9BB-8E8F429F3F0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49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152" y="331788"/>
            <a:ext cx="10344149" cy="1162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2039940"/>
            <a:ext cx="5069416" cy="395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4900" y="2039940"/>
            <a:ext cx="5071533" cy="3957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2286" y="6156328"/>
            <a:ext cx="2493433" cy="5127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21151" y="6156328"/>
            <a:ext cx="3835400" cy="5127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63002" y="6156328"/>
            <a:ext cx="2493433" cy="512763"/>
          </a:xfrm>
        </p:spPr>
        <p:txBody>
          <a:bodyPr/>
          <a:lstStyle>
            <a:lvl1pPr>
              <a:defRPr/>
            </a:lvl1pPr>
          </a:lstStyle>
          <a:p>
            <a:fld id="{3B023ED8-DE7C-43CF-8806-6E9D4DEB13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8590C3-7341-4B25-8D1E-1A43D60C25B5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E3723-D570-4416-999F-DC2DB354AA9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84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02FBC-CDDC-4C47-B8E0-892040650C53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3393C-EE76-4450-BBBF-0890BA48259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05AC60-2D78-4274-95A5-143A4E7C18D9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52C6F-258B-4D11-8964-0B4047D0685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3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D3232C-88CC-4500-9A1B-E6FC13178331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4B8AC-FBBF-45A6-8CBD-9CF34D13B0C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1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0FB73F-515C-4300-90E9-E3698A4FB48B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8A0CA-3DDC-4F7D-A413-1C0D32E9215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4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E0D17-E6C2-49FD-9F60-61E7194B8002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E1CB2-B302-40BE-86AC-DA3311B7878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05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F166D8-7CD9-409F-BFD3-404D3FB59CD7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01F7D-84BA-4D46-9E4E-9F1D6EEAB43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4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D6059-ADC7-43CC-BD4F-4F26E3649D43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951A6-9817-44B3-8161-336B965EF5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A17A1C-455B-44BE-8E6F-9A2D7BB66DC3}" type="datetimeFigureOut">
              <a:rPr lang="zh-CN" altLang="en-US" smtClean="0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A31CAF-1D77-4AF2-91F5-045E9F1234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9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cs.cmu.edu/~CompThink/papers/TheLinkWing.pdf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计算思维？</a:t>
            </a:r>
            <a:br>
              <a:rPr lang="en-US" altLang="zh-CN" dirty="0"/>
            </a:br>
            <a:endParaRPr lang="zh-CN" altLang="en-US" sz="3600" dirty="0"/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2667000" y="4508501"/>
            <a:ext cx="6858000" cy="1655763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陶先平 马骏 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南京大学计算机软件研究所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09" y="1135585"/>
            <a:ext cx="6976997" cy="5646934"/>
          </a:xfrm>
        </p:spPr>
      </p:pic>
      <p:sp>
        <p:nvSpPr>
          <p:cNvPr id="4" name="云形 3"/>
          <p:cNvSpPr/>
          <p:nvPr/>
        </p:nvSpPr>
        <p:spPr>
          <a:xfrm>
            <a:off x="3580355" y="1535827"/>
            <a:ext cx="4926904" cy="21133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每个人的电脑里都有不少</a:t>
            </a:r>
            <a:r>
              <a:rPr lang="en-US" altLang="zh-CN" sz="2800" b="1" dirty="0"/>
              <a:t>.txt</a:t>
            </a:r>
            <a:r>
              <a:rPr lang="zh-CN" altLang="en-US" sz="2800" b="1" dirty="0"/>
              <a:t>文件。什么文件是</a:t>
            </a:r>
            <a:r>
              <a:rPr lang="en-US" altLang="zh-CN" sz="2800" b="1" dirty="0"/>
              <a:t>.txt</a:t>
            </a:r>
            <a:r>
              <a:rPr lang="zh-CN" altLang="en-US" sz="2800" b="1" dirty="0"/>
              <a:t>文件？</a:t>
            </a:r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6" y="3825116"/>
            <a:ext cx="10483854" cy="27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 integers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690688"/>
            <a:ext cx="8021508" cy="48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 Images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65929" y="1497787"/>
            <a:ext cx="4346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如果你用放大镜去看这个画的真迹，你必定会看到画布上密布着有色调、灰度的“点”。正是这样的宏观上连续的点，构成了我们的“画”或者叫图像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2" y="1875354"/>
            <a:ext cx="6480066" cy="3646073"/>
          </a:xfrm>
        </p:spPr>
      </p:pic>
      <p:sp>
        <p:nvSpPr>
          <p:cNvPr id="9" name="文本框 8"/>
          <p:cNvSpPr txBox="1"/>
          <p:nvPr/>
        </p:nvSpPr>
        <p:spPr>
          <a:xfrm>
            <a:off x="7803715" y="4496843"/>
            <a:ext cx="402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那我们该如何将这幅画“存”到计算机中？</a:t>
            </a:r>
          </a:p>
        </p:txBody>
      </p:sp>
    </p:spTree>
    <p:extLst>
      <p:ext uri="{BB962C8B-B14F-4D97-AF65-F5344CB8AC3E}">
        <p14:creationId xmlns:p14="http://schemas.microsoft.com/office/powerpoint/2010/main" val="19758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Pixel and bitmap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90688"/>
            <a:ext cx="4876800" cy="4876800"/>
          </a:xfrm>
          <a:prstGeom prst="rect">
            <a:avLst/>
          </a:prstGeom>
        </p:spPr>
      </p:pic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5" y="1690688"/>
            <a:ext cx="6190715" cy="4209071"/>
          </a:xfrm>
        </p:spPr>
      </p:pic>
    </p:spTree>
    <p:extLst>
      <p:ext uri="{BB962C8B-B14F-4D97-AF65-F5344CB8AC3E}">
        <p14:creationId xmlns:p14="http://schemas.microsoft.com/office/powerpoint/2010/main" val="407380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 Sound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000"/>
            <a:ext cx="10515600" cy="4351338"/>
          </a:xfrm>
        </p:spPr>
        <p:txBody>
          <a:bodyPr/>
          <a:lstStyle/>
          <a:p>
            <a:r>
              <a:rPr lang="zh-CN" altLang="en-US" dirty="0"/>
              <a:t>按照我们处理图像数字化的方法，你会如何思考这个问题？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6587"/>
            <a:ext cx="10714509" cy="112851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657600" y="3068877"/>
            <a:ext cx="5624186" cy="125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71" y="2038570"/>
            <a:ext cx="8011643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 </a:t>
            </a:r>
            <a:r>
              <a:rPr lang="en-US" altLang="zh-CN" dirty="0"/>
              <a:t>–</a:t>
            </a:r>
            <a:r>
              <a:rPr lang="zh-CN" altLang="en-US" dirty="0"/>
              <a:t> “渡河问题”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960" y="3933056"/>
            <a:ext cx="4932040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63552" y="1700809"/>
            <a:ext cx="806489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：人、狼、羊、菜用一条只能同时载两位的小船渡河，“狼羊”、“羊菜”不能在无人在场时共处，当然只有人能驾船。</a:t>
            </a:r>
          </a:p>
          <a:p>
            <a:pPr>
              <a:spcBef>
                <a:spcPct val="4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图模型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：顶点表示“原岸的状态”，两点之间有边当且仅当一次合理的渡河“操作”能够实现该状态的转变。</a:t>
            </a:r>
          </a:p>
          <a:p>
            <a:pPr>
              <a:spcBef>
                <a:spcPct val="4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起始状态是“人狼羊菜”，结束状态是“空”。“允许状态”只有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个。</a:t>
            </a:r>
          </a:p>
          <a:p>
            <a:pPr>
              <a:spcBef>
                <a:spcPct val="4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问题的解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：找到一条从起始状态到结束状态的尽可能短的通路。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75520" y="3933058"/>
            <a:ext cx="4028194" cy="2659613"/>
            <a:chOff x="1835150" y="3500438"/>
            <a:chExt cx="5946788" cy="2770072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6645275" y="5949950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空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6927850" y="5942013"/>
              <a:ext cx="125426" cy="320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7019925" y="5949950"/>
              <a:ext cx="762013" cy="320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000" b="1" i="1">
                  <a:solidFill>
                    <a:srgbClr val="FF0000"/>
                  </a:solidFill>
                  <a:latin typeface="宋体" charset="-122"/>
                </a:rPr>
                <a:t>成功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7597775" y="5942013"/>
              <a:ext cx="125426" cy="320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835150" y="3573463"/>
              <a:ext cx="1060191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人羊狼菜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78063" y="3846513"/>
              <a:ext cx="119062" cy="114300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3400425" y="3846513"/>
              <a:ext cx="119063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4529138" y="3846513"/>
              <a:ext cx="119062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5651500" y="3846513"/>
              <a:ext cx="119063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6780213" y="3846513"/>
              <a:ext cx="119062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2278063" y="5816600"/>
              <a:ext cx="119062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3400425" y="5816600"/>
              <a:ext cx="119063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auto">
            <a:xfrm>
              <a:off x="6780213" y="5816600"/>
              <a:ext cx="119062" cy="112713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25"/>
            <p:cNvSpPr>
              <a:spLocks noChangeArrowheads="1"/>
            </p:cNvSpPr>
            <p:nvPr/>
          </p:nvSpPr>
          <p:spPr bwMode="auto">
            <a:xfrm>
              <a:off x="5651500" y="5816600"/>
              <a:ext cx="119063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26"/>
            <p:cNvSpPr>
              <a:spLocks noChangeArrowheads="1"/>
            </p:cNvSpPr>
            <p:nvPr/>
          </p:nvSpPr>
          <p:spPr bwMode="auto">
            <a:xfrm>
              <a:off x="4529138" y="5816600"/>
              <a:ext cx="119062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3132138" y="3573463"/>
              <a:ext cx="795144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人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狼菜</a:t>
              </a:r>
            </a:p>
          </p:txBody>
        </p:sp>
        <p:sp>
          <p:nvSpPr>
            <p:cNvPr id="55" name="Rectangle 32"/>
            <p:cNvSpPr>
              <a:spLocks noChangeArrowheads="1"/>
            </p:cNvSpPr>
            <p:nvPr/>
          </p:nvSpPr>
          <p:spPr bwMode="auto">
            <a:xfrm>
              <a:off x="4203700" y="3544889"/>
              <a:ext cx="795144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人羊狼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5364162" y="3500438"/>
              <a:ext cx="795144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2001838" y="5943600"/>
              <a:ext cx="530096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狼菜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3322637" y="5956300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狼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9" name="Rectangle 45"/>
            <p:cNvSpPr>
              <a:spLocks noChangeArrowheads="1"/>
            </p:cNvSpPr>
            <p:nvPr/>
          </p:nvSpPr>
          <p:spPr bwMode="auto">
            <a:xfrm>
              <a:off x="4443413" y="5970588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6589713" y="3530600"/>
              <a:ext cx="530096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5510213" y="5937250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羊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3463925" y="3962400"/>
              <a:ext cx="1588" cy="1830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 flipV="1">
              <a:off x="3490913" y="3960813"/>
              <a:ext cx="1081087" cy="18621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613275" y="3946525"/>
              <a:ext cx="1065213" cy="18764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5748338" y="3933825"/>
              <a:ext cx="1044575" cy="190023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2322513" y="3948113"/>
              <a:ext cx="0" cy="185737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V="1">
              <a:off x="2351088" y="3948113"/>
              <a:ext cx="1089025" cy="187166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3511550" y="3919538"/>
              <a:ext cx="1046163" cy="19304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4614863" y="3933825"/>
              <a:ext cx="1074737" cy="188595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5718175" y="3933825"/>
              <a:ext cx="0" cy="191611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6835775" y="3962400"/>
              <a:ext cx="0" cy="185737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07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问题编码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2152" y="1690688"/>
            <a:ext cx="555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上述关系可以用一个布尔矩阵表示：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609384" y="1690688"/>
          <a:ext cx="3096344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3" imgW="2197080" imgH="2286000" progId="Equation.3">
                  <p:embed/>
                </p:oleObj>
              </mc:Choice>
              <mc:Fallback>
                <p:oleObj name="公式" r:id="rId3" imgW="2197080" imgH="228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384" y="1690688"/>
                        <a:ext cx="3096344" cy="316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4952" y="5228246"/>
            <a:ext cx="1049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它也可以表示成一个“数”：</a:t>
            </a:r>
            <a:r>
              <a:rPr lang="en-US" altLang="zh-CN" sz="2400" dirty="0"/>
              <a:t>1000000000111000000010100000000110……</a:t>
            </a:r>
          </a:p>
          <a:p>
            <a:endParaRPr lang="en-US" altLang="zh-CN" sz="2400" dirty="0"/>
          </a:p>
          <a:p>
            <a:r>
              <a:rPr lang="zh-CN" altLang="en-US" sz="2400" dirty="0"/>
              <a:t>或者，也可以表示成符号串：</a:t>
            </a:r>
            <a:r>
              <a:rPr lang="en-US" altLang="zh-CN" sz="2400" dirty="0"/>
              <a:t>16#28#2#6#3#768#384#320#112#32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5182" y="31769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在编码世界中，一切皆有可能！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775520" y="3900245"/>
            <a:ext cx="297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So, we just need to……</a:t>
            </a:r>
            <a:endParaRPr lang="zh-CN" altLang="en-US" sz="2400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6891239" y="1741458"/>
            <a:ext cx="7181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人羊狼菜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7070775" y="2007672"/>
            <a:ext cx="5386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Times New Roman" pitchFamily="18" charset="0"/>
              </a:rPr>
              <a:t>人</a:t>
            </a:r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狼菜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7070774" y="2326108"/>
            <a:ext cx="5386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人羊狼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429847" y="4551304"/>
            <a:ext cx="1795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空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9134462" y="1437999"/>
            <a:ext cx="3590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狼菜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0526192" y="1392907"/>
            <a:ext cx="1795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空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7250311" y="3012548"/>
            <a:ext cx="3590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人羊</a:t>
            </a:r>
            <a:endParaRPr kumimoji="1" lang="zh-CN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1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76200" tIns="38100" rIns="76200" bIns="38100" rtlCol="0" anchor="ctr">
            <a:normAutofit/>
          </a:bodyPr>
          <a:lstStyle/>
          <a:p>
            <a:r>
              <a:rPr lang="zh-CN" altLang="en-US"/>
              <a:t>问题抽象</a:t>
            </a:r>
          </a:p>
        </p:txBody>
      </p:sp>
      <p:sp>
        <p:nvSpPr>
          <p:cNvPr id="3075" name="Oval 3"/>
          <p:cNvSpPr>
            <a:spLocks/>
          </p:cNvSpPr>
          <p:nvPr/>
        </p:nvSpPr>
        <p:spPr bwMode="auto">
          <a:xfrm>
            <a:off x="2927350" y="2205038"/>
            <a:ext cx="1905000" cy="32813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503613" y="2781300"/>
            <a:ext cx="7413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/>
            <a:r>
              <a:rPr lang="zh-CN" altLang="en-US" sz="3600">
                <a:latin typeface="楷体_GB2312"/>
                <a:ea typeface="楷体_GB2312"/>
                <a:cs typeface="楷体_GB2312"/>
              </a:rPr>
              <a:t>问题抽象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95550" y="1773239"/>
            <a:ext cx="889000" cy="4360863"/>
            <a:chOff x="1018" y="1199"/>
            <a:chExt cx="560" cy="2747"/>
          </a:xfrm>
        </p:grpSpPr>
        <p:sp>
          <p:nvSpPr>
            <p:cNvPr id="18445" name="Line 6"/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7"/>
            <p:cNvSpPr txBox="1">
              <a:spLocks noChangeArrowheads="1"/>
            </p:cNvSpPr>
            <p:nvPr/>
          </p:nvSpPr>
          <p:spPr bwMode="auto">
            <a:xfrm>
              <a:off x="1018" y="3655"/>
              <a:ext cx="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400">
                  <a:latin typeface="Times New Roman" panose="02020603050405020304" pitchFamily="18" charset="0"/>
                  <a:ea typeface="永中宋体"/>
                  <a:cs typeface="永中宋体"/>
                </a:rPr>
                <a:t>算法</a:t>
              </a:r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5087938" y="2565401"/>
            <a:ext cx="6048622" cy="2929841"/>
            <a:chOff x="3635869" y="3645025"/>
            <a:chExt cx="5256982" cy="2931298"/>
          </a:xfrm>
        </p:grpSpPr>
        <p:sp>
          <p:nvSpPr>
            <p:cNvPr id="14" name="圆角矩形 13"/>
            <p:cNvSpPr/>
            <p:nvPr/>
          </p:nvSpPr>
          <p:spPr>
            <a:xfrm>
              <a:off x="3635869" y="3645025"/>
              <a:ext cx="5256982" cy="2665150"/>
            </a:xfrm>
            <a:prstGeom prst="roundRect">
              <a:avLst>
                <a:gd name="adj" fmla="val 760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B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16" y="3789560"/>
              <a:ext cx="5114087" cy="27867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latin typeface="+mj-ea"/>
                  <a:ea typeface="+mj-ea"/>
                </a:rPr>
                <a:t>算法是计算思维的核心概念</a:t>
              </a:r>
              <a:r>
                <a:rPr lang="en-US" altLang="zh-CN" sz="3200" dirty="0">
                  <a:latin typeface="+mj-ea"/>
                  <a:ea typeface="+mj-ea"/>
                </a:rPr>
                <a:t>: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latin typeface="+mj-ea"/>
                  <a:ea typeface="+mj-ea"/>
                </a:rPr>
                <a:t>方法层</a:t>
              </a:r>
              <a:r>
                <a:rPr lang="en-US" altLang="zh-CN" sz="3200" dirty="0">
                  <a:latin typeface="+mj-ea"/>
                  <a:ea typeface="+mj-ea"/>
                </a:rPr>
                <a:t>:</a:t>
              </a:r>
              <a:r>
                <a:rPr lang="zh-CN" altLang="en-US" sz="3200" dirty="0">
                  <a:latin typeface="+mj-ea"/>
                  <a:ea typeface="+mj-ea"/>
                </a:rPr>
                <a:t> 算法</a:t>
              </a:r>
              <a:endParaRPr lang="en-US" altLang="zh-CN" sz="3200" dirty="0">
                <a:latin typeface="+mj-ea"/>
                <a:ea typeface="+mj-ea"/>
              </a:endParaRP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latin typeface="+mj-ea"/>
                  <a:ea typeface="+mj-ea"/>
                </a:rPr>
                <a:t>表示层</a:t>
              </a:r>
              <a:r>
                <a:rPr lang="en-US" altLang="zh-CN" sz="3200" dirty="0">
                  <a:latin typeface="+mj-ea"/>
                  <a:ea typeface="+mj-ea"/>
                </a:rPr>
                <a:t>:</a:t>
              </a:r>
              <a:r>
                <a:rPr lang="zh-CN" altLang="en-US" sz="3200" dirty="0">
                  <a:latin typeface="+mj-ea"/>
                  <a:ea typeface="+mj-ea"/>
                </a:rPr>
                <a:t> 编程</a:t>
              </a:r>
              <a:endParaRPr lang="en-US" altLang="zh-CN" sz="3200" dirty="0">
                <a:latin typeface="+mj-ea"/>
                <a:ea typeface="+mj-ea"/>
              </a:endParaRP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latin typeface="+mj-ea"/>
                  <a:ea typeface="+mj-ea"/>
                </a:rPr>
                <a:t>实现层</a:t>
              </a:r>
              <a:r>
                <a:rPr lang="en-US" altLang="zh-CN" sz="3200" dirty="0">
                  <a:latin typeface="+mj-ea"/>
                  <a:ea typeface="+mj-ea"/>
                </a:rPr>
                <a:t>:</a:t>
              </a:r>
              <a:r>
                <a:rPr lang="zh-CN" altLang="en-US" sz="3200" dirty="0">
                  <a:latin typeface="+mj-ea"/>
                  <a:ea typeface="+mj-ea"/>
                </a:rPr>
                <a:t> 机器</a:t>
              </a: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6084153" y="4435993"/>
              <a:ext cx="647795" cy="151364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04983" y="4380404"/>
              <a:ext cx="1871936" cy="15692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这差不多也就是计算机科学的主要内容了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3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找假币</a:t>
            </a:r>
            <a:r>
              <a:rPr lang="en-US" altLang="zh-CN" dirty="0"/>
              <a:t>---</a:t>
            </a:r>
            <a:r>
              <a:rPr lang="zh-CN" altLang="en-US" dirty="0"/>
              <a:t>何谓“计算思维”？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91467" y="1700808"/>
            <a:ext cx="10657184" cy="4043660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给你</a:t>
            </a:r>
            <a:r>
              <a:rPr lang="en-US" altLang="zh-CN" sz="4400" dirty="0"/>
              <a:t>70</a:t>
            </a:r>
            <a:r>
              <a:rPr lang="zh-CN" altLang="en-US" sz="4400" dirty="0"/>
              <a:t>个外观完全一样的金币</a:t>
            </a:r>
            <a:r>
              <a:rPr lang="en-US" altLang="zh-CN" sz="4400" dirty="0"/>
              <a:t>,</a:t>
            </a:r>
            <a:r>
              <a:rPr lang="zh-CN" altLang="en-US" sz="4400" dirty="0"/>
              <a:t>但是你知道其中有一个是假币</a:t>
            </a:r>
            <a:r>
              <a:rPr lang="en-US" altLang="zh-CN" sz="4400" dirty="0"/>
              <a:t>,</a:t>
            </a:r>
            <a:r>
              <a:rPr lang="zh-CN" altLang="en-US" sz="4400" dirty="0"/>
              <a:t>其重量比真币轻。给你一架没有砝码的天平，你可以在天平两边摆任意多个金币，比较他们的轻重。</a:t>
            </a:r>
          </a:p>
          <a:p>
            <a:r>
              <a:rPr lang="zh-CN" altLang="en-US" sz="4400" dirty="0"/>
              <a:t>请设计一种方法，通过若干次称量，确定哪一个是假币。</a:t>
            </a:r>
          </a:p>
          <a:p>
            <a:endParaRPr lang="zh-CN" altLang="en-US" sz="4400" dirty="0"/>
          </a:p>
        </p:txBody>
      </p:sp>
      <p:pic>
        <p:nvPicPr>
          <p:cNvPr id="222212" name="Picture 4" descr="0117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0895409" y="4581128"/>
            <a:ext cx="1296591" cy="18907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3346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365126"/>
            <a:ext cx="10945216" cy="1325563"/>
          </a:xfrm>
        </p:spPr>
        <p:txBody>
          <a:bodyPr/>
          <a:lstStyle/>
          <a:p>
            <a:r>
              <a:rPr lang="zh-CN" altLang="en-US" dirty="0"/>
              <a:t>我们为什么会这样思考来找到最快的方法？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099966" y="4924865"/>
            <a:ext cx="2448272" cy="1296144"/>
            <a:chOff x="2099966" y="4924865"/>
            <a:chExt cx="2448272" cy="1296144"/>
          </a:xfrm>
        </p:grpSpPr>
        <p:sp>
          <p:nvSpPr>
            <p:cNvPr id="3" name="矩形 2"/>
            <p:cNvSpPr/>
            <p:nvPr/>
          </p:nvSpPr>
          <p:spPr>
            <a:xfrm>
              <a:off x="2099966" y="4924865"/>
              <a:ext cx="2448272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135970" y="4982613"/>
              <a:ext cx="216024" cy="2160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324102" y="4852857"/>
            <a:ext cx="1368152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55950" y="5572937"/>
            <a:ext cx="180020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8038" y="4698722"/>
            <a:ext cx="720080" cy="116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4607" y="40770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第一种方案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24607" y="1944414"/>
            <a:ext cx="59073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解空间：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所有可能的假币位置构成的集合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endParaRPr lang="zh-CN" altLang="en-US" sz="28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112224" y="4924865"/>
            <a:ext cx="2448272" cy="1296144"/>
            <a:chOff x="8112224" y="4924865"/>
            <a:chExt cx="2448272" cy="1296144"/>
          </a:xfrm>
        </p:grpSpPr>
        <p:sp>
          <p:nvSpPr>
            <p:cNvPr id="11" name="矩形 10"/>
            <p:cNvSpPr/>
            <p:nvPr/>
          </p:nvSpPr>
          <p:spPr>
            <a:xfrm>
              <a:off x="8112224" y="4924865"/>
              <a:ext cx="2448272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112224" y="5023226"/>
              <a:ext cx="216024" cy="2160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904312" y="4698722"/>
            <a:ext cx="1800200" cy="1666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68208" y="5445224"/>
            <a:ext cx="1800200" cy="919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36865" y="40770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第二种方案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7320136" y="2123182"/>
            <a:ext cx="244827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55335" y="2227434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6840" y="606882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几乎每次压缩空间到一半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95025" y="607297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几乎每次压缩空间到三分之一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271191" y="567071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" name="矩形 4"/>
          <p:cNvSpPr/>
          <p:nvPr/>
        </p:nvSpPr>
        <p:spPr>
          <a:xfrm>
            <a:off x="8400064" y="4842516"/>
            <a:ext cx="57606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 animBg="1"/>
      <p:bldP spid="14" grpId="0" animBg="1"/>
      <p:bldP spid="16" grpId="0"/>
      <p:bldP spid="21" grpId="0"/>
      <p:bldP spid="22" grpId="0"/>
      <p:bldP spid="23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计算机是干什么的？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94717" y="1588497"/>
            <a:ext cx="7052310" cy="2862322"/>
            <a:chOff x="3009900" y="1728113"/>
            <a:chExt cx="5810250" cy="3003250"/>
          </a:xfrm>
        </p:grpSpPr>
        <p:pic>
          <p:nvPicPr>
            <p:cNvPr id="8" name="Picture 3" descr="-33751040624096308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2944813"/>
              <a:ext cx="1751013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28814094312266946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7238" y="2838450"/>
              <a:ext cx="1712912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5" descr="天然石纹"/>
            <p:cNvSpPr txBox="1">
              <a:spLocks/>
            </p:cNvSpPr>
            <p:nvPr/>
          </p:nvSpPr>
          <p:spPr bwMode="auto">
            <a:xfrm>
              <a:off x="5292725" y="1728113"/>
              <a:ext cx="1338263" cy="3003250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 w="57150" cmpd="thickThin">
              <a:solidFill>
                <a:srgbClr val="CCFF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"/>
              <a:endPara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fontAlgn="b"/>
              <a:r>
                <a:rPr lang="zh-CN" altLang="en-US" sz="36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抽</a:t>
              </a:r>
            </a:p>
            <a:p>
              <a:pPr algn="ctr" eaLnBrk="1" fontAlgn="b"/>
              <a:endPara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fontAlgn="b"/>
              <a:r>
                <a:rPr lang="zh-CN" altLang="en-US" sz="36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象</a:t>
              </a:r>
            </a:p>
            <a:p>
              <a:pPr algn="ctr" eaLnBrk="1" fontAlgn="b"/>
              <a:endPara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" name="AutoShape 6"/>
            <p:cNvSpPr>
              <a:spLocks/>
            </p:cNvSpPr>
            <p:nvPr/>
          </p:nvSpPr>
          <p:spPr bwMode="auto">
            <a:xfrm>
              <a:off x="4641850" y="3338513"/>
              <a:ext cx="631825" cy="40798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2" name="AutoShape 7"/>
            <p:cNvSpPr>
              <a:spLocks/>
            </p:cNvSpPr>
            <p:nvPr/>
          </p:nvSpPr>
          <p:spPr bwMode="auto">
            <a:xfrm>
              <a:off x="6711950" y="3251200"/>
              <a:ext cx="711200" cy="40640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378200" y="4076700"/>
              <a:ext cx="1360488" cy="328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000">
                  <a:latin typeface="Times New Roman" panose="02020603050405020304" pitchFamily="18" charset="0"/>
                  <a:ea typeface="永中宋体"/>
                  <a:cs typeface="永中宋体"/>
                </a:rPr>
                <a:t>物理世界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7402513" y="4270375"/>
              <a:ext cx="1323975" cy="328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000" dirty="0">
                  <a:latin typeface="Times New Roman" panose="02020603050405020304" pitchFamily="18" charset="0"/>
                  <a:ea typeface="永中宋体"/>
                  <a:cs typeface="永中宋体"/>
                </a:rPr>
                <a:t>虚拟世界</a:t>
              </a:r>
            </a:p>
          </p:txBody>
        </p:sp>
        <p:sp>
          <p:nvSpPr>
            <p:cNvPr id="15" name="上弧形箭头 14"/>
            <p:cNvSpPr/>
            <p:nvPr/>
          </p:nvSpPr>
          <p:spPr>
            <a:xfrm>
              <a:off x="4881563" y="2525713"/>
              <a:ext cx="2449512" cy="57467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上弧形箭头 15"/>
            <p:cNvSpPr/>
            <p:nvPr/>
          </p:nvSpPr>
          <p:spPr>
            <a:xfrm rot="10800000">
              <a:off x="4810125" y="3965575"/>
              <a:ext cx="2447925" cy="57626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877269" y="5204590"/>
            <a:ext cx="6946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j-ea"/>
                <a:ea typeface="+mj-ea"/>
              </a:rPr>
              <a:t>通过计算，精准揭示物理世界现状和规律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381" y="5824390"/>
            <a:ext cx="5831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j-ea"/>
                <a:ea typeface="+mj-ea"/>
              </a:rPr>
              <a:t>通过模拟，预见物理世界的未来</a:t>
            </a:r>
          </a:p>
        </p:txBody>
      </p:sp>
      <p:sp>
        <p:nvSpPr>
          <p:cNvPr id="6" name="TextBox 17"/>
          <p:cNvSpPr txBox="1"/>
          <p:nvPr/>
        </p:nvSpPr>
        <p:spPr>
          <a:xfrm>
            <a:off x="3056961" y="4606584"/>
            <a:ext cx="6476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j-ea"/>
                <a:ea typeface="+mj-ea"/>
              </a:rPr>
              <a:t>营造一个和物理世界一致的数字化世界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4150" y="3103523"/>
            <a:ext cx="4502471" cy="685960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精准揭示！预见未来！</a:t>
            </a:r>
          </a:p>
        </p:txBody>
      </p:sp>
    </p:spTree>
    <p:extLst>
      <p:ext uri="{BB962C8B-B14F-4D97-AF65-F5344CB8AC3E}">
        <p14:creationId xmlns:p14="http://schemas.microsoft.com/office/powerpoint/2010/main" val="12579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6" grpId="0"/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208" y="0"/>
            <a:ext cx="10515600" cy="1325563"/>
          </a:xfrm>
        </p:spPr>
        <p:txBody>
          <a:bodyPr/>
          <a:lstStyle/>
          <a:p>
            <a:r>
              <a:rPr lang="zh-CN" altLang="en-US" dirty="0"/>
              <a:t>如何表达我们的这个思想？写个程序！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299356" y="1484784"/>
            <a:ext cx="1173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Procedure </a:t>
            </a:r>
            <a:r>
              <a:rPr lang="en-US" altLang="zh-CN" sz="2400" dirty="0" err="1"/>
              <a:t>FindIt</a:t>
            </a:r>
            <a:r>
              <a:rPr lang="en-US" altLang="zh-CN" sz="2400" dirty="0"/>
              <a:t>(n)  {                                                //</a:t>
            </a:r>
            <a:r>
              <a:rPr lang="zh-CN" altLang="en-US" sz="2400" dirty="0"/>
              <a:t>从</a:t>
            </a:r>
            <a:r>
              <a:rPr lang="en-US" altLang="zh-CN" sz="2400" dirty="0"/>
              <a:t>n</a:t>
            </a:r>
            <a:r>
              <a:rPr lang="zh-CN" altLang="en-US" sz="2400" dirty="0"/>
              <a:t>个硬币中找出一个较轻的假币</a:t>
            </a:r>
            <a:endParaRPr lang="en-US" altLang="zh-CN" sz="2400" dirty="0"/>
          </a:p>
          <a:p>
            <a:r>
              <a:rPr lang="en-US" altLang="zh-CN" sz="2400" dirty="0"/>
              <a:t>   if n=1 {</a:t>
            </a:r>
            <a:r>
              <a:rPr lang="zh-CN" altLang="en-US" sz="2400" dirty="0"/>
              <a:t>假币；程序结束；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   if n=2 {                                                                    //</a:t>
            </a:r>
            <a:r>
              <a:rPr lang="zh-CN" altLang="en-US" sz="2400" dirty="0"/>
              <a:t>只有两个硬币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zh-CN" altLang="en-US" sz="2400" dirty="0"/>
              <a:t>称量中天平上翘起的是假币；程序结束；</a:t>
            </a:r>
            <a:endParaRPr lang="en-US" altLang="zh-CN" sz="2400" dirty="0"/>
          </a:p>
          <a:p>
            <a:r>
              <a:rPr lang="en-US" altLang="zh-CN" sz="2400" dirty="0"/>
              <a:t>   }</a:t>
            </a:r>
          </a:p>
          <a:p>
            <a:r>
              <a:rPr lang="en-US" altLang="zh-CN" sz="2400" dirty="0"/>
              <a:t>   //</a:t>
            </a:r>
            <a:r>
              <a:rPr lang="zh-CN" altLang="en-US" sz="2400" dirty="0"/>
              <a:t>有多于两个硬币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将硬币分为几乎数量相同的三堆</a:t>
            </a:r>
            <a:r>
              <a:rPr lang="en-US" altLang="zh-CN" sz="2400" dirty="0"/>
              <a:t>n1,n2,n3</a:t>
            </a:r>
            <a:r>
              <a:rPr lang="zh-CN" altLang="en-US" sz="2400" dirty="0"/>
              <a:t>；          </a:t>
            </a:r>
            <a:r>
              <a:rPr lang="en-US" altLang="zh-CN" sz="2400" dirty="0"/>
              <a:t>//</a:t>
            </a:r>
            <a:r>
              <a:rPr lang="zh-CN" altLang="en-US" sz="2400" dirty="0"/>
              <a:t>其中必定有两堆数量相同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称量其中数量相同的两堆；                                   </a:t>
            </a:r>
            <a:r>
              <a:rPr lang="en-US" altLang="zh-CN" sz="2400" dirty="0"/>
              <a:t>//</a:t>
            </a:r>
            <a:r>
              <a:rPr lang="zh-CN" altLang="en-US" sz="2400" dirty="0"/>
              <a:t>不妨假设</a:t>
            </a:r>
            <a:r>
              <a:rPr lang="en-US" altLang="zh-CN" sz="2400" dirty="0"/>
              <a:t>n1=n2</a:t>
            </a:r>
          </a:p>
          <a:p>
            <a:r>
              <a:rPr lang="en-US" altLang="zh-CN" sz="2400" dirty="0"/>
              <a:t>   if </a:t>
            </a:r>
            <a:r>
              <a:rPr lang="zh-CN" altLang="en-US" sz="2400" dirty="0"/>
              <a:t>两堆不同重 </a:t>
            </a:r>
            <a:r>
              <a:rPr lang="en-US" altLang="zh-CN" sz="2400" dirty="0"/>
              <a:t>{                                                   //</a:t>
            </a:r>
            <a:r>
              <a:rPr lang="zh-CN" altLang="en-US" sz="2400" dirty="0"/>
              <a:t>不妨假设</a:t>
            </a:r>
            <a:r>
              <a:rPr lang="en-US" altLang="zh-CN" sz="2400" dirty="0"/>
              <a:t>n1</a:t>
            </a:r>
            <a:r>
              <a:rPr lang="zh-CN" altLang="en-US" sz="2400" dirty="0"/>
              <a:t>堆轻</a:t>
            </a:r>
            <a:endParaRPr lang="en-US" altLang="zh-CN" sz="2400" dirty="0"/>
          </a:p>
          <a:p>
            <a:r>
              <a:rPr lang="en-US" altLang="zh-CN" sz="2400" dirty="0"/>
              <a:t>          </a:t>
            </a:r>
            <a:r>
              <a:rPr lang="en-US" altLang="zh-CN" sz="2400" dirty="0" err="1"/>
              <a:t>FindIt</a:t>
            </a:r>
            <a:r>
              <a:rPr lang="en-US" altLang="zh-CN" sz="2400" dirty="0"/>
              <a:t>(n1);</a:t>
            </a:r>
          </a:p>
          <a:p>
            <a:r>
              <a:rPr lang="en-US" altLang="zh-CN" sz="2400" dirty="0"/>
              <a:t>   } else </a:t>
            </a:r>
            <a:r>
              <a:rPr lang="en-US" altLang="zh-CN" sz="2400" dirty="0" err="1"/>
              <a:t>FindIt</a:t>
            </a:r>
            <a:r>
              <a:rPr lang="en-US" altLang="zh-CN" sz="2400" dirty="0"/>
              <a:t>(n3);</a:t>
            </a:r>
          </a:p>
          <a:p>
            <a:r>
              <a:rPr lang="en-US" altLang="zh-CN" sz="2400" dirty="0"/>
              <a:t>}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93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到此为止，这个问题我们解决了吗？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126038" y="1844675"/>
            <a:ext cx="19399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>
                <a:solidFill>
                  <a:srgbClr val="FF0000"/>
                </a:solidFill>
              </a:rPr>
              <a:t>No</a:t>
            </a:r>
            <a:r>
              <a:rPr lang="zh-CN" altLang="en-US" sz="600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259013" y="3573463"/>
            <a:ext cx="76739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/>
              <a:t>我们还应该至少回答这些问题：</a:t>
            </a:r>
            <a:endParaRPr lang="en-US" altLang="zh-CN" sz="3600"/>
          </a:p>
          <a:p>
            <a:r>
              <a:rPr lang="en-US" altLang="zh-CN" sz="3600"/>
              <a:t>        </a:t>
            </a:r>
            <a:r>
              <a:rPr lang="zh-CN" altLang="en-US" sz="3600"/>
              <a:t>你能证明你的解法是正确的吗？</a:t>
            </a:r>
            <a:endParaRPr lang="en-US" altLang="zh-CN" sz="3600"/>
          </a:p>
          <a:p>
            <a:r>
              <a:rPr lang="en-US" altLang="zh-CN" sz="3600"/>
              <a:t>        </a:t>
            </a:r>
            <a:r>
              <a:rPr lang="zh-CN" altLang="en-US" sz="3600"/>
              <a:t>你能证明你的解法是最优的吗？</a:t>
            </a:r>
            <a:endParaRPr lang="en-US" altLang="zh-CN" sz="3600"/>
          </a:p>
          <a:p>
            <a:r>
              <a:rPr lang="en-US" altLang="zh-CN" sz="3600"/>
              <a:t>        </a:t>
            </a:r>
            <a:r>
              <a:rPr lang="zh-CN" altLang="en-US" sz="3600"/>
              <a:t>你能证明你的程序没有错误吗？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954688-95EF-4E9E-9D76-166A3A61CB8F}" type="datetime1">
              <a:rPr lang="en-US" altLang="zh-CN"/>
              <a:pPr>
                <a:defRPr/>
              </a:pPr>
              <a:t>9/22/2021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76200" tIns="38100" rIns="76200" bIns="38100" rtlCol="0" anchor="ctr">
            <a:normAutofit/>
          </a:bodyPr>
          <a:lstStyle/>
          <a:p>
            <a:r>
              <a:rPr lang="zh-CN" altLang="en-US" dirty="0"/>
              <a:t>平台抽象</a:t>
            </a:r>
          </a:p>
        </p:txBody>
      </p:sp>
      <p:sp>
        <p:nvSpPr>
          <p:cNvPr id="5123" name="Oval 3"/>
          <p:cNvSpPr>
            <a:spLocks/>
          </p:cNvSpPr>
          <p:nvPr/>
        </p:nvSpPr>
        <p:spPr bwMode="auto">
          <a:xfrm>
            <a:off x="2855913" y="2060576"/>
            <a:ext cx="1905000" cy="32813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32176" y="2636838"/>
            <a:ext cx="7413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/>
            <a:r>
              <a:rPr lang="zh-CN" altLang="en-US" sz="3600" dirty="0">
                <a:latin typeface="楷体_GB2312"/>
                <a:ea typeface="楷体_GB2312"/>
                <a:cs typeface="楷体_GB2312"/>
              </a:rPr>
              <a:t>平台抽象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11450" y="1628775"/>
            <a:ext cx="889000" cy="4294188"/>
            <a:chOff x="1018" y="1199"/>
            <a:chExt cx="560" cy="2705"/>
          </a:xfrm>
        </p:grpSpPr>
        <p:sp>
          <p:nvSpPr>
            <p:cNvPr id="20489" name="Line 6"/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1018" y="3613"/>
              <a:ext cx="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400">
                  <a:latin typeface="Times New Roman" panose="02020603050405020304" pitchFamily="18" charset="0"/>
                  <a:ea typeface="永中宋体"/>
                  <a:cs typeface="永中宋体"/>
                </a:rPr>
                <a:t>平台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943475" y="2565401"/>
            <a:ext cx="4579938" cy="2265363"/>
            <a:chOff x="2587" y="1040"/>
            <a:chExt cx="2885" cy="1427"/>
          </a:xfrm>
        </p:grpSpPr>
        <p:sp>
          <p:nvSpPr>
            <p:cNvPr id="20487" name="AutoShape 9" descr="微风"/>
            <p:cNvSpPr>
              <a:spLocks noChangeArrowheads="1"/>
            </p:cNvSpPr>
            <p:nvPr/>
          </p:nvSpPr>
          <p:spPr bwMode="auto">
            <a:xfrm>
              <a:off x="2587" y="1040"/>
              <a:ext cx="2885" cy="1427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entury Schoolbook" panose="02040604050505020304" pitchFamily="18" charset="0"/>
              </a:endParaRP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18" y="1117"/>
              <a:ext cx="2549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核心概念：</a:t>
              </a:r>
            </a:p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系统模型、功能逻辑、</a:t>
              </a:r>
            </a:p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接口、实现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2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系统抽象层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79026" y="6473367"/>
            <a:ext cx="2743200" cy="365125"/>
          </a:xfrm>
        </p:spPr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144550" y="2292131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应用（问题）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4550" y="2753796"/>
            <a:ext cx="320810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44550" y="3215461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编程语言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44550" y="3677126"/>
            <a:ext cx="320810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操作系统</a:t>
            </a:r>
            <a:r>
              <a:rPr lang="en-US" altLang="zh-CN" sz="2400" dirty="0"/>
              <a:t>/</a:t>
            </a:r>
            <a:r>
              <a:rPr lang="zh-CN" altLang="en-US" sz="2400" dirty="0"/>
              <a:t>虚拟机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44549" y="4140086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指令集体系结构</a:t>
            </a:r>
            <a:r>
              <a:rPr lang="en-US" altLang="zh-CN" sz="2400" dirty="0"/>
              <a:t>ISA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144550" y="4608704"/>
            <a:ext cx="320810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微体系结构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43672" y="5077322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功能部件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39376" y="5535117"/>
            <a:ext cx="320810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电路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39376" y="6003735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微电子</a:t>
            </a:r>
          </a:p>
        </p:txBody>
      </p:sp>
      <p:sp>
        <p:nvSpPr>
          <p:cNvPr id="13" name="上箭头 12"/>
          <p:cNvSpPr/>
          <p:nvPr/>
        </p:nvSpPr>
        <p:spPr>
          <a:xfrm>
            <a:off x="6343188" y="2220122"/>
            <a:ext cx="1985059" cy="2237612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软件</a:t>
            </a:r>
            <a:r>
              <a:rPr lang="en-US" altLang="zh-CN" sz="2400" dirty="0"/>
              <a:t>(</a:t>
            </a:r>
            <a:r>
              <a:rPr lang="zh-CN" altLang="en-US" sz="2400" dirty="0"/>
              <a:t>算法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4" name="下箭头 13"/>
          <p:cNvSpPr/>
          <p:nvPr/>
        </p:nvSpPr>
        <p:spPr>
          <a:xfrm>
            <a:off x="6361993" y="4380362"/>
            <a:ext cx="1966254" cy="208823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硬件</a:t>
            </a:r>
          </a:p>
        </p:txBody>
      </p:sp>
      <p:sp>
        <p:nvSpPr>
          <p:cNvPr id="15" name="下箭头 14"/>
          <p:cNvSpPr/>
          <p:nvPr/>
        </p:nvSpPr>
        <p:spPr>
          <a:xfrm>
            <a:off x="9408368" y="2369434"/>
            <a:ext cx="1059273" cy="386063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计算机程序运行支撑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143672" y="4131550"/>
            <a:ext cx="3203812" cy="478430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319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2924944"/>
            <a:ext cx="8229600" cy="1143000"/>
          </a:xfrm>
        </p:spPr>
        <p:txBody>
          <a:bodyPr/>
          <a:lstStyle/>
          <a:p>
            <a:r>
              <a:rPr lang="zh-CN" altLang="en-US" dirty="0"/>
              <a:t>是什么导致了我们的独特视角？</a:t>
            </a:r>
          </a:p>
        </p:txBody>
      </p:sp>
    </p:spTree>
    <p:extLst>
      <p:ext uri="{BB962C8B-B14F-4D97-AF65-F5344CB8AC3E}">
        <p14:creationId xmlns:p14="http://schemas.microsoft.com/office/powerpoint/2010/main" val="3860333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23392" y="1268760"/>
            <a:ext cx="10729192" cy="3817143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计算思维：</a:t>
            </a:r>
            <a:br>
              <a:rPr lang="en-US" altLang="zh-CN" sz="4800" dirty="0"/>
            </a:br>
            <a:r>
              <a:rPr lang="en-US" altLang="zh-CN" sz="4800" dirty="0"/>
              <a:t>	</a:t>
            </a:r>
            <a:r>
              <a:rPr lang="zh-CN" altLang="en-US" sz="4800" dirty="0"/>
              <a:t>抽象化</a:t>
            </a:r>
            <a:r>
              <a:rPr lang="en-US" altLang="zh-CN" sz="4800" dirty="0"/>
              <a:t>+</a:t>
            </a:r>
            <a:r>
              <a:rPr lang="zh-CN" altLang="en-US" sz="4800" dirty="0"/>
              <a:t>自动化</a:t>
            </a:r>
            <a:br>
              <a:rPr lang="en-US" altLang="zh-CN" sz="4800" dirty="0"/>
            </a:br>
            <a:r>
              <a:rPr lang="en-US" altLang="zh-CN" sz="4800" dirty="0"/>
              <a:t>  	       </a:t>
            </a:r>
            <a:r>
              <a:rPr lang="zh-CN" altLang="en-US" sz="3600" dirty="0"/>
              <a:t>三个层面的抽象过程及相应的自动化过程</a:t>
            </a:r>
            <a:br>
              <a:rPr lang="en-US" altLang="zh-CN" sz="3600" dirty="0"/>
            </a:br>
            <a:r>
              <a:rPr lang="en-US" altLang="zh-CN" sz="3600" dirty="0"/>
              <a:t>			</a:t>
            </a:r>
            <a:r>
              <a:rPr lang="zh-CN" altLang="en-US" sz="3600" dirty="0"/>
              <a:t>沉淀下来的“定式</a:t>
            </a:r>
            <a:r>
              <a:rPr lang="en-US" altLang="zh-CN" sz="3600" dirty="0"/>
              <a:t>/</a:t>
            </a:r>
            <a:r>
              <a:rPr lang="zh-CN" altLang="en-US" sz="3600" dirty="0"/>
              <a:t>模式</a:t>
            </a:r>
            <a:r>
              <a:rPr lang="en-US" altLang="zh-CN" sz="3600" dirty="0"/>
              <a:t>/</a:t>
            </a:r>
            <a:r>
              <a:rPr lang="zh-CN" altLang="en-US" sz="3600" dirty="0"/>
              <a:t>习惯</a:t>
            </a:r>
            <a:r>
              <a:rPr lang="en-US" altLang="zh-CN" sz="3600" dirty="0"/>
              <a:t>/</a:t>
            </a:r>
            <a:r>
              <a:rPr lang="zh-CN" altLang="en-US" sz="3600" dirty="0"/>
              <a:t>文化”</a:t>
            </a:r>
          </a:p>
        </p:txBody>
      </p:sp>
    </p:spTree>
    <p:extLst>
      <p:ext uri="{BB962C8B-B14F-4D97-AF65-F5344CB8AC3E}">
        <p14:creationId xmlns:p14="http://schemas.microsoft.com/office/powerpoint/2010/main" val="73301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79376" y="908720"/>
            <a:ext cx="11377264" cy="4686300"/>
          </a:xfrm>
        </p:spPr>
        <p:txBody>
          <a:bodyPr>
            <a:noAutofit/>
          </a:bodyPr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z="4400" dirty="0"/>
              <a:t>计算思维需要传递</a:t>
            </a:r>
            <a:r>
              <a:rPr lang="en-US" altLang="zh-CN" sz="4400" dirty="0"/>
              <a:t>/</a:t>
            </a:r>
            <a:r>
              <a:rPr lang="zh-CN" altLang="en-US" sz="4400" dirty="0"/>
              <a:t>感悟计算给我们带来的</a:t>
            </a:r>
            <a:r>
              <a:rPr lang="zh-CN" altLang="en-US" sz="4400" dirty="0">
                <a:solidFill>
                  <a:srgbClr val="FF0000"/>
                </a:solidFill>
              </a:rPr>
              <a:t>可能性</a:t>
            </a:r>
            <a:r>
              <a:rPr lang="zh-CN" altLang="en-US" sz="4400" dirty="0"/>
              <a:t>以及实现这些可能的</a:t>
            </a:r>
            <a:r>
              <a:rPr lang="zh-CN" altLang="en-US" sz="4400" dirty="0">
                <a:solidFill>
                  <a:srgbClr val="FF0000"/>
                </a:solidFill>
              </a:rPr>
              <a:t>基本方法</a:t>
            </a:r>
            <a:endParaRPr lang="en-US" altLang="zh-CN" sz="4400" dirty="0">
              <a:solidFill>
                <a:srgbClr val="FF0000"/>
              </a:solidFill>
            </a:endParaRPr>
          </a:p>
          <a:p>
            <a:endParaRPr lang="en-US" altLang="zh-CN" sz="4800" dirty="0">
              <a:solidFill>
                <a:srgbClr val="FF0000"/>
              </a:solidFill>
            </a:endParaRPr>
          </a:p>
          <a:p>
            <a:r>
              <a:rPr lang="zh-CN" altLang="en-US" sz="4800" dirty="0">
                <a:solidFill>
                  <a:srgbClr val="FF0000"/>
                </a:solidFill>
              </a:rPr>
              <a:t>想以前想不到之事</a:t>
            </a:r>
            <a:endParaRPr lang="en-US" altLang="zh-CN" sz="4800" dirty="0">
              <a:solidFill>
                <a:srgbClr val="FF0000"/>
              </a:solidFill>
            </a:endParaRPr>
          </a:p>
          <a:p>
            <a:r>
              <a:rPr lang="zh-CN" altLang="en-US" sz="4800" dirty="0">
                <a:solidFill>
                  <a:srgbClr val="FF0000"/>
                </a:solidFill>
              </a:rPr>
              <a:t>做以前做不到之事</a:t>
            </a:r>
            <a:r>
              <a:rPr lang="en-US" altLang="zh-CN" sz="4800" dirty="0">
                <a:solidFill>
                  <a:srgbClr val="FF0000"/>
                </a:solidFill>
              </a:rPr>
              <a:t>	</a:t>
            </a:r>
          </a:p>
          <a:p>
            <a:r>
              <a:rPr lang="zh-CN" altLang="en-US" sz="4800" dirty="0">
                <a:solidFill>
                  <a:srgbClr val="FF0000"/>
                </a:solidFill>
              </a:rPr>
              <a:t>做以前做不好之事</a:t>
            </a:r>
            <a:endParaRPr lang="en-US" altLang="zh-C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2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想以前想不到之事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全球脉动</a:t>
            </a:r>
            <a:r>
              <a:rPr lang="en-US" altLang="zh-CN" sz="3200" dirty="0"/>
              <a:t>(Global Pulse)</a:t>
            </a:r>
            <a:r>
              <a:rPr lang="zh-CN" altLang="en-US" sz="3200" dirty="0"/>
              <a:t>计划：</a:t>
            </a:r>
            <a:endParaRPr lang="en-US" altLang="zh-CN" sz="3200" dirty="0"/>
          </a:p>
          <a:p>
            <a:pPr lvl="1"/>
            <a:r>
              <a:rPr lang="zh-CN" altLang="en-US" sz="2800" dirty="0"/>
              <a:t>联合国已经推出的新项目，希望利用“大数据”来促进全球经济发展</a:t>
            </a:r>
            <a:endParaRPr lang="en-US" altLang="zh-CN" sz="2800" dirty="0"/>
          </a:p>
          <a:p>
            <a:pPr lvl="1"/>
            <a:r>
              <a:rPr lang="zh-CN" altLang="en-US" sz="2800" dirty="0"/>
              <a:t>进行所谓的“情绪分析”，使用软件来对社交网站和文本消息中的信息作出分析</a:t>
            </a:r>
            <a:endParaRPr lang="en-US" altLang="zh-CN" sz="2800" dirty="0"/>
          </a:p>
          <a:p>
            <a:pPr lvl="1"/>
            <a:r>
              <a:rPr lang="zh-CN" altLang="en-US" sz="2800" dirty="0"/>
              <a:t>帮助预测某个给定地区的失业率、支出削减或是疾病爆发等现象</a:t>
            </a:r>
            <a:endParaRPr lang="en-US" altLang="zh-CN" sz="2800" dirty="0"/>
          </a:p>
          <a:p>
            <a:pPr lvl="1"/>
            <a:r>
              <a:rPr lang="zh-CN" altLang="en-US" sz="2800" dirty="0"/>
              <a:t>目标在于利用数字化的早期预警信号来提前指导援助项目，以阻止某个地区重新陷入贫困等困境</a:t>
            </a:r>
          </a:p>
        </p:txBody>
      </p:sp>
    </p:spTree>
    <p:extLst>
      <p:ext uri="{BB962C8B-B14F-4D97-AF65-F5344CB8AC3E}">
        <p14:creationId xmlns:p14="http://schemas.microsoft.com/office/powerpoint/2010/main" val="2829910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做以前做不到之事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人类基因组计划</a:t>
            </a:r>
          </a:p>
        </p:txBody>
      </p:sp>
      <p:sp>
        <p:nvSpPr>
          <p:cNvPr id="4" name="椭圆 3"/>
          <p:cNvSpPr/>
          <p:nvPr/>
        </p:nvSpPr>
        <p:spPr>
          <a:xfrm>
            <a:off x="4727575" y="3644901"/>
            <a:ext cx="3240088" cy="143986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/>
              <a:t>HGP</a:t>
            </a:r>
            <a:r>
              <a:rPr lang="zh-CN" altLang="en-US" sz="3200" b="1" dirty="0"/>
              <a:t>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5519739" y="2133600"/>
            <a:ext cx="1800225" cy="64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计算机科学家</a:t>
            </a:r>
          </a:p>
        </p:txBody>
      </p:sp>
      <p:sp>
        <p:nvSpPr>
          <p:cNvPr id="6" name="矩形 5"/>
          <p:cNvSpPr/>
          <p:nvPr/>
        </p:nvSpPr>
        <p:spPr>
          <a:xfrm>
            <a:off x="2640014" y="2636838"/>
            <a:ext cx="18002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遗传学家</a:t>
            </a:r>
          </a:p>
        </p:txBody>
      </p:sp>
      <p:sp>
        <p:nvSpPr>
          <p:cNvPr id="7" name="矩形 6"/>
          <p:cNvSpPr/>
          <p:nvPr/>
        </p:nvSpPr>
        <p:spPr>
          <a:xfrm>
            <a:off x="2135189" y="4221163"/>
            <a:ext cx="18002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生理学家</a:t>
            </a:r>
          </a:p>
        </p:txBody>
      </p:sp>
      <p:sp>
        <p:nvSpPr>
          <p:cNvPr id="8" name="矩形 7"/>
          <p:cNvSpPr/>
          <p:nvPr/>
        </p:nvSpPr>
        <p:spPr>
          <a:xfrm>
            <a:off x="7319964" y="5732464"/>
            <a:ext cx="1800225" cy="6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临床和病理学家</a:t>
            </a:r>
          </a:p>
        </p:txBody>
      </p:sp>
      <p:sp>
        <p:nvSpPr>
          <p:cNvPr id="9" name="矩形 8"/>
          <p:cNvSpPr/>
          <p:nvPr/>
        </p:nvSpPr>
        <p:spPr>
          <a:xfrm>
            <a:off x="3216276" y="5732464"/>
            <a:ext cx="1800225" cy="6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结构生物学家</a:t>
            </a:r>
          </a:p>
        </p:txBody>
      </p:sp>
      <p:sp>
        <p:nvSpPr>
          <p:cNvPr id="10" name="矩形 9"/>
          <p:cNvSpPr/>
          <p:nvPr/>
        </p:nvSpPr>
        <p:spPr>
          <a:xfrm>
            <a:off x="8472489" y="4221163"/>
            <a:ext cx="18002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细胞生物学家</a:t>
            </a:r>
          </a:p>
        </p:txBody>
      </p:sp>
      <p:sp>
        <p:nvSpPr>
          <p:cNvPr id="11" name="矩形 10"/>
          <p:cNvSpPr/>
          <p:nvPr/>
        </p:nvSpPr>
        <p:spPr>
          <a:xfrm>
            <a:off x="8543926" y="2781300"/>
            <a:ext cx="18002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生物化学家</a:t>
            </a:r>
          </a:p>
        </p:txBody>
      </p:sp>
      <p:cxnSp>
        <p:nvCxnSpPr>
          <p:cNvPr id="13" name="直接箭头连接符 12"/>
          <p:cNvCxnSpPr>
            <a:stCxn id="5" idx="2"/>
            <a:endCxn id="4" idx="0"/>
          </p:cNvCxnSpPr>
          <p:nvPr/>
        </p:nvCxnSpPr>
        <p:spPr>
          <a:xfrm flipH="1">
            <a:off x="6348414" y="2781300"/>
            <a:ext cx="71437" cy="86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1"/>
            <a:endCxn id="4" idx="7"/>
          </p:cNvCxnSpPr>
          <p:nvPr/>
        </p:nvCxnSpPr>
        <p:spPr>
          <a:xfrm flipH="1">
            <a:off x="7493001" y="3105150"/>
            <a:ext cx="1050925" cy="750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1"/>
            <a:endCxn id="4" idx="6"/>
          </p:cNvCxnSpPr>
          <p:nvPr/>
        </p:nvCxnSpPr>
        <p:spPr>
          <a:xfrm flipH="1" flipV="1">
            <a:off x="7967664" y="4365625"/>
            <a:ext cx="504825" cy="17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4" idx="5"/>
          </p:cNvCxnSpPr>
          <p:nvPr/>
        </p:nvCxnSpPr>
        <p:spPr>
          <a:xfrm flipH="1" flipV="1">
            <a:off x="7493001" y="4873625"/>
            <a:ext cx="727075" cy="858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  <a:endCxn id="4" idx="3"/>
          </p:cNvCxnSpPr>
          <p:nvPr/>
        </p:nvCxnSpPr>
        <p:spPr>
          <a:xfrm flipV="1">
            <a:off x="4116388" y="4873625"/>
            <a:ext cx="1085850" cy="858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4" idx="2"/>
          </p:cNvCxnSpPr>
          <p:nvPr/>
        </p:nvCxnSpPr>
        <p:spPr>
          <a:xfrm flipV="1">
            <a:off x="3935413" y="4365625"/>
            <a:ext cx="792162" cy="17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4" idx="1"/>
          </p:cNvCxnSpPr>
          <p:nvPr/>
        </p:nvCxnSpPr>
        <p:spPr>
          <a:xfrm>
            <a:off x="3540126" y="3284538"/>
            <a:ext cx="1662113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74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做以前做不好之事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ERP</a:t>
            </a:r>
            <a:r>
              <a:rPr lang="zh-CN" altLang="en-US" sz="3600"/>
              <a:t>系统</a:t>
            </a:r>
            <a:endParaRPr lang="en-US" altLang="zh-CN" sz="3600"/>
          </a:p>
          <a:p>
            <a:pPr lvl="1"/>
            <a:r>
              <a:rPr lang="zh-CN" altLang="en-US" sz="3200"/>
              <a:t>针对物资资源管理（物流）、人力资源管理（人流）、财务资源管理（财流）、信息资源管理（信息流）而开展的集成一体化的企业管理</a:t>
            </a:r>
            <a:endParaRPr lang="en-US" altLang="zh-CN" sz="3200"/>
          </a:p>
          <a:p>
            <a:pPr lvl="1"/>
            <a:r>
              <a:rPr lang="zh-CN" altLang="en-US" sz="3200"/>
              <a:t>信息技术带给了我们庞大的处理能力：</a:t>
            </a:r>
            <a:endParaRPr lang="en-US" altLang="zh-CN" sz="3200"/>
          </a:p>
          <a:p>
            <a:pPr lvl="2"/>
            <a:r>
              <a:rPr lang="zh-CN" altLang="en-US" sz="2800"/>
              <a:t>复杂业务模型、复杂管理要求、</a:t>
            </a:r>
            <a:endParaRPr lang="en-US" altLang="zh-CN" sz="2800"/>
          </a:p>
          <a:p>
            <a:pPr lvl="2"/>
            <a:r>
              <a:rPr lang="zh-CN" altLang="en-US" sz="2800"/>
              <a:t>复杂合作关系、复杂时空数据类型</a:t>
            </a:r>
            <a:r>
              <a:rPr lang="en-US" altLang="zh-CN" sz="2800"/>
              <a:t>……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8544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精准揭示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timgsa.baidu.com/timg?image&amp;quality=80&amp;size=b9999_10000&amp;sec=1572526884909&amp;di=76b1ef09aef871111c03dc937bf7428e&amp;imgtype=0&amp;src=http%3A%2F%2Fimg.zcool.cn%2Fcommunity%2F016c1b5ad83d9ea801204029d61c83.png%401280w_1l_2o_100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92" y="1490271"/>
            <a:ext cx="9356943" cy="526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1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911424" y="1052513"/>
            <a:ext cx="10369152" cy="46863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计算给这个世界带来的不是这个和那个技术，也不是这个或者那个炫目应用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计算带给我们的是无限的想象空间和强有力的实现手段</a:t>
            </a:r>
          </a:p>
        </p:txBody>
      </p:sp>
      <p:sp>
        <p:nvSpPr>
          <p:cNvPr id="4" name="矩形 3"/>
          <p:cNvSpPr/>
          <p:nvPr/>
        </p:nvSpPr>
        <p:spPr>
          <a:xfrm>
            <a:off x="3791744" y="4005064"/>
            <a:ext cx="4752528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  <a:ea typeface="+mn-ea"/>
              </a:rPr>
              <a:t>人有多大胆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  <a:ea typeface="+mn-ea"/>
              </a:rPr>
              <a:t>地有多大产</a:t>
            </a:r>
          </a:p>
        </p:txBody>
      </p:sp>
    </p:spTree>
    <p:extLst>
      <p:ext uri="{BB962C8B-B14F-4D97-AF65-F5344CB8AC3E}">
        <p14:creationId xmlns:p14="http://schemas.microsoft.com/office/powerpoint/2010/main" val="1573134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3352" y="2685113"/>
            <a:ext cx="11665296" cy="3255542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571"/>
            <a:ext cx="10515600" cy="1325563"/>
          </a:xfrm>
        </p:spPr>
        <p:txBody>
          <a:bodyPr/>
          <a:lstStyle/>
          <a:p>
            <a:r>
              <a:rPr lang="zh-CN" altLang="en-US" dirty="0"/>
              <a:t>试图给出计算思维的定义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3472" y="6125955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http://www.cs.cmu.edu/~CompThink/papers/TheLinkWing.pdf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84"/>
            <a:ext cx="1073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美国卡内基</a:t>
            </a:r>
            <a:r>
              <a:rPr lang="en-US" altLang="zh-CN" sz="2400" dirty="0"/>
              <a:t>-</a:t>
            </a:r>
            <a:r>
              <a:rPr lang="zh-CN" altLang="en-US" sz="2400" dirty="0"/>
              <a:t>梅隆大学教授</a:t>
            </a:r>
            <a:r>
              <a:rPr lang="en-US" altLang="zh-CN" sz="2400" dirty="0"/>
              <a:t>Jeannette M. Wing(</a:t>
            </a:r>
            <a:r>
              <a:rPr lang="zh-CN" altLang="en-US" sz="2400" dirty="0"/>
              <a:t>周以真</a:t>
            </a:r>
            <a:r>
              <a:rPr lang="en-US" altLang="zh-CN" sz="2400" dirty="0"/>
              <a:t>)</a:t>
            </a:r>
            <a:r>
              <a:rPr lang="zh-CN" altLang="en-US" sz="2400" dirty="0"/>
              <a:t>领导世界上最早的</a:t>
            </a:r>
            <a:r>
              <a:rPr lang="en-US" altLang="zh-CN" sz="2400" dirty="0"/>
              <a:t>”</a:t>
            </a:r>
            <a:r>
              <a:rPr lang="zh-CN" altLang="en-US" sz="2400" dirty="0"/>
              <a:t>计算思维研究中心</a:t>
            </a:r>
            <a:r>
              <a:rPr lang="en-US" altLang="zh-CN" sz="2400" dirty="0"/>
              <a:t>”,</a:t>
            </a:r>
            <a:r>
              <a:rPr lang="zh-CN" altLang="en-US" sz="2400" dirty="0"/>
              <a:t> 并大力推动这一概念。</a:t>
            </a:r>
            <a:endParaRPr lang="en-US" altLang="zh-CN" sz="2400" dirty="0"/>
          </a:p>
          <a:p>
            <a:pPr algn="r"/>
            <a:r>
              <a:rPr lang="en-US" altLang="zh-CN" sz="2400" dirty="0"/>
              <a:t>	------</a:t>
            </a:r>
            <a:r>
              <a:rPr lang="en-US" altLang="zh-CN" sz="2400" dirty="0">
                <a:hlinkClick r:id="rId2" action="ppaction://hlinkfile"/>
              </a:rPr>
              <a:t>Computational Thinking: What and Why?</a:t>
            </a:r>
            <a:r>
              <a:rPr lang="en-US" altLang="zh-CN" sz="2400" dirty="0"/>
              <a:t> Link Magazine, 2010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304" y="2996952"/>
            <a:ext cx="11211320" cy="259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7317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91544" y="1772816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计算思维看不见，摸不着，但影响着你的决策！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31504" y="2564904"/>
            <a:ext cx="93610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计算思维：当你面临一个要解决的问题时，如果你的第一感觉是去寻找一个数学模型对问题和解进行建模，去尝试着通过算法来寻找解，并尝试着思考如何用一个辅助工具开展计算时，计算思维已经在影响你了！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31504" y="5373216"/>
            <a:ext cx="9162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有很多的计算过程中沉淀下来的模式，被封装为计算思维，可以被我们直接使用</a:t>
            </a:r>
          </a:p>
        </p:txBody>
      </p:sp>
    </p:spTree>
    <p:extLst>
      <p:ext uri="{BB962C8B-B14F-4D97-AF65-F5344CB8AC3E}">
        <p14:creationId xmlns:p14="http://schemas.microsoft.com/office/powerpoint/2010/main" val="35281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预见未来！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9450"/>
            <a:ext cx="2588677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11" y="1690688"/>
            <a:ext cx="70961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8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共性之处</a:t>
            </a:r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39" y="1690688"/>
            <a:ext cx="2737285" cy="4351339"/>
          </a:xfrm>
        </p:spPr>
      </p:pic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82" y="1690689"/>
            <a:ext cx="2769296" cy="4351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10348" y="3543191"/>
            <a:ext cx="757130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帮助人类发现并利用更多的自然规律</a:t>
            </a:r>
          </a:p>
        </p:txBody>
      </p:sp>
    </p:spTree>
    <p:extLst>
      <p:ext uri="{BB962C8B-B14F-4D97-AF65-F5344CB8AC3E}">
        <p14:creationId xmlns:p14="http://schemas.microsoft.com/office/powerpoint/2010/main" val="179022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我们如何用计算机做这些事情？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6693" y="6051615"/>
            <a:ext cx="6205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j-ea"/>
                <a:ea typeface="+mj-ea"/>
              </a:rPr>
              <a:t>走向物理世界与虚拟世界的无缝连接</a:t>
            </a:r>
          </a:p>
        </p:txBody>
      </p:sp>
      <p:pic>
        <p:nvPicPr>
          <p:cNvPr id="17412" name="Picture 3" descr="-33751040624096308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277537"/>
            <a:ext cx="2560595" cy="126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28814094312266946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272" y="3148073"/>
            <a:ext cx="2504878" cy="165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5" descr="天然石纹"/>
          <p:cNvSpPr txBox="1">
            <a:spLocks/>
          </p:cNvSpPr>
          <p:nvPr/>
        </p:nvSpPr>
        <p:spPr bwMode="auto">
          <a:xfrm>
            <a:off x="5397072" y="1957475"/>
            <a:ext cx="1957010" cy="83099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rgbClr val="CC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/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</a:t>
            </a:r>
            <a:endParaRPr lang="en-US" altLang="zh-CN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2386112" y="4655259"/>
            <a:ext cx="1989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/>
            <a:r>
              <a:rPr lang="zh-CN" altLang="en-US" sz="2000">
                <a:latin typeface="Times New Roman" panose="02020603050405020304" pitchFamily="18" charset="0"/>
                <a:ea typeface="永中宋体"/>
                <a:cs typeface="永中宋体"/>
              </a:rPr>
              <a:t>物理世界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8271068" y="4890999"/>
            <a:ext cx="1936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/>
            <a:r>
              <a:rPr lang="zh-CN" altLang="en-US" sz="2000" dirty="0">
                <a:latin typeface="Times New Roman" panose="02020603050405020304" pitchFamily="18" charset="0"/>
                <a:ea typeface="永中宋体"/>
                <a:cs typeface="永中宋体"/>
              </a:rPr>
              <a:t>虚拟世界</a:t>
            </a:r>
          </a:p>
        </p:txBody>
      </p:sp>
      <p:sp>
        <p:nvSpPr>
          <p:cNvPr id="19" name="上弧形箭头 18"/>
          <p:cNvSpPr/>
          <p:nvPr/>
        </p:nvSpPr>
        <p:spPr>
          <a:xfrm>
            <a:off x="4584555" y="2767412"/>
            <a:ext cx="3582045" cy="6994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上弧形箭头 19"/>
          <p:cNvSpPr/>
          <p:nvPr/>
        </p:nvSpPr>
        <p:spPr>
          <a:xfrm rot="10800000">
            <a:off x="4480088" y="4519999"/>
            <a:ext cx="3579724" cy="7014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 Box 5" descr="天然石纹">
            <a:extLst>
              <a:ext uri="{FF2B5EF4-FFF2-40B4-BE49-F238E27FC236}">
                <a16:creationId xmlns:a16="http://schemas.microsoft.com/office/drawing/2014/main" id="{A26334F0-890D-4078-9D12-15E913F9AB64}"/>
              </a:ext>
            </a:extLst>
          </p:cNvPr>
          <p:cNvSpPr txBox="1">
            <a:spLocks/>
          </p:cNvSpPr>
          <p:nvPr/>
        </p:nvSpPr>
        <p:spPr bwMode="auto">
          <a:xfrm>
            <a:off x="5304213" y="5234199"/>
            <a:ext cx="1957010" cy="83099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rgbClr val="CC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/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模拟</a:t>
            </a:r>
            <a:endParaRPr lang="en-US" altLang="zh-CN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ext Box 5" descr="天然石纹">
            <a:extLst>
              <a:ext uri="{FF2B5EF4-FFF2-40B4-BE49-F238E27FC236}">
                <a16:creationId xmlns:a16="http://schemas.microsoft.com/office/drawing/2014/main" id="{1DDAC17D-3744-476A-9679-5B3990E2433E}"/>
              </a:ext>
            </a:extLst>
          </p:cNvPr>
          <p:cNvSpPr txBox="1">
            <a:spLocks/>
          </p:cNvSpPr>
          <p:nvPr/>
        </p:nvSpPr>
        <p:spPr bwMode="auto">
          <a:xfrm>
            <a:off x="10318568" y="2164345"/>
            <a:ext cx="995961" cy="304698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rgbClr val="CCFF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/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自动演化</a:t>
            </a:r>
            <a:endParaRPr lang="en-US" altLang="zh-CN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箭头: 左弧形 3">
            <a:extLst>
              <a:ext uri="{FF2B5EF4-FFF2-40B4-BE49-F238E27FC236}">
                <a16:creationId xmlns:a16="http://schemas.microsoft.com/office/drawing/2014/main" id="{10301553-4F74-4EF7-881D-2B782F701BD6}"/>
              </a:ext>
            </a:extLst>
          </p:cNvPr>
          <p:cNvSpPr/>
          <p:nvPr/>
        </p:nvSpPr>
        <p:spPr>
          <a:xfrm>
            <a:off x="10397274" y="3027070"/>
            <a:ext cx="300003" cy="1542994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A7CA353B-B1AD-4F7B-BAD0-703B23313E06}"/>
              </a:ext>
            </a:extLst>
          </p:cNvPr>
          <p:cNvSpPr/>
          <p:nvPr/>
        </p:nvSpPr>
        <p:spPr>
          <a:xfrm rot="10800000">
            <a:off x="10764549" y="2996953"/>
            <a:ext cx="300003" cy="1542994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414" grpId="0" animBg="1"/>
      <p:bldP spid="14" grpId="0" animBg="1"/>
      <p:bldP spid="15" grpId="0" animBg="1"/>
      <p:bldP spid="4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36E16-1146-43E5-837D-3846F19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E0E7-569D-4733-8E32-43F02A0D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数据抽象</a:t>
            </a:r>
            <a:endParaRPr lang="en-US" altLang="zh-CN" dirty="0"/>
          </a:p>
          <a:p>
            <a:pPr lvl="1"/>
            <a:r>
              <a:rPr lang="zh-CN" altLang="en-US" dirty="0"/>
              <a:t>建立物理世界的数字印象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问题抽象</a:t>
            </a:r>
            <a:endParaRPr lang="en-US" altLang="zh-CN" dirty="0"/>
          </a:p>
          <a:p>
            <a:pPr lvl="1"/>
            <a:r>
              <a:rPr lang="zh-CN" altLang="en-US" dirty="0"/>
              <a:t>建模数字印象中的“演化”规律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平台抽象</a:t>
            </a:r>
            <a:endParaRPr lang="en-US" altLang="zh-CN" dirty="0"/>
          </a:p>
          <a:p>
            <a:pPr lvl="1"/>
            <a:r>
              <a:rPr lang="zh-CN" altLang="en-US" dirty="0"/>
              <a:t>建立数字印象中的演化“支撑”</a:t>
            </a:r>
          </a:p>
        </p:txBody>
      </p:sp>
    </p:spTree>
    <p:extLst>
      <p:ext uri="{BB962C8B-B14F-4D97-AF65-F5344CB8AC3E}">
        <p14:creationId xmlns:p14="http://schemas.microsoft.com/office/powerpoint/2010/main" val="408217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76200" tIns="38100" rIns="76200" bIns="38100" rtlCol="0" anchor="ctr">
            <a:normAutofit/>
          </a:bodyPr>
          <a:lstStyle/>
          <a:p>
            <a:r>
              <a:rPr lang="zh-CN" altLang="en-US"/>
              <a:t>数据抽象</a:t>
            </a:r>
          </a:p>
        </p:txBody>
      </p:sp>
      <p:sp>
        <p:nvSpPr>
          <p:cNvPr id="7171" name="Oval 3"/>
          <p:cNvSpPr>
            <a:spLocks/>
          </p:cNvSpPr>
          <p:nvPr/>
        </p:nvSpPr>
        <p:spPr bwMode="auto">
          <a:xfrm>
            <a:off x="3386138" y="2476501"/>
            <a:ext cx="1905000" cy="32813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021138" y="2900363"/>
            <a:ext cx="7413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/>
            <a:r>
              <a:rPr lang="zh-CN" altLang="en-US" sz="3600">
                <a:latin typeface="楷体_GB2312"/>
                <a:ea typeface="楷体_GB2312"/>
                <a:cs typeface="楷体_GB2312"/>
              </a:rPr>
              <a:t>数据抽象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92451" y="1903414"/>
            <a:ext cx="925513" cy="4360863"/>
            <a:chOff x="988" y="1199"/>
            <a:chExt cx="583" cy="2747"/>
          </a:xfrm>
        </p:grpSpPr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988" y="3655"/>
              <a:ext cx="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400">
                  <a:latin typeface="Times New Roman" panose="02020603050405020304" pitchFamily="18" charset="0"/>
                  <a:ea typeface="永中宋体"/>
                  <a:cs typeface="永中宋体"/>
                </a:rPr>
                <a:t>解释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448300" y="2924176"/>
            <a:ext cx="4579938" cy="2265363"/>
            <a:chOff x="2587" y="1040"/>
            <a:chExt cx="2885" cy="1427"/>
          </a:xfrm>
        </p:grpSpPr>
        <p:sp>
          <p:nvSpPr>
            <p:cNvPr id="22535" name="AutoShape 9" descr="微风"/>
            <p:cNvSpPr>
              <a:spLocks noChangeArrowheads="1"/>
            </p:cNvSpPr>
            <p:nvPr/>
          </p:nvSpPr>
          <p:spPr bwMode="auto">
            <a:xfrm>
              <a:off x="2587" y="1040"/>
              <a:ext cx="2885" cy="1427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entury Schoolbook" panose="02040604050505020304" pitchFamily="18" charset="0"/>
              </a:endParaRPr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2718" y="1117"/>
              <a:ext cx="2549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核心概念：</a:t>
              </a:r>
            </a:p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信息形态、信息组织、</a:t>
              </a:r>
            </a:p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存储、检索与利用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71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 information as bit patterns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5" y="2845246"/>
            <a:ext cx="413385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75" y="1453273"/>
            <a:ext cx="2333625" cy="20955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549029" y="2631771"/>
            <a:ext cx="1215025" cy="2308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32" y="2314067"/>
            <a:ext cx="4407548" cy="2944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8885" y="1960124"/>
            <a:ext cx="255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怎么把一段文字“放到”计算机里？</a:t>
            </a:r>
          </a:p>
        </p:txBody>
      </p:sp>
      <p:sp>
        <p:nvSpPr>
          <p:cNvPr id="10" name="右箭头 9"/>
          <p:cNvSpPr/>
          <p:nvPr/>
        </p:nvSpPr>
        <p:spPr>
          <a:xfrm rot="10800000">
            <a:off x="5029330" y="2631771"/>
            <a:ext cx="1215025" cy="2308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78885" y="5173802"/>
            <a:ext cx="2555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你怎么知道计算机里一段二进制串表达的就是王国维的“三境界”？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2" y="4126052"/>
            <a:ext cx="3724275" cy="2095500"/>
          </a:xfrm>
        </p:spPr>
      </p:pic>
    </p:spTree>
    <p:extLst>
      <p:ext uri="{BB962C8B-B14F-4D97-AF65-F5344CB8AC3E}">
        <p14:creationId xmlns:p14="http://schemas.microsoft.com/office/powerpoint/2010/main" val="36183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9933</TotalTime>
  <Words>1597</Words>
  <Application>Microsoft Office PowerPoint</Application>
  <PresentationFormat>宽屏</PresentationFormat>
  <Paragraphs>219</Paragraphs>
  <Slides>32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华文新魏</vt:lpstr>
      <vt:lpstr>楷体</vt:lpstr>
      <vt:lpstr>楷体_GB2312</vt:lpstr>
      <vt:lpstr>宋体</vt:lpstr>
      <vt:lpstr>永中宋体</vt:lpstr>
      <vt:lpstr>Arial</vt:lpstr>
      <vt:lpstr>Calibri</vt:lpstr>
      <vt:lpstr>Calibri Light</vt:lpstr>
      <vt:lpstr>Century Schoolbook</vt:lpstr>
      <vt:lpstr>Times New Roman</vt:lpstr>
      <vt:lpstr>Wingdings 2</vt:lpstr>
      <vt:lpstr>Office 主题</vt:lpstr>
      <vt:lpstr>公式</vt:lpstr>
      <vt:lpstr>计算思维？ </vt:lpstr>
      <vt:lpstr>计算机是干什么的？</vt:lpstr>
      <vt:lpstr>精准揭示</vt:lpstr>
      <vt:lpstr>预见未来！</vt:lpstr>
      <vt:lpstr>共性之处</vt:lpstr>
      <vt:lpstr>我们如何用计算机做这些事情？</vt:lpstr>
      <vt:lpstr>抽象？</vt:lpstr>
      <vt:lpstr>数据抽象</vt:lpstr>
      <vt:lpstr>Represent information as bit patterns</vt:lpstr>
      <vt:lpstr>ASCII码</vt:lpstr>
      <vt:lpstr>Represent integers</vt:lpstr>
      <vt:lpstr>Represent Images</vt:lpstr>
      <vt:lpstr>Pixel and bitmap</vt:lpstr>
      <vt:lpstr>Represent Sound</vt:lpstr>
      <vt:lpstr>一个例子 – “渡河问题”</vt:lpstr>
      <vt:lpstr>问题编码</vt:lpstr>
      <vt:lpstr>问题抽象</vt:lpstr>
      <vt:lpstr>找假币---何谓“计算思维”？</vt:lpstr>
      <vt:lpstr>我们为什么会这样思考来找到最快的方法？</vt:lpstr>
      <vt:lpstr>如何表达我们的这个思想？写个程序！</vt:lpstr>
      <vt:lpstr>到此为止，这个问题我们解决了吗？</vt:lpstr>
      <vt:lpstr>平台抽象</vt:lpstr>
      <vt:lpstr>系统抽象层</vt:lpstr>
      <vt:lpstr>是什么导致了我们的独特视角？</vt:lpstr>
      <vt:lpstr>计算思维：  抽象化+自动化           三个层面的抽象过程及相应的自动化过程    沉淀下来的“定式/模式/习惯/文化”</vt:lpstr>
      <vt:lpstr>PowerPoint 演示文稿</vt:lpstr>
      <vt:lpstr>想以前想不到之事</vt:lpstr>
      <vt:lpstr>做以前做不到之事</vt:lpstr>
      <vt:lpstr>做以前做不好之事</vt:lpstr>
      <vt:lpstr>PowerPoint 演示文稿</vt:lpstr>
      <vt:lpstr>试图给出计算思维的定义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陶先平</dc:creator>
  <cp:lastModifiedBy>陶先平</cp:lastModifiedBy>
  <cp:revision>121</cp:revision>
  <dcterms:created xsi:type="dcterms:W3CDTF">2013-09-16T08:50:54Z</dcterms:created>
  <dcterms:modified xsi:type="dcterms:W3CDTF">2021-09-22T14:48:57Z</dcterms:modified>
</cp:coreProperties>
</file>