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7" r:id="rId19"/>
    <p:sldId id="273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85336" autoAdjust="0"/>
  </p:normalViewPr>
  <p:slideViewPr>
    <p:cSldViewPr snapToGrid="0">
      <p:cViewPr varScale="1">
        <p:scale>
          <a:sx n="78" d="100"/>
          <a:sy n="78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55861-0C1D-4A35-A681-0CAC2301943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2CEE-8ED9-431D-8A78-631F0A671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已知的前提太少，不便于进行因果分析</a:t>
            </a:r>
            <a:endParaRPr lang="en-US" altLang="zh-CN" dirty="0" smtClean="0"/>
          </a:p>
          <a:p>
            <a:r>
              <a:rPr lang="en-US" altLang="zh-CN" dirty="0" smtClean="0"/>
              <a:t>P-&gt;Q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72CEE-8ED9-431D-8A78-631F0A671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4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Suppose that there are finitely many prime numbers</a:t>
            </a:r>
            <a:br>
              <a:rPr lang="en-US" altLang="zh-CN" dirty="0" smtClean="0"/>
            </a:br>
            <a:r>
              <a:rPr lang="en-US" altLang="zh-CN" dirty="0" smtClean="0"/>
              <a:t>Then we get an contradiction.</a:t>
            </a:r>
            <a:br>
              <a:rPr lang="en-US" altLang="zh-CN" dirty="0" smtClean="0"/>
            </a:br>
            <a:r>
              <a:rPr lang="en-US" altLang="zh-CN" dirty="0" smtClean="0"/>
              <a:t>Then we get the theorem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72CEE-8ED9-431D-8A78-631F0A671A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8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多了一个或者多个前提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72CEE-8ED9-431D-8A78-631F0A671A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1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K=5m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m&gt;=3,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分，替换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分，得到</a:t>
            </a:r>
            <a:r>
              <a:rPr lang="en-US" altLang="zh-CN" baseline="0" dirty="0" smtClean="0"/>
              <a:t>k+1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72CEE-8ED9-431D-8A78-631F0A671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F0DA52-A9D9-4741-B39A-5DEB6A758738}" type="slidenum">
              <a:rPr lang="zh-CN" altLang="en-US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6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ECFD-3C5D-44A8-A111-8398F2E01EC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3FF-F99C-4875-8055-9C5913DD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 smtClean="0"/>
              <a:t>计算机问题求解</a:t>
            </a:r>
            <a:r>
              <a:rPr lang="en-US" altLang="zh-CN" dirty="0" smtClean="0"/>
              <a:t>-</a:t>
            </a:r>
            <a:r>
              <a:rPr lang="zh-CN" altLang="en-US" dirty="0" smtClean="0"/>
              <a:t>论题</a:t>
            </a:r>
            <a:r>
              <a:rPr lang="en-US" altLang="zh-CN" dirty="0" smtClean="0"/>
              <a:t>1-3</a:t>
            </a:r>
            <a:br>
              <a:rPr lang="en-US" altLang="zh-CN" dirty="0" smtClean="0"/>
            </a:br>
            <a:r>
              <a:rPr lang="zh-CN" altLang="en-US" sz="3600" dirty="0"/>
              <a:t>常用证明方法</a:t>
            </a:r>
            <a:r>
              <a:rPr lang="zh-CN" altLang="en-US" sz="3600" dirty="0" smtClean="0"/>
              <a:t>及其逻辑正确性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陶</a:t>
            </a:r>
            <a:r>
              <a:rPr lang="zh-CN" altLang="en-US" dirty="0"/>
              <a:t>先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3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证明具有某种性质的对象的存在性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ym typeface="Symbol" panose="05050102010706020507" pitchFamily="18" charset="2"/>
              </a:rPr>
              <a:t>xp</a:t>
            </a:r>
            <a:r>
              <a:rPr lang="en-US" altLang="zh-CN" dirty="0" smtClean="0">
                <a:sym typeface="Symbol" panose="05050102010706020507" pitchFamily="18" charset="2"/>
              </a:rPr>
              <a:t>(x)</a:t>
            </a:r>
            <a:endParaRPr lang="en-US" altLang="zh-CN" dirty="0" smtClean="0"/>
          </a:p>
          <a:p>
            <a:r>
              <a:rPr lang="zh-CN" altLang="en-US" dirty="0" smtClean="0"/>
              <a:t>基本方法：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构造法：找到一个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p(a)=T</a:t>
            </a:r>
          </a:p>
          <a:p>
            <a:pPr lvl="1"/>
            <a:r>
              <a:rPr lang="zh-CN" altLang="en-US" dirty="0" smtClean="0"/>
              <a:t>非构造法：归谬证明</a:t>
            </a:r>
            <a:r>
              <a:rPr lang="zh-CN" altLang="en-US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xp</a:t>
            </a:r>
            <a:r>
              <a:rPr lang="en-US" altLang="zh-CN" dirty="0" smtClean="0">
                <a:sym typeface="Symbol" panose="05050102010706020507" pitchFamily="18" charset="2"/>
              </a:rPr>
              <a:t>(x) = 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讨论题：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Chomp</a:t>
            </a:r>
            <a:r>
              <a:rPr lang="zh-CN" altLang="en-US" dirty="0" smtClean="0"/>
              <a:t>游戏，你该如何幸存？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3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930" y="15506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Chomp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14" y="1072852"/>
            <a:ext cx="3572374" cy="239110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95" y="1091905"/>
            <a:ext cx="3629532" cy="237205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5" y="4116057"/>
            <a:ext cx="3515216" cy="216247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08" y="4116057"/>
            <a:ext cx="3360006" cy="219895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21" y="4116057"/>
            <a:ext cx="3496163" cy="22386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7527" y="34639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31261" y="34639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4506" y="6291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64615" y="627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913376" y="6278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1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Chomp</a:t>
            </a:r>
            <a:r>
              <a:rPr lang="zh-CN" altLang="en-US" dirty="0" smtClean="0"/>
              <a:t>游戏可以先行必胜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存在性证明方法的一种典范</a:t>
            </a:r>
            <a:endParaRPr lang="en-US" altLang="zh-CN" dirty="0" smtClean="0"/>
          </a:p>
          <a:p>
            <a:r>
              <a:rPr lang="zh-CN" altLang="en-US" dirty="0" smtClean="0"/>
              <a:t>存在性证明的非</a:t>
            </a:r>
            <a:r>
              <a:rPr lang="zh-CN" altLang="en-US" dirty="0"/>
              <a:t>构造</a:t>
            </a:r>
            <a:r>
              <a:rPr lang="zh-CN" altLang="en-US" dirty="0" smtClean="0"/>
              <a:t>法的一种典范</a:t>
            </a:r>
            <a:endParaRPr lang="en-US" altLang="zh-CN" dirty="0" smtClean="0"/>
          </a:p>
          <a:p>
            <a:r>
              <a:rPr lang="zh-CN" altLang="en-US" dirty="0" smtClean="0"/>
              <a:t>证明思路：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不可能平局：最多</a:t>
            </a:r>
            <a:r>
              <a:rPr lang="en-US" altLang="zh-CN" dirty="0" smtClean="0"/>
              <a:t>MN</a:t>
            </a:r>
            <a:r>
              <a:rPr lang="zh-CN" altLang="en-US" dirty="0" smtClean="0"/>
              <a:t>步骤必定出结果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假设后手可以必胜：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先手取走（</a:t>
            </a:r>
            <a:r>
              <a:rPr lang="en-US" altLang="zh-CN" dirty="0" err="1" smtClean="0"/>
              <a:t>m,n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后手根据自己的必胜策略，取走（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然后按照拟定的后续步骤</a:t>
            </a:r>
            <a:r>
              <a:rPr lang="en-US" altLang="zh-CN" dirty="0" smtClean="0"/>
              <a:t>s1,s,2,…,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获胜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（剧情回退）先手取走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</a:t>
            </a:r>
            <a:r>
              <a:rPr lang="zh-CN" altLang="en-US" dirty="0" smtClean="0"/>
              <a:t>然后按照</a:t>
            </a:r>
            <a:r>
              <a:rPr lang="en-US" altLang="zh-CN" dirty="0"/>
              <a:t>s1,s,2,…,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获胜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先手可以必胜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4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关于数学归纳法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数学归纳法通常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用于证明形如以下的命题：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是一个自然数集合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云形 3"/>
          <p:cNvSpPr/>
          <p:nvPr/>
        </p:nvSpPr>
        <p:spPr>
          <a:xfrm>
            <a:off x="2628900" y="3208483"/>
            <a:ext cx="7370618" cy="2650836"/>
          </a:xfrm>
          <a:prstGeom prst="clou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：对于这个说法，你有什么感想？你心目中印象最深刻的用数学归纳法证明的定理是什么？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94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数学归纳法的逻辑基础是什么？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其合理性来自证明对象的结构：</a:t>
            </a:r>
            <a:endParaRPr lang="en-US" altLang="zh-CN" dirty="0" smtClean="0"/>
          </a:p>
          <a:p>
            <a:r>
              <a:rPr lang="zh-CN" altLang="en-US" dirty="0" smtClean="0"/>
              <a:t>自然数的结构：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0(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1)</a:t>
            </a:r>
            <a:r>
              <a:rPr lang="zh-CN" altLang="en-US" dirty="0" smtClean="0"/>
              <a:t>是自然数；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是自然数，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的“后继”也是自然数；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自然数只能通过使用上述规则有限次得到</a:t>
            </a:r>
            <a:endParaRPr lang="en-US" altLang="zh-CN" dirty="0" smtClean="0"/>
          </a:p>
          <a:p>
            <a:r>
              <a:rPr lang="zh-CN" altLang="en-US" dirty="0" smtClean="0"/>
              <a:t>一般来讲，我们用良序性来描述上述类似结构：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92" y="4684356"/>
            <a:ext cx="939296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数学归纳法的逻辑正确性会在哪儿被质疑？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958727"/>
            <a:ext cx="9669224" cy="2514951"/>
          </a:xfrm>
        </p:spPr>
      </p:pic>
      <p:sp>
        <p:nvSpPr>
          <p:cNvPr id="5" name="矩形 4"/>
          <p:cNvSpPr/>
          <p:nvPr/>
        </p:nvSpPr>
        <p:spPr>
          <a:xfrm>
            <a:off x="1330036" y="3980873"/>
            <a:ext cx="849746" cy="452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54909" y="4821382"/>
                <a:ext cx="8945590" cy="120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能否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推理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出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 smtClean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是否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永真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09" y="4821382"/>
                <a:ext cx="8945590" cy="1204048"/>
              </a:xfrm>
              <a:prstGeom prst="rect">
                <a:avLst/>
              </a:prstGeom>
              <a:blipFill rotWithShape="0"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" y="236970"/>
            <a:ext cx="11365702" cy="5406448"/>
          </a:xfrm>
        </p:spPr>
      </p:pic>
      <p:sp>
        <p:nvSpPr>
          <p:cNvPr id="5" name="文本框 4"/>
          <p:cNvSpPr txBox="1"/>
          <p:nvPr/>
        </p:nvSpPr>
        <p:spPr>
          <a:xfrm>
            <a:off x="1244351" y="5643418"/>
            <a:ext cx="9703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几个问题：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，良序性如果没有，数学归纳法会出什么问题？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2</a:t>
            </a:r>
            <a:r>
              <a:rPr lang="zh-CN" altLang="en-US" sz="2800" dirty="0" smtClean="0"/>
              <a:t>，两个前提条件分别在哪里被使用？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77881" y="2631989"/>
            <a:ext cx="25697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771503" y="4015946"/>
            <a:ext cx="25697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两个范例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618" y="1560945"/>
            <a:ext cx="10427856" cy="5080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用数学归纳法证明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分就可以组成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分及以上的每种邮资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奠基：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分硬币组成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分邮资可以由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分和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分硬币组成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归纳：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邮资组合中含有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分硬币，用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分硬币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替换，得到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分邮资组合中不含有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分硬币，？？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所有的马都是白马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令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p(n):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任意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匹马都是同一种颜色</a:t>
            </a:r>
            <a:endParaRPr lang="en-US" altLang="zh-CN" sz="14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奠基：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p(1)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</a:t>
            </a:r>
            <a:endParaRPr lang="en-US" altLang="zh-CN" sz="16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假设：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p(k)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成立</a:t>
            </a:r>
            <a:endParaRPr lang="en-US" altLang="zh-CN" sz="16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归纳：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(p(k)-&gt;p(k+1))</a:t>
            </a:r>
          </a:p>
          <a:p>
            <a:pPr lvl="2">
              <a:lnSpc>
                <a:spcPct val="12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将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k+1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匹马分为两群：前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匹马同色（不失一般性，为白马），后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匹马同色，这两群马均同色，为白马</a:t>
            </a:r>
            <a:endParaRPr lang="en-US" altLang="zh-CN" sz="14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K+1</a:t>
            </a:r>
            <a:r>
              <a:rPr lang="zh-CN" altLang="en-US" sz="1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匹马均为白色，同色</a:t>
            </a:r>
            <a:endParaRPr lang="en-US" altLang="zh-CN" sz="14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结论为真，证明结束</a:t>
            </a:r>
            <a:endParaRPr lang="en-US" altLang="zh-CN" sz="1600" b="1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5781965" y="3999346"/>
            <a:ext cx="3103418" cy="1209964"/>
          </a:xfrm>
          <a:prstGeom prst="cloudCallout">
            <a:avLst>
              <a:gd name="adj1" fmla="val -77083"/>
              <a:gd name="adj2" fmla="val 31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问题出在哪里？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7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鸽笼原理示例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7" y="1419187"/>
            <a:ext cx="11183660" cy="842099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59" y="2212089"/>
            <a:ext cx="4098642" cy="427530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0" y="3183362"/>
            <a:ext cx="1686160" cy="7335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057" y="2519125"/>
            <a:ext cx="631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观察：坐标是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),(</a:t>
            </a:r>
            <a:r>
              <a:rPr lang="en-US" altLang="zh-CN" sz="2400" dirty="0" err="1" smtClean="0"/>
              <a:t>c,d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的点，其中点坐标为：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2240" y="4143624"/>
            <a:ext cx="786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因此</a:t>
            </a:r>
            <a:r>
              <a:rPr lang="zh-CN" altLang="en-US" sz="2400" dirty="0" smtClean="0"/>
              <a:t>：如果</a:t>
            </a:r>
            <a:r>
              <a:rPr lang="en-US" altLang="zh-CN" sz="2400" dirty="0" smtClean="0"/>
              <a:t>ac</a:t>
            </a:r>
            <a:r>
              <a:rPr lang="zh-CN" altLang="en-US" sz="2400" dirty="0" smtClean="0"/>
              <a:t>同奇偶，</a:t>
            </a:r>
            <a:r>
              <a:rPr lang="en-US" altLang="zh-CN" sz="2400" dirty="0" err="1" smtClean="0"/>
              <a:t>bd</a:t>
            </a:r>
            <a:r>
              <a:rPr lang="zh-CN" altLang="en-US" sz="2400" dirty="0" smtClean="0"/>
              <a:t>同奇偶，其中点是整数，是格点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看不见的鸽笼，看不见的鸽子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自然数</a:t>
            </a:r>
            <a:r>
              <a:rPr lang="en-US" altLang="zh-CN" dirty="0"/>
              <a:t>1,2,3,…,n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的任何一种排列中，必然含一</a:t>
            </a:r>
            <a:r>
              <a:rPr lang="zh-CN" altLang="en-US" dirty="0" smtClean="0"/>
              <a:t>个长度</a:t>
            </a:r>
            <a:r>
              <a:rPr lang="zh-CN" altLang="en-US" dirty="0"/>
              <a:t>不小于</a:t>
            </a:r>
            <a:r>
              <a:rPr lang="en-US" altLang="zh-CN" dirty="0"/>
              <a:t>n+1</a:t>
            </a:r>
            <a:r>
              <a:rPr lang="zh-CN" altLang="en-US" dirty="0"/>
              <a:t>的严格递增链或严格递减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r>
              <a:rPr lang="zh-CN" altLang="en-US" dirty="0"/>
              <a:t>假设严格递增与递减序列</a:t>
            </a:r>
            <a:r>
              <a:rPr lang="zh-CN" altLang="en-US" dirty="0" smtClean="0"/>
              <a:t>最大长度</a:t>
            </a:r>
            <a:r>
              <a:rPr lang="zh-CN" altLang="en-US" dirty="0"/>
              <a:t>均不大于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 smtClean="0"/>
              <a:t>建立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n</a:t>
            </a:r>
            <a:r>
              <a:rPr lang="zh-CN" altLang="en-US" dirty="0"/>
              <a:t>矩阵</a:t>
            </a:r>
            <a:r>
              <a:rPr lang="en-US" altLang="zh-CN" i="1" dirty="0"/>
              <a:t>M</a:t>
            </a:r>
            <a:r>
              <a:rPr lang="zh-CN" altLang="en-US" dirty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i="1" dirty="0"/>
              <a:t>M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]=</a:t>
            </a:r>
            <a:r>
              <a:rPr lang="en-US" altLang="zh-CN" i="1" dirty="0"/>
              <a:t>k</a:t>
            </a:r>
            <a:r>
              <a:rPr lang="en-US" altLang="zh-CN" dirty="0"/>
              <a:t>( </a:t>
            </a:r>
            <a:r>
              <a:rPr lang="en-US" altLang="zh-CN" i="1" dirty="0" smtClean="0"/>
              <a:t>k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∈</a:t>
            </a:r>
            <a:r>
              <a:rPr lang="en-US" altLang="zh-CN" dirty="0" smtClean="0"/>
              <a:t>{</a:t>
            </a:r>
            <a:r>
              <a:rPr lang="en-US" altLang="zh-CN" dirty="0"/>
              <a:t>1,2,…,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+1})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/>
              <a:t>所给的序列中以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开始</a:t>
            </a:r>
            <a:r>
              <a:rPr lang="zh-CN" altLang="en-US" dirty="0"/>
              <a:t>的严格递增序列长度为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以</a:t>
            </a:r>
            <a:r>
              <a:rPr lang="en-US" altLang="zh-CN" i="1" dirty="0"/>
              <a:t>k</a:t>
            </a:r>
            <a:r>
              <a:rPr lang="zh-CN" altLang="en-US" dirty="0"/>
              <a:t>开始的严格</a:t>
            </a:r>
            <a:r>
              <a:rPr lang="zh-CN" altLang="en-US" dirty="0" smtClean="0"/>
              <a:t>递减序列</a:t>
            </a:r>
            <a:r>
              <a:rPr lang="zh-CN" altLang="en-US" dirty="0"/>
              <a:t>长度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j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744884" y="3892384"/>
            <a:ext cx="6355406" cy="1327666"/>
            <a:chOff x="1744884" y="3892384"/>
            <a:chExt cx="6355406" cy="1327666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4884" y="4077050"/>
              <a:ext cx="2189808" cy="1062757"/>
              <a:chOff x="1090786" y="4119418"/>
              <a:chExt cx="1985819" cy="873597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256144" y="4119418"/>
                <a:ext cx="1501457" cy="328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/>
                  <a:t>a,b,c</a:t>
                </a:r>
                <a:r>
                  <a:rPr lang="en-US" altLang="zh-CN" sz="2000" dirty="0" smtClean="0"/>
                  <a:t>,…,k,…,s</a:t>
                </a:r>
                <a:endParaRPr lang="zh-CN" altLang="en-US" sz="2000" dirty="0"/>
              </a:p>
            </p:txBody>
          </p:sp>
          <p:sp>
            <p:nvSpPr>
              <p:cNvPr id="6" name="左大括号 5"/>
              <p:cNvSpPr/>
              <p:nvPr/>
            </p:nvSpPr>
            <p:spPr>
              <a:xfrm rot="16200000">
                <a:off x="1801983" y="3959996"/>
                <a:ext cx="280817" cy="1192442"/>
              </a:xfrm>
              <a:prstGeom prst="leftBrace">
                <a:avLst>
                  <a:gd name="adj1" fmla="val 29666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90786" y="4685238"/>
                <a:ext cx="19858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1,2,3,…,n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+1</a:t>
                </a:r>
                <a:r>
                  <a:rPr lang="zh-CN" altLang="en-US" sz="1400" dirty="0" smtClean="0"/>
                  <a:t>的一种排列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407697" y="3892384"/>
              <a:ext cx="1692593" cy="1327666"/>
              <a:chOff x="5687261" y="3816628"/>
              <a:chExt cx="1692593" cy="1327666"/>
            </a:xfrm>
          </p:grpSpPr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8537004"/>
                  </p:ext>
                </p:extLst>
              </p:nvPr>
            </p:nvGraphicFramePr>
            <p:xfrm>
              <a:off x="6127599" y="4001294"/>
              <a:ext cx="1054100" cy="1143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公式" r:id="rId3" imgW="1054080" imgH="1143000" progId="Equation.3">
                      <p:embed/>
                    </p:oleObj>
                  </mc:Choice>
                  <mc:Fallback>
                    <p:oleObj name="公式" r:id="rId3" imgW="1054080" imgH="1143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127599" y="4001294"/>
                            <a:ext cx="1054100" cy="1143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4" name="直接连接符 13"/>
              <p:cNvCxnSpPr/>
              <p:nvPr/>
            </p:nvCxnSpPr>
            <p:spPr>
              <a:xfrm>
                <a:off x="5828145" y="4415808"/>
                <a:ext cx="1551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28145" y="4696626"/>
                <a:ext cx="1551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6516681" y="4001294"/>
                <a:ext cx="0" cy="1104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6793770" y="4001294"/>
                <a:ext cx="0" cy="1104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5687261" y="4364882"/>
                <a:ext cx="20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i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75880" y="3816628"/>
                <a:ext cx="20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j</a:t>
                </a:r>
                <a:endParaRPr lang="zh-CN" altLang="en-US" dirty="0"/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4073236" y="4625304"/>
              <a:ext cx="2207468" cy="0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984665" y="5350334"/>
            <a:ext cx="103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排列中的每个元素都一定会出现在矩阵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中，矩阵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最多有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个位置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必有两个元素在同一个位置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90989" y="5850235"/>
            <a:ext cx="10833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假设有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都落入了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分析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大小和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在排列中出现的位置，有若干情况</a:t>
            </a:r>
            <a:r>
              <a:rPr lang="en-US" altLang="zh-CN" dirty="0" smtClean="0"/>
              <a:t>p&lt;</a:t>
            </a:r>
            <a:r>
              <a:rPr lang="en-US" altLang="zh-CN" dirty="0" err="1" smtClean="0"/>
              <a:t>q;p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q;p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前</a:t>
            </a:r>
            <a:r>
              <a:rPr lang="en-US" altLang="zh-CN" dirty="0" smtClean="0"/>
              <a:t>;p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后：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无论何种情况，如</a:t>
            </a:r>
            <a:r>
              <a:rPr lang="en-US" altLang="zh-CN" dirty="0" smtClean="0"/>
              <a:t>p&lt;</a:t>
            </a:r>
            <a:r>
              <a:rPr lang="en-US" altLang="zh-CN" dirty="0" err="1" smtClean="0"/>
              <a:t>q;p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的递增序列长度一定大于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矛盾！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反证法及其逻辑正确性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分情形证明法及其逻辑正确性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数学归纳法及其逻辑正确性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鸽笼原理证明法及其逻辑正确性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关于鸽笼原理的讨论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20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以下</a:t>
            </a:r>
            <a:r>
              <a:rPr lang="zh-CN" altLang="en-US" dirty="0" smtClean="0"/>
              <a:t>定理被命名为鸽笼原理？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Let A and B be finite sets and  let f:A-&gt;B.  </a:t>
            </a:r>
            <a:r>
              <a:rPr lang="en-US" altLang="zh-CN" dirty="0"/>
              <a:t>I</a:t>
            </a:r>
            <a:r>
              <a:rPr lang="en-US" altLang="zh-CN" dirty="0" smtClean="0"/>
              <a:t>f |A|&gt;|B|, then f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not one to one function. </a:t>
            </a:r>
          </a:p>
        </p:txBody>
      </p:sp>
      <p:sp>
        <p:nvSpPr>
          <p:cNvPr id="5" name="云形 4"/>
          <p:cNvSpPr/>
          <p:nvPr/>
        </p:nvSpPr>
        <p:spPr>
          <a:xfrm>
            <a:off x="2282911" y="3152003"/>
            <a:ext cx="7453184" cy="1610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一定存在多个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中元素，被映射到同一个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中元素！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505325"/>
            <a:ext cx="2514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Knowing Each Other or Not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524375" y="2941638"/>
            <a:ext cx="4813300" cy="1592262"/>
            <a:chOff x="1890" y="1853"/>
            <a:chExt cx="3032" cy="1003"/>
          </a:xfrm>
        </p:grpSpPr>
        <p:sp>
          <p:nvSpPr>
            <p:cNvPr id="31785" name="Oval 9"/>
            <p:cNvSpPr>
              <a:spLocks noChangeArrowheads="1"/>
            </p:cNvSpPr>
            <p:nvPr/>
          </p:nvSpPr>
          <p:spPr bwMode="auto">
            <a:xfrm>
              <a:off x="1890" y="2045"/>
              <a:ext cx="1617" cy="81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6" name="Text Box 24"/>
            <p:cNvSpPr txBox="1">
              <a:spLocks noChangeArrowheads="1"/>
            </p:cNvSpPr>
            <p:nvPr/>
          </p:nvSpPr>
          <p:spPr bwMode="auto">
            <a:xfrm>
              <a:off x="2932" y="1853"/>
              <a:ext cx="19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</a:rPr>
                <a:t>Pigeonhole 1: those knowing A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706938" y="4633913"/>
            <a:ext cx="4672012" cy="1676400"/>
            <a:chOff x="2005" y="2919"/>
            <a:chExt cx="2943" cy="1056"/>
          </a:xfrm>
        </p:grpSpPr>
        <p:sp>
          <p:nvSpPr>
            <p:cNvPr id="31783" name="Oval 10"/>
            <p:cNvSpPr>
              <a:spLocks noChangeArrowheads="1"/>
            </p:cNvSpPr>
            <p:nvPr/>
          </p:nvSpPr>
          <p:spPr bwMode="auto">
            <a:xfrm>
              <a:off x="2005" y="2919"/>
              <a:ext cx="1619" cy="8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Text Box 25"/>
            <p:cNvSpPr txBox="1">
              <a:spLocks noChangeArrowheads="1"/>
            </p:cNvSpPr>
            <p:nvPr/>
          </p:nvSpPr>
          <p:spPr bwMode="auto">
            <a:xfrm>
              <a:off x="2644" y="3725"/>
              <a:ext cx="2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</a:rPr>
                <a:t>Pigeonhole 2：those not knowing A</a:t>
              </a:r>
            </a:p>
            <a:p>
              <a:pPr algn="just"/>
              <a:endParaRPr lang="zh-CN" altLang="en-US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9" name="Text Box 28"/>
          <p:cNvSpPr txBox="1">
            <a:spLocks noChangeArrowheads="1"/>
          </p:cNvSpPr>
          <p:nvPr/>
        </p:nvSpPr>
        <p:spPr bwMode="auto">
          <a:xfrm>
            <a:off x="1828800" y="1905001"/>
            <a:ext cx="85344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Problem</a:t>
            </a:r>
            <a:r>
              <a:rPr kumimoji="1" lang="en-US" altLang="zh-CN" sz="2400">
                <a:latin typeface="Times New Roman" panose="02020603050405020304" pitchFamily="18" charset="0"/>
              </a:rPr>
              <a:t>: show that among any 6 persons, there are 3 who know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each other, or there are 3 who don’t know any two others.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292351" y="5075238"/>
            <a:ext cx="2511425" cy="838200"/>
            <a:chOff x="484" y="3197"/>
            <a:chExt cx="1582" cy="528"/>
          </a:xfrm>
        </p:grpSpPr>
        <p:sp>
          <p:nvSpPr>
            <p:cNvPr id="31779" name="Line 22"/>
            <p:cNvSpPr>
              <a:spLocks noChangeShapeType="1"/>
            </p:cNvSpPr>
            <p:nvPr/>
          </p:nvSpPr>
          <p:spPr bwMode="auto">
            <a:xfrm>
              <a:off x="504" y="3231"/>
              <a:ext cx="80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23"/>
            <p:cNvSpPr>
              <a:spLocks noChangeShapeType="1"/>
            </p:cNvSpPr>
            <p:nvPr/>
          </p:nvSpPr>
          <p:spPr bwMode="auto">
            <a:xfrm>
              <a:off x="504" y="3481"/>
              <a:ext cx="8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Text Box 27"/>
            <p:cNvSpPr txBox="1">
              <a:spLocks noChangeArrowheads="1"/>
            </p:cNvSpPr>
            <p:nvPr/>
          </p:nvSpPr>
          <p:spPr bwMode="auto">
            <a:xfrm>
              <a:off x="532" y="3485"/>
              <a:ext cx="15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knowing  each other</a:t>
              </a:r>
            </a:p>
          </p:txBody>
        </p:sp>
        <p:sp>
          <p:nvSpPr>
            <p:cNvPr id="31782" name="Text Box 29"/>
            <p:cNvSpPr txBox="1">
              <a:spLocks noChangeArrowheads="1"/>
            </p:cNvSpPr>
            <p:nvPr/>
          </p:nvSpPr>
          <p:spPr bwMode="auto">
            <a:xfrm>
              <a:off x="484" y="3197"/>
              <a:ext cx="15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not knowing  each other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506664" y="3657600"/>
            <a:ext cx="3538537" cy="1093788"/>
            <a:chOff x="619" y="2304"/>
            <a:chExt cx="2229" cy="689"/>
          </a:xfrm>
        </p:grpSpPr>
        <p:sp>
          <p:nvSpPr>
            <p:cNvPr id="31776" name="Line 20"/>
            <p:cNvSpPr>
              <a:spLocks noChangeShapeType="1"/>
            </p:cNvSpPr>
            <p:nvPr/>
          </p:nvSpPr>
          <p:spPr bwMode="auto">
            <a:xfrm flipV="1">
              <a:off x="624" y="2304"/>
              <a:ext cx="1728" cy="61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21"/>
            <p:cNvSpPr>
              <a:spLocks noChangeShapeType="1"/>
            </p:cNvSpPr>
            <p:nvPr/>
          </p:nvSpPr>
          <p:spPr bwMode="auto">
            <a:xfrm flipV="1">
              <a:off x="619" y="2608"/>
              <a:ext cx="1733" cy="3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32"/>
            <p:cNvSpPr>
              <a:spLocks/>
            </p:cNvSpPr>
            <p:nvPr/>
          </p:nvSpPr>
          <p:spPr bwMode="auto">
            <a:xfrm>
              <a:off x="634" y="2483"/>
              <a:ext cx="2214" cy="510"/>
            </a:xfrm>
            <a:custGeom>
              <a:avLst/>
              <a:gdLst>
                <a:gd name="T0" fmla="*/ 0 w 2214"/>
                <a:gd name="T1" fmla="*/ 459 h 510"/>
                <a:gd name="T2" fmla="*/ 387 w 2214"/>
                <a:gd name="T3" fmla="*/ 504 h 510"/>
                <a:gd name="T4" fmla="*/ 873 w 2214"/>
                <a:gd name="T5" fmla="*/ 495 h 510"/>
                <a:gd name="T6" fmla="*/ 1143 w 2214"/>
                <a:gd name="T7" fmla="*/ 468 h 510"/>
                <a:gd name="T8" fmla="*/ 1485 w 2214"/>
                <a:gd name="T9" fmla="*/ 405 h 510"/>
                <a:gd name="T10" fmla="*/ 1809 w 2214"/>
                <a:gd name="T11" fmla="*/ 297 h 510"/>
                <a:gd name="T12" fmla="*/ 2214 w 2214"/>
                <a:gd name="T13" fmla="*/ 0 h 5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4"/>
                <a:gd name="T22" fmla="*/ 0 h 510"/>
                <a:gd name="T23" fmla="*/ 2214 w 2214"/>
                <a:gd name="T24" fmla="*/ 510 h 5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4" h="510">
                  <a:moveTo>
                    <a:pt x="0" y="459"/>
                  </a:moveTo>
                  <a:cubicBezTo>
                    <a:pt x="64" y="466"/>
                    <a:pt x="242" y="498"/>
                    <a:pt x="387" y="504"/>
                  </a:cubicBezTo>
                  <a:cubicBezTo>
                    <a:pt x="532" y="510"/>
                    <a:pt x="747" y="501"/>
                    <a:pt x="873" y="495"/>
                  </a:cubicBezTo>
                  <a:cubicBezTo>
                    <a:pt x="999" y="489"/>
                    <a:pt x="1041" y="483"/>
                    <a:pt x="1143" y="468"/>
                  </a:cubicBezTo>
                  <a:cubicBezTo>
                    <a:pt x="1245" y="453"/>
                    <a:pt x="1374" y="434"/>
                    <a:pt x="1485" y="405"/>
                  </a:cubicBezTo>
                  <a:cubicBezTo>
                    <a:pt x="1596" y="376"/>
                    <a:pt x="1688" y="364"/>
                    <a:pt x="1809" y="297"/>
                  </a:cubicBezTo>
                  <a:cubicBezTo>
                    <a:pt x="1930" y="230"/>
                    <a:pt x="2130" y="62"/>
                    <a:pt x="2214" y="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063751" y="4437063"/>
            <a:ext cx="550863" cy="296862"/>
            <a:chOff x="388" y="2794"/>
            <a:chExt cx="347" cy="187"/>
          </a:xfrm>
        </p:grpSpPr>
        <p:sp>
          <p:nvSpPr>
            <p:cNvPr id="31774" name="Text Box 16"/>
            <p:cNvSpPr txBox="1">
              <a:spLocks noChangeArrowheads="1"/>
            </p:cNvSpPr>
            <p:nvPr/>
          </p:nvSpPr>
          <p:spPr bwMode="auto">
            <a:xfrm>
              <a:off x="388" y="2794"/>
              <a:ext cx="34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775" name="Oval 37"/>
            <p:cNvSpPr>
              <a:spLocks noChangeArrowheads="1"/>
            </p:cNvSpPr>
            <p:nvPr/>
          </p:nvSpPr>
          <p:spPr bwMode="auto">
            <a:xfrm>
              <a:off x="624" y="288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172200" y="3657600"/>
            <a:ext cx="4267200" cy="1752600"/>
            <a:chOff x="2928" y="2304"/>
            <a:chExt cx="2688" cy="1104"/>
          </a:xfrm>
        </p:grpSpPr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3696" y="2304"/>
              <a:ext cx="1920" cy="640"/>
            </a:xfrm>
            <a:prstGeom prst="rect">
              <a:avLst/>
            </a:prstGeom>
            <a:solidFill>
              <a:srgbClr val="FFFF99"/>
            </a:solidFill>
            <a:ln w="57150" cmpd="thickThin">
              <a:solidFill>
                <a:srgbClr val="FFCC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There must be at least 3 elements which fall into one of the two pigeonhole.</a:t>
              </a:r>
            </a:p>
          </p:txBody>
        </p:sp>
        <p:sp>
          <p:nvSpPr>
            <p:cNvPr id="31772" name="Line 38"/>
            <p:cNvSpPr>
              <a:spLocks noChangeShapeType="1"/>
            </p:cNvSpPr>
            <p:nvPr/>
          </p:nvSpPr>
          <p:spPr bwMode="auto">
            <a:xfrm flipH="1" flipV="1">
              <a:off x="3120" y="2400"/>
              <a:ext cx="576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39"/>
            <p:cNvSpPr>
              <a:spLocks noChangeShapeType="1"/>
            </p:cNvSpPr>
            <p:nvPr/>
          </p:nvSpPr>
          <p:spPr bwMode="auto">
            <a:xfrm flipH="1">
              <a:off x="2928" y="2976"/>
              <a:ext cx="864" cy="4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303838" y="3644900"/>
            <a:ext cx="779462" cy="496888"/>
            <a:chOff x="2352" y="2295"/>
            <a:chExt cx="491" cy="313"/>
          </a:xfrm>
        </p:grpSpPr>
        <p:sp>
          <p:nvSpPr>
            <p:cNvPr id="31768" name="Line 18"/>
            <p:cNvSpPr>
              <a:spLocks noChangeShapeType="1"/>
            </p:cNvSpPr>
            <p:nvPr/>
          </p:nvSpPr>
          <p:spPr bwMode="auto">
            <a:xfrm>
              <a:off x="2352" y="2295"/>
              <a:ext cx="0" cy="31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9"/>
            <p:cNvSpPr>
              <a:spLocks noChangeShapeType="1"/>
            </p:cNvSpPr>
            <p:nvPr/>
          </p:nvSpPr>
          <p:spPr bwMode="auto">
            <a:xfrm flipV="1">
              <a:off x="2352" y="2483"/>
              <a:ext cx="462" cy="12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7"/>
            <p:cNvSpPr>
              <a:spLocks noChangeShapeType="1"/>
            </p:cNvSpPr>
            <p:nvPr/>
          </p:nvSpPr>
          <p:spPr bwMode="auto">
            <a:xfrm>
              <a:off x="2381" y="2296"/>
              <a:ext cx="462" cy="17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232400" y="3357563"/>
            <a:ext cx="1358900" cy="2176462"/>
            <a:chOff x="2336" y="2115"/>
            <a:chExt cx="856" cy="1371"/>
          </a:xfrm>
        </p:grpSpPr>
        <p:grpSp>
          <p:nvGrpSpPr>
            <p:cNvPr id="31757" name="Group 46"/>
            <p:cNvGrpSpPr>
              <a:grpSpLocks/>
            </p:cNvGrpSpPr>
            <p:nvPr/>
          </p:nvGrpSpPr>
          <p:grpSpPr bwMode="auto">
            <a:xfrm>
              <a:off x="2467" y="3231"/>
              <a:ext cx="68" cy="255"/>
              <a:chOff x="2467" y="3231"/>
              <a:chExt cx="68" cy="255"/>
            </a:xfrm>
          </p:grpSpPr>
          <p:sp>
            <p:nvSpPr>
              <p:cNvPr id="31766" name="Oval 14"/>
              <p:cNvSpPr>
                <a:spLocks noChangeArrowheads="1"/>
              </p:cNvSpPr>
              <p:nvPr/>
            </p:nvSpPr>
            <p:spPr bwMode="auto">
              <a:xfrm>
                <a:off x="2467" y="3231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67" name="Oval 15"/>
              <p:cNvSpPr>
                <a:spLocks noChangeArrowheads="1"/>
              </p:cNvSpPr>
              <p:nvPr/>
            </p:nvSpPr>
            <p:spPr bwMode="auto">
              <a:xfrm>
                <a:off x="2467" y="341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58" name="Group 48"/>
            <p:cNvGrpSpPr>
              <a:grpSpLocks/>
            </p:cNvGrpSpPr>
            <p:nvPr/>
          </p:nvGrpSpPr>
          <p:grpSpPr bwMode="auto">
            <a:xfrm>
              <a:off x="2336" y="2115"/>
              <a:ext cx="856" cy="617"/>
              <a:chOff x="2285" y="2115"/>
              <a:chExt cx="856" cy="617"/>
            </a:xfrm>
          </p:grpSpPr>
          <p:sp>
            <p:nvSpPr>
              <p:cNvPr id="31759" name="Text Box 5"/>
              <p:cNvSpPr txBox="1">
                <a:spLocks noChangeArrowheads="1"/>
              </p:cNvSpPr>
              <p:nvPr/>
            </p:nvSpPr>
            <p:spPr bwMode="auto">
              <a:xfrm>
                <a:off x="2333" y="2544"/>
                <a:ext cx="34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1760" name="Text Box 6"/>
              <p:cNvSpPr txBox="1">
                <a:spLocks noChangeArrowheads="1"/>
              </p:cNvSpPr>
              <p:nvPr/>
            </p:nvSpPr>
            <p:spPr bwMode="auto">
              <a:xfrm>
                <a:off x="2795" y="2357"/>
                <a:ext cx="34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761" name="Text Box 7"/>
              <p:cNvSpPr txBox="1">
                <a:spLocks noChangeArrowheads="1"/>
              </p:cNvSpPr>
              <p:nvPr/>
            </p:nvSpPr>
            <p:spPr bwMode="auto">
              <a:xfrm>
                <a:off x="2381" y="2115"/>
                <a:ext cx="34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31762" name="Group 45"/>
              <p:cNvGrpSpPr>
                <a:grpSpLocks/>
              </p:cNvGrpSpPr>
              <p:nvPr/>
            </p:nvGrpSpPr>
            <p:grpSpPr bwMode="auto">
              <a:xfrm>
                <a:off x="2285" y="2274"/>
                <a:ext cx="552" cy="386"/>
                <a:chOff x="2304" y="2274"/>
                <a:chExt cx="552" cy="386"/>
              </a:xfrm>
            </p:grpSpPr>
            <p:sp>
              <p:nvSpPr>
                <p:cNvPr id="31763" name="Oval 36"/>
                <p:cNvSpPr>
                  <a:spLocks noChangeArrowheads="1"/>
                </p:cNvSpPr>
                <p:nvPr/>
              </p:nvSpPr>
              <p:spPr bwMode="auto">
                <a:xfrm>
                  <a:off x="2788" y="2463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764" name="Oval 35"/>
                <p:cNvSpPr>
                  <a:spLocks noChangeArrowheads="1"/>
                </p:cNvSpPr>
                <p:nvPr/>
              </p:nvSpPr>
              <p:spPr bwMode="auto">
                <a:xfrm>
                  <a:off x="2304" y="2592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765" name="Oval 34"/>
                <p:cNvSpPr>
                  <a:spLocks noChangeArrowheads="1"/>
                </p:cNvSpPr>
                <p:nvPr/>
              </p:nvSpPr>
              <p:spPr bwMode="auto">
                <a:xfrm>
                  <a:off x="2325" y="2274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5303838" y="3644900"/>
            <a:ext cx="0" cy="533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最后几个问题：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0968" y="2660072"/>
            <a:ext cx="819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，一个证明的正确性是由哪些方面保证的？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，一个正确的结论是由哪些方面保证的？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，证明方法在证明过程中起到了什么作用？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06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22425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not rational (Pythagoreans)?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22425" cy="1325563"/>
              </a:xfrm>
              <a:blipFill rotWithShape="0">
                <a:blip r:embed="rId3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9" y="1424010"/>
            <a:ext cx="9559159" cy="513816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79938" y="3469113"/>
            <a:ext cx="8371490" cy="2663673"/>
            <a:chOff x="1040524" y="3461230"/>
            <a:chExt cx="8371490" cy="266367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40524" y="6124903"/>
              <a:ext cx="83714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云形 6"/>
            <p:cNvSpPr/>
            <p:nvPr/>
          </p:nvSpPr>
          <p:spPr>
            <a:xfrm>
              <a:off x="5210503" y="3461230"/>
              <a:ext cx="4201511" cy="22465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你有没有怀疑过这个</a:t>
              </a:r>
              <a:r>
                <a:rPr lang="en-US" altLang="zh-CN" sz="2800" dirty="0" smtClean="0"/>
                <a:t>”therefore”</a:t>
              </a:r>
              <a:r>
                <a:rPr lang="zh-CN" altLang="en-US" sz="2800" dirty="0" smtClean="0"/>
                <a:t>的正确性？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5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4993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There are infinitely many prime numbers.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8" y="1465406"/>
            <a:ext cx="6289384" cy="5046229"/>
          </a:xfrm>
        </p:spPr>
      </p:pic>
      <p:grpSp>
        <p:nvGrpSpPr>
          <p:cNvPr id="27" name="组合 26"/>
          <p:cNvGrpSpPr/>
          <p:nvPr/>
        </p:nvGrpSpPr>
        <p:grpSpPr>
          <a:xfrm>
            <a:off x="4230255" y="1312646"/>
            <a:ext cx="7322006" cy="1625167"/>
            <a:chOff x="4230255" y="1312646"/>
            <a:chExt cx="7322006" cy="1625167"/>
          </a:xfrm>
        </p:grpSpPr>
        <p:sp>
          <p:nvSpPr>
            <p:cNvPr id="5" name="云形 4"/>
            <p:cNvSpPr/>
            <p:nvPr/>
          </p:nvSpPr>
          <p:spPr>
            <a:xfrm>
              <a:off x="8144042" y="1312646"/>
              <a:ext cx="3408219" cy="162516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 set a contrary of our theorem and use this assumption to start</a:t>
              </a:r>
            </a:p>
          </p:txBody>
        </p:sp>
        <p:cxnSp>
          <p:nvCxnSpPr>
            <p:cNvPr id="12" name="直接箭头连接符 11"/>
            <p:cNvCxnSpPr>
              <a:stCxn id="5" idx="2"/>
            </p:cNvCxnSpPr>
            <p:nvPr/>
          </p:nvCxnSpPr>
          <p:spPr>
            <a:xfrm flipH="1" flipV="1">
              <a:off x="5781964" y="1909907"/>
              <a:ext cx="2372650" cy="2153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55" y="2017568"/>
              <a:ext cx="15517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126836" y="3099520"/>
            <a:ext cx="10425424" cy="3102120"/>
            <a:chOff x="1126836" y="3099520"/>
            <a:chExt cx="10425424" cy="3102120"/>
          </a:xfrm>
        </p:grpSpPr>
        <p:sp>
          <p:nvSpPr>
            <p:cNvPr id="6" name="云形 5"/>
            <p:cNvSpPr/>
            <p:nvPr/>
          </p:nvSpPr>
          <p:spPr>
            <a:xfrm>
              <a:off x="8144041" y="3099520"/>
              <a:ext cx="3408219" cy="162516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Then we get a contradiction through a valid argument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2253673" y="4285889"/>
              <a:ext cx="5911272" cy="16992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126836" y="6197600"/>
              <a:ext cx="1126837" cy="4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126836" y="4886468"/>
            <a:ext cx="10446328" cy="1625167"/>
            <a:chOff x="1126836" y="4886468"/>
            <a:chExt cx="10446328" cy="1625167"/>
          </a:xfrm>
        </p:grpSpPr>
        <p:cxnSp>
          <p:nvCxnSpPr>
            <p:cNvPr id="11" name="直接箭头连接符 10"/>
            <p:cNvCxnSpPr>
              <a:stCxn id="17" idx="2"/>
            </p:cNvCxnSpPr>
            <p:nvPr/>
          </p:nvCxnSpPr>
          <p:spPr>
            <a:xfrm flipH="1">
              <a:off x="1653309" y="5699052"/>
              <a:ext cx="6522208" cy="6921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云形 16"/>
            <p:cNvSpPr/>
            <p:nvPr/>
          </p:nvSpPr>
          <p:spPr>
            <a:xfrm>
              <a:off x="8164945" y="4886468"/>
              <a:ext cx="3408219" cy="162516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Then we get the theorem quickly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1126836" y="6507595"/>
              <a:ext cx="526473" cy="4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9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反证法的逻辑正确性必定来自于逻辑！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令：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不是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有理数</m:t>
                    </m:r>
                  </m:oMath>
                </a14:m>
                <a:r>
                  <a:rPr lang="zh-CN" altLang="en-US" dirty="0" smtClean="0"/>
                  <a:t>；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p,q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互质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假定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成立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推理：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   </a:t>
                </a:r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=2q</a:t>
                </a:r>
                <a:r>
                  <a:rPr lang="en-US" altLang="zh-CN" baseline="30000" dirty="0" smtClean="0"/>
                  <a:t>2 </a:t>
                </a:r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是偶数，令</a:t>
                </a:r>
                <a:r>
                  <a:rPr lang="en-US" altLang="zh-CN" dirty="0" smtClean="0"/>
                  <a:t>p=2m</a:t>
                </a:r>
              </a:p>
              <a:p>
                <a:pPr lvl="1"/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是偶数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p,q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False</a:t>
                </a:r>
              </a:p>
              <a:p>
                <a:pPr lvl="1"/>
                <a:r>
                  <a:rPr lang="en-US" altLang="zh-CN" dirty="0" smtClean="0"/>
                  <a:t>A=T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94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03127" y="3482109"/>
                <a:ext cx="423949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,若干数学定理)→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400" dirty="0" smtClean="0"/>
                  <a:t>T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若干数学定理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若干数学定理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=F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=F</a:t>
                </a:r>
              </a:p>
              <a:p>
                <a:r>
                  <a:rPr lang="en-US" altLang="zh-CN" sz="2400" dirty="0" smtClean="0">
                    <a:ea typeface="Cambria Math" panose="02040503050406030204" pitchFamily="18" charset="0"/>
                  </a:rPr>
                  <a:t>A=T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7" y="3482109"/>
                <a:ext cx="4239492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302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云形标注 5"/>
          <p:cNvSpPr/>
          <p:nvPr/>
        </p:nvSpPr>
        <p:spPr>
          <a:xfrm>
            <a:off x="3001818" y="2576946"/>
            <a:ext cx="2459867" cy="905163"/>
          </a:xfrm>
          <a:prstGeom prst="cloudCallout">
            <a:avLst>
              <a:gd name="adj1" fmla="val -86833"/>
              <a:gd name="adj2" fmla="val 80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1600" b="1" dirty="0" smtClean="0">
                <a:ea typeface="Cambria Math" panose="02040503050406030204" pitchFamily="18" charset="0"/>
              </a:rPr>
              <a:t>//</a:t>
            </a:r>
            <a:r>
              <a:rPr lang="zh-CN" altLang="en-US" sz="1600" b="1" dirty="0" smtClean="0">
                <a:ea typeface="Cambria Math" panose="02040503050406030204" pitchFamily="18" charset="0"/>
              </a:rPr>
              <a:t>注意以下推理中</a:t>
            </a:r>
            <a:r>
              <a:rPr lang="en-US" altLang="zh-CN" sz="1600" b="1" dirty="0" smtClean="0">
                <a:ea typeface="Cambria Math" panose="02040503050406030204" pitchFamily="18" charset="0"/>
              </a:rPr>
              <a:t>p</a:t>
            </a:r>
            <a:r>
              <a:rPr lang="zh-CN" altLang="en-US" sz="1600" b="1" dirty="0" smtClean="0">
                <a:ea typeface="Cambria Math" panose="02040503050406030204" pitchFamily="18" charset="0"/>
              </a:rPr>
              <a:t>和</a:t>
            </a:r>
            <a:r>
              <a:rPr lang="en-US" altLang="zh-CN" sz="1600" b="1" dirty="0" smtClean="0">
                <a:ea typeface="Cambria Math" panose="02040503050406030204" pitchFamily="18" charset="0"/>
              </a:rPr>
              <a:t>q</a:t>
            </a:r>
            <a:r>
              <a:rPr lang="zh-CN" altLang="en-US" sz="1600" b="1" dirty="0" smtClean="0">
                <a:ea typeface="Cambria Math" panose="02040503050406030204" pitchFamily="18" charset="0"/>
              </a:rPr>
              <a:t>的辖域</a:t>
            </a:r>
            <a:endParaRPr lang="zh-CN" altLang="en-US" sz="1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318327" y="3805382"/>
            <a:ext cx="5227782" cy="2253673"/>
            <a:chOff x="2318327" y="3805382"/>
            <a:chExt cx="5227782" cy="2253673"/>
          </a:xfrm>
        </p:grpSpPr>
        <p:sp>
          <p:nvSpPr>
            <p:cNvPr id="7" name="云形标注 6"/>
            <p:cNvSpPr/>
            <p:nvPr/>
          </p:nvSpPr>
          <p:spPr>
            <a:xfrm>
              <a:off x="4867564" y="3805382"/>
              <a:ext cx="2678545" cy="1570182"/>
            </a:xfrm>
            <a:prstGeom prst="cloudCallout">
              <a:avLst>
                <a:gd name="adj1" fmla="val -126005"/>
                <a:gd name="adj2" fmla="val 777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其实，这两步之间的逻辑还挺复杂，更为本质！</a:t>
              </a:r>
              <a:endParaRPr lang="zh-CN" altLang="en-US" sz="2000" b="1" dirty="0"/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2318327" y="5615709"/>
              <a:ext cx="249382" cy="443346"/>
            </a:xfrm>
            <a:prstGeom prst="rightBrace">
              <a:avLst>
                <a:gd name="adj1" fmla="val 26852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5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build="p" bldLvl="5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反证法的逻辑正确性必定来自于逻辑！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ea typeface="楷体_GB2312" pitchFamily="49" charset="-122"/>
                  </a:rPr>
                  <a:t>定理证明：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lvl="1"/>
                <a:r>
                  <a:rPr lang="zh-CN" altLang="en-US" dirty="0" smtClean="0">
                    <a:ea typeface="楷体_GB2312" pitchFamily="49" charset="-122"/>
                  </a:rPr>
                  <a:t>前提</a:t>
                </a:r>
                <a:r>
                  <a:rPr lang="zh-CN" altLang="en-US" dirty="0">
                    <a:ea typeface="楷体_GB2312" pitchFamily="49" charset="-122"/>
                  </a:rPr>
                  <a:t>：一组命题公式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k</a:t>
                </a:r>
                <a:endParaRPr lang="en-US" altLang="zh-CN" baseline="-25000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楷体_GB2312" pitchFamily="49" charset="-122"/>
                  </a:rPr>
                  <a:t>结论：一个命题公式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 smtClean="0"/>
                  <a:t>如果是这样：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ea typeface="楷体_GB2312" pitchFamily="49" charset="-122"/>
                  </a:rPr>
                  <a:t>前提：一组命题公式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</a:rPr>
                  <a:t>B,A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</a:rPr>
                  <a:t>k</a:t>
                </a:r>
                <a:endParaRPr lang="en-US" altLang="zh-CN" baseline="-25000" dirty="0" smtClean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楷体_GB2312" pitchFamily="49" charset="-122"/>
                  </a:rPr>
                  <a:t>结论：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dirty="0" smtClean="0">
                    <a:ea typeface="Cambria Math" panose="02040503050406030204" pitchFamily="18" charset="0"/>
                  </a:rPr>
                  <a:t>即：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</a:rPr>
                  <a:t>B,A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dirty="0" smtClean="0"/>
                  <a:t>=&gt;F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楷体_GB2312" pitchFamily="49" charset="-122"/>
                      </a:rPr>
                      <m:t>¬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楷体_GB2312" pitchFamily="49" charset="-122"/>
                      </a:rPr>
                      <m:t>∧ 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</a:rPr>
                  <a:t> …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dirty="0" smtClean="0"/>
                  <a:t>=F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ea typeface="楷体_GB2312" pitchFamily="49" charset="-122"/>
                  </a:rPr>
                  <a:t>为</a:t>
                </a:r>
                <a:r>
                  <a:rPr lang="zh-CN" altLang="en-US" sz="2400" dirty="0" smtClean="0">
                    <a:ea typeface="楷体_GB2312" pitchFamily="49" charset="-122"/>
                  </a:rPr>
                  <a:t>真</a:t>
                </a:r>
                <a:endParaRPr lang="en-US" altLang="zh-CN" sz="2400" dirty="0" smtClean="0">
                  <a:ea typeface="楷体_GB2312" pitchFamily="49" charset="-122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</a:rPr>
                  <a:t>B=F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i="1" dirty="0" smtClean="0">
                    <a:latin typeface="Times New Roman" panose="02020603050405020304" pitchFamily="18" charset="0"/>
                    <a:ea typeface="楷体_GB2312" pitchFamily="49" charset="-122"/>
                  </a:rPr>
                  <a:t>B=T</a:t>
                </a:r>
                <a:endParaRPr lang="en-US" altLang="zh-CN" sz="2400" dirty="0">
                  <a:ea typeface="楷体_GB2312" pitchFamily="49" charset="-122"/>
                </a:endParaRPr>
              </a:p>
              <a:p>
                <a:pPr marL="685800" lvl="2">
                  <a:spcBef>
                    <a:spcPts val="10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云形标注 3"/>
          <p:cNvSpPr/>
          <p:nvPr/>
        </p:nvSpPr>
        <p:spPr>
          <a:xfrm>
            <a:off x="6206835" y="2586182"/>
            <a:ext cx="5551055" cy="1995055"/>
          </a:xfrm>
          <a:prstGeom prst="cloudCallout">
            <a:avLst>
              <a:gd name="adj1" fmla="val -58770"/>
              <a:gd name="adj2" fmla="val 2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：在这个一般性的定理证明过程中，你现在能说清楚反证法的基本方法和它的逻辑正确性吗？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46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反证法有时比直接证明法更好用。你能说说为什么吗？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如果需要你证明如下定理，你有什么想法？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</a:t>
            </a:r>
            <a:r>
              <a:rPr lang="en-US" altLang="zh-CN" dirty="0" smtClean="0"/>
              <a:t>A1,A2,…,Am</a:t>
            </a:r>
          </a:p>
          <a:p>
            <a:pPr lvl="1"/>
            <a:r>
              <a:rPr lang="zh-CN" altLang="en-US" dirty="0" smtClean="0"/>
              <a:t>结论：</a:t>
            </a:r>
            <a:r>
              <a:rPr lang="en-US" altLang="zh-CN" dirty="0" smtClean="0"/>
              <a:t>B1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B2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Bn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6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25"/>
            <a:ext cx="6209372" cy="96056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5" y="1122491"/>
            <a:ext cx="5913581" cy="5665242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7786254" y="642208"/>
            <a:ext cx="3943928" cy="1856509"/>
          </a:xfrm>
          <a:prstGeom prst="cloudCallout">
            <a:avLst>
              <a:gd name="adj1" fmla="val -58304"/>
              <a:gd name="adj2" fmla="val 10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：这种证明方法为什么被称为分情形证明法？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7869381" y="4950693"/>
            <a:ext cx="3943928" cy="1597890"/>
          </a:xfrm>
          <a:prstGeom prst="cloudCallout">
            <a:avLst>
              <a:gd name="adj1" fmla="val -58070"/>
              <a:gd name="adj2" fmla="val 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：这种证明方法最“令人担心”的是什么？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244436" y="6465453"/>
            <a:ext cx="4119419" cy="92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979054" y="1653589"/>
            <a:ext cx="1819564" cy="3592945"/>
            <a:chOff x="979054" y="1653589"/>
            <a:chExt cx="1819564" cy="359294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979054" y="1653589"/>
              <a:ext cx="41563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274618" y="2863552"/>
              <a:ext cx="6280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274618" y="4045807"/>
              <a:ext cx="4895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921163" y="5246534"/>
              <a:ext cx="87745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云形标注 18"/>
          <p:cNvSpPr/>
          <p:nvPr/>
        </p:nvSpPr>
        <p:spPr>
          <a:xfrm>
            <a:off x="7786254" y="2711153"/>
            <a:ext cx="3943928" cy="1856509"/>
          </a:xfrm>
          <a:prstGeom prst="cloudCallout">
            <a:avLst>
              <a:gd name="adj1" fmla="val -58304"/>
              <a:gd name="adj2" fmla="val 10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：有的时候，我们在证明时会用到“不失一般性”这个词，你理解这是什么意思吗？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311236" y="5500534"/>
            <a:ext cx="10945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：你能用学过的逻辑知识说明分情形证明法的正确性吗？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i="1" dirty="0" err="1" smtClean="0"/>
              <a:t>p</a:t>
            </a:r>
            <a:r>
              <a:rPr lang="en-US" altLang="zh-CN" i="1" dirty="0" err="1" smtClean="0">
                <a:sym typeface="Symbol" panose="05050102010706020507" pitchFamily="18" charset="2"/>
              </a:rPr>
              <a:t>q</a:t>
            </a:r>
            <a:r>
              <a:rPr lang="zh-CN" altLang="en-US" i="1" dirty="0" smtClean="0">
                <a:sym typeface="Symbol" panose="05050102010706020507" pitchFamily="18" charset="2"/>
              </a:rPr>
              <a:t>，</a:t>
            </a:r>
            <a:r>
              <a:rPr lang="zh-CN" altLang="en-US" dirty="0" smtClean="0">
                <a:sym typeface="Symbol" panose="05050102010706020507" pitchFamily="18" charset="2"/>
              </a:rPr>
              <a:t>如果恰有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err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sym typeface="Symbol" panose="05050102010706020507" pitchFamily="18" charset="2"/>
              </a:rPr>
              <a:t>则有：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 err="1" smtClean="0"/>
              <a:t>p</a:t>
            </a:r>
            <a:r>
              <a:rPr lang="en-US" altLang="zh-CN" i="1" dirty="0" err="1" smtClean="0">
                <a:sym typeface="Symbol" panose="05050102010706020507" pitchFamily="18" charset="2"/>
              </a:rPr>
              <a:t>q</a:t>
            </a:r>
            <a:r>
              <a:rPr lang="en-US" altLang="zh-CN" dirty="0" smtClean="0">
                <a:sym typeface="Symbol" panose="05050102010706020507" pitchFamily="18" charset="2"/>
              </a:rPr>
              <a:t>)  (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q</a:t>
            </a:r>
            <a:r>
              <a:rPr lang="en-US" altLang="zh-CN" dirty="0" smtClean="0">
                <a:sym typeface="Symbol" panose="05050102010706020507" pitchFamily="18" charset="2"/>
              </a:rPr>
              <a:t>) (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q</a:t>
            </a:r>
            <a:r>
              <a:rPr lang="en-US" altLang="zh-CN" dirty="0" smtClean="0">
                <a:sym typeface="Symbol" panose="05050102010706020507" pitchFamily="18" charset="2"/>
              </a:rPr>
              <a:t>) </a:t>
            </a:r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sym typeface="Symbol" panose="05050102010706020507" pitchFamily="18" charset="2"/>
              </a:rPr>
              <a:t> (</a:t>
            </a:r>
            <a:r>
              <a:rPr lang="en-US" altLang="zh-CN" i="1" dirty="0" err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i="1" dirty="0" smtClean="0">
                <a:sym typeface="Symbol" panose="05050102010706020507" pitchFamily="18" charset="2"/>
              </a:rPr>
              <a:t> q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r>
              <a:rPr lang="zh-CN" altLang="en-US" dirty="0" smtClean="0"/>
              <a:t>因此：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smtClean="0"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sym typeface="Symbol" panose="05050102010706020507" pitchFamily="18" charset="2"/>
              </a:rPr>
              <a:t> </a:t>
            </a:r>
            <a:r>
              <a:rPr lang="en-US" altLang="zh-CN" i="1" dirty="0" err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成为关键所在，成为这种证明方法的“令人担心”的地方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1395</Words>
  <Application>Microsoft Office PowerPoint</Application>
  <PresentationFormat>宽屏</PresentationFormat>
  <Paragraphs>167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方正兰亭超细黑简体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公式</vt:lpstr>
      <vt:lpstr>计算机问题求解-论题1-3 常用证明方法及其逻辑正确性</vt:lpstr>
      <vt:lpstr>Outlines </vt:lpstr>
      <vt:lpstr> √2  is not rational (Pythagoreans)?</vt:lpstr>
      <vt:lpstr>There are infinitely many prime numbers. </vt:lpstr>
      <vt:lpstr>反证法的逻辑正确性必定来自于逻辑！</vt:lpstr>
      <vt:lpstr>反证法的逻辑正确性必定来自于逻辑！</vt:lpstr>
      <vt:lpstr>问题2</vt:lpstr>
      <vt:lpstr>PowerPoint 演示文稿</vt:lpstr>
      <vt:lpstr>问题6：你能用学过的逻辑知识说明分情形证明法的正确性吗？</vt:lpstr>
      <vt:lpstr>存在性证明</vt:lpstr>
      <vt:lpstr>Chomp游戏</vt:lpstr>
      <vt:lpstr>Chomp游戏可以先行必胜</vt:lpstr>
      <vt:lpstr>关于数学归纳法</vt:lpstr>
      <vt:lpstr>数学归纳法的逻辑基础是什么？</vt:lpstr>
      <vt:lpstr>数学归纳法的逻辑正确性会在哪儿被质疑？</vt:lpstr>
      <vt:lpstr>PowerPoint 演示文稿</vt:lpstr>
      <vt:lpstr>两个范例</vt:lpstr>
      <vt:lpstr>鸽笼原理示例</vt:lpstr>
      <vt:lpstr>看不见的鸽笼，看不见的鸽子</vt:lpstr>
      <vt:lpstr>关于鸽笼原理的讨论</vt:lpstr>
      <vt:lpstr>Knowing Each Other or Not</vt:lpstr>
      <vt:lpstr>最后几个问题：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计算机问题求解-论题1-3 证明方法及证明方法的逻辑正确性</dc:title>
  <dc:creator>Lenovo</dc:creator>
  <cp:lastModifiedBy>TXP-ICS-NJU</cp:lastModifiedBy>
  <cp:revision>41</cp:revision>
  <dcterms:created xsi:type="dcterms:W3CDTF">2015-10-07T08:16:17Z</dcterms:created>
  <dcterms:modified xsi:type="dcterms:W3CDTF">2019-10-22T01:41:00Z</dcterms:modified>
</cp:coreProperties>
</file>