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9B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AFB9-EA4F-4194-AF7E-370DC21FDB6E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B814-3D00-4131-83BC-A4DD1AADB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58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AFB9-EA4F-4194-AF7E-370DC21FDB6E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B814-3D00-4131-83BC-A4DD1AADB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91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AFB9-EA4F-4194-AF7E-370DC21FDB6E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B814-3D00-4131-83BC-A4DD1AADB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10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AFB9-EA4F-4194-AF7E-370DC21FDB6E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B814-3D00-4131-83BC-A4DD1AADB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30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AFB9-EA4F-4194-AF7E-370DC21FDB6E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B814-3D00-4131-83BC-A4DD1AADB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3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AFB9-EA4F-4194-AF7E-370DC21FDB6E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B814-3D00-4131-83BC-A4DD1AADB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1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AFB9-EA4F-4194-AF7E-370DC21FDB6E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B814-3D00-4131-83BC-A4DD1AADB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09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AFB9-EA4F-4194-AF7E-370DC21FDB6E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B814-3D00-4131-83BC-A4DD1AADB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43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AFB9-EA4F-4194-AF7E-370DC21FDB6E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B814-3D00-4131-83BC-A4DD1AADB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68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AFB9-EA4F-4194-AF7E-370DC21FDB6E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B814-3D00-4131-83BC-A4DD1AADB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71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AFB9-EA4F-4194-AF7E-370DC21FDB6E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B814-3D00-4131-83BC-A4DD1AADB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98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EAFB9-EA4F-4194-AF7E-370DC21FDB6E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CB814-3D00-4131-83BC-A4DD1AADB5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0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lfq361234/Cbacktest/tree/master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CD22-8E00-400A-AAC3-FED048FCB529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8" name="TextBox 32"/>
          <p:cNvSpPr txBox="1">
            <a:spLocks noChangeArrowheads="1"/>
          </p:cNvSpPr>
          <p:nvPr/>
        </p:nvSpPr>
        <p:spPr bwMode="auto">
          <a:xfrm>
            <a:off x="1919536" y="1268761"/>
            <a:ext cx="936104" cy="822305"/>
          </a:xfrm>
          <a:prstGeom prst="ellipse">
            <a:avLst/>
          </a:prstGeom>
          <a:solidFill>
            <a:srgbClr val="DC328B"/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组合 1"/>
          <p:cNvGrpSpPr/>
          <p:nvPr/>
        </p:nvGrpSpPr>
        <p:grpSpPr>
          <a:xfrm>
            <a:off x="1919537" y="2492896"/>
            <a:ext cx="4295507" cy="1794110"/>
            <a:chOff x="6907941" y="1346074"/>
            <a:chExt cx="4295507" cy="1794110"/>
          </a:xfrm>
        </p:grpSpPr>
        <p:sp>
          <p:nvSpPr>
            <p:cNvPr id="16" name="TextBox 32"/>
            <p:cNvSpPr txBox="1">
              <a:spLocks noChangeArrowheads="1"/>
            </p:cNvSpPr>
            <p:nvPr/>
          </p:nvSpPr>
          <p:spPr bwMode="auto">
            <a:xfrm>
              <a:off x="6907941" y="1346074"/>
              <a:ext cx="998906" cy="82230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3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061314" y="2678519"/>
              <a:ext cx="314213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Output Example</a:t>
              </a:r>
              <a:endParaRPr lang="en-US" altLang="zh-CN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1928742" y="3645022"/>
            <a:ext cx="926898" cy="822305"/>
          </a:xfrm>
          <a:prstGeom prst="ellipse">
            <a:avLst/>
          </a:prstGeom>
          <a:solidFill>
            <a:srgbClr val="DC328B"/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73285" y="1469976"/>
            <a:ext cx="3181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  <a:endParaRPr lang="en-US" altLang="zh-CN" sz="2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84774" y="2673216"/>
            <a:ext cx="3181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 Example</a:t>
            </a:r>
            <a:endParaRPr lang="en-US" altLang="zh-CN" sz="2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479815" y="5085146"/>
            <a:ext cx="757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(Assumption)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2673.45 dollar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plus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 cost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buy one unit of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S&amp;P500 index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price of it equals 2673.45 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935357" y="2401437"/>
            <a:ext cx="5653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Conduct </a:t>
            </a:r>
            <a:r>
              <a:rPr lang="en-US" altLang="zh-TW" sz="2800" b="1" dirty="0" err="1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backtesting</a:t>
            </a:r>
            <a:r>
              <a:rPr lang="en-US" altLang="zh-TW" sz="28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for multiple assets and strategies</a:t>
            </a:r>
          </a:p>
        </p:txBody>
      </p:sp>
    </p:spTree>
    <p:extLst>
      <p:ext uri="{BB962C8B-B14F-4D97-AF65-F5344CB8AC3E}">
        <p14:creationId xmlns:p14="http://schemas.microsoft.com/office/powerpoint/2010/main" val="4848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45" y="862983"/>
            <a:ext cx="1733645" cy="1856226"/>
          </a:xfrm>
          <a:prstGeom prst="rect">
            <a:avLst/>
          </a:prstGeom>
        </p:spPr>
      </p:pic>
      <p:pic>
        <p:nvPicPr>
          <p:cNvPr id="1026" name="Picture 2" descr="ãvisual studio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8" y="2875866"/>
            <a:ext cx="303847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59027" y="6351105"/>
            <a:ext cx="590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https://github.com/lfq361234/Cbacktest/tree/master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30" name="Picture 6" descr="ãgithub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92" y="4539446"/>
            <a:ext cx="2902088" cy="152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4820480" y="2779696"/>
            <a:ext cx="6052930" cy="2816950"/>
            <a:chOff x="3841750" y="2671763"/>
            <a:chExt cx="4508500" cy="1514475"/>
          </a:xfrm>
        </p:grpSpPr>
        <p:pic>
          <p:nvPicPr>
            <p:cNvPr id="9" name="圖片 8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750" y="3344863"/>
              <a:ext cx="1122680" cy="692150"/>
            </a:xfrm>
            <a:prstGeom prst="rect">
              <a:avLst/>
            </a:prstGeom>
          </p:spPr>
        </p:pic>
        <p:pic>
          <p:nvPicPr>
            <p:cNvPr id="10" name="圖片 9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565" y="3014663"/>
              <a:ext cx="1628775" cy="1171575"/>
            </a:xfrm>
            <a:prstGeom prst="rect">
              <a:avLst/>
            </a:prstGeom>
          </p:spPr>
        </p:pic>
        <p:pic>
          <p:nvPicPr>
            <p:cNvPr id="11" name="圖片 10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1250" y="2982913"/>
              <a:ext cx="889000" cy="329565"/>
            </a:xfrm>
            <a:prstGeom prst="rect">
              <a:avLst/>
            </a:prstGeom>
          </p:spPr>
        </p:pic>
        <p:pic>
          <p:nvPicPr>
            <p:cNvPr id="12" name="圖片 11"/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4900" y="3373438"/>
              <a:ext cx="884555" cy="351790"/>
            </a:xfrm>
            <a:prstGeom prst="rect">
              <a:avLst/>
            </a:prstGeom>
          </p:spPr>
        </p:pic>
        <p:sp>
          <p:nvSpPr>
            <p:cNvPr id="13" name="文字方塊 2"/>
            <p:cNvSpPr txBox="1">
              <a:spLocks noChangeArrowheads="1"/>
            </p:cNvSpPr>
            <p:nvPr/>
          </p:nvSpPr>
          <p:spPr bwMode="auto">
            <a:xfrm>
              <a:off x="3905250" y="2874963"/>
              <a:ext cx="882650" cy="2971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Source code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2"/>
            <p:cNvSpPr txBox="1">
              <a:spLocks noChangeArrowheads="1"/>
            </p:cNvSpPr>
            <p:nvPr/>
          </p:nvSpPr>
          <p:spPr bwMode="auto">
            <a:xfrm>
              <a:off x="5327650" y="2671763"/>
              <a:ext cx="1600200" cy="2971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fopen path of program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6940550" y="3217863"/>
              <a:ext cx="488950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flipV="1">
              <a:off x="6946900" y="3478213"/>
              <a:ext cx="488950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2083358" y="173344"/>
            <a:ext cx="7704856" cy="964417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  <a:endParaRPr lang="zh-TW" altLang="en-US" sz="4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27746" y="1495246"/>
            <a:ext cx="29554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Framework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87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51723"/>
            <a:ext cx="4409661" cy="106894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Negative number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smtClean="0"/>
              <a:t>Long</a:t>
            </a:r>
          </a:p>
          <a:p>
            <a:pPr marL="0" indent="0">
              <a:buNone/>
            </a:pPr>
            <a:r>
              <a:rPr lang="en-US" altLang="zh-TW" dirty="0" smtClean="0"/>
              <a:t>Positive number  </a:t>
            </a:r>
            <a:r>
              <a:rPr lang="en-US" altLang="zh-TW" dirty="0" smtClean="0">
                <a:sym typeface="Wingdings" panose="05000000000000000000" pitchFamily="2" charset="2"/>
              </a:rPr>
              <a:t> Short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083358" y="173344"/>
            <a:ext cx="7704856" cy="964417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  <a:endParaRPr lang="zh-TW" altLang="en-US" sz="4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2395666" y="2420670"/>
            <a:ext cx="7400667" cy="3522930"/>
            <a:chOff x="1218654" y="2460426"/>
            <a:chExt cx="7400667" cy="3522930"/>
          </a:xfrm>
        </p:grpSpPr>
        <p:grpSp>
          <p:nvGrpSpPr>
            <p:cNvPr id="5" name="群組 4"/>
            <p:cNvGrpSpPr/>
            <p:nvPr/>
          </p:nvGrpSpPr>
          <p:grpSpPr>
            <a:xfrm>
              <a:off x="1218654" y="2729999"/>
              <a:ext cx="6494112" cy="3253357"/>
              <a:chOff x="3841750" y="2671763"/>
              <a:chExt cx="4508500" cy="1514475"/>
            </a:xfrm>
          </p:grpSpPr>
          <p:pic>
            <p:nvPicPr>
              <p:cNvPr id="6" name="圖片 5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1750" y="3344863"/>
                <a:ext cx="1122680" cy="692150"/>
              </a:xfrm>
              <a:prstGeom prst="rect">
                <a:avLst/>
              </a:prstGeom>
            </p:spPr>
          </p:pic>
          <p:pic>
            <p:nvPicPr>
              <p:cNvPr id="7" name="圖片 6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2565" y="3014663"/>
                <a:ext cx="1628775" cy="1171575"/>
              </a:xfrm>
              <a:prstGeom prst="rect">
                <a:avLst/>
              </a:prstGeom>
            </p:spPr>
          </p:pic>
          <p:pic>
            <p:nvPicPr>
              <p:cNvPr id="8" name="圖片 7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1250" y="2982913"/>
                <a:ext cx="889000" cy="329565"/>
              </a:xfrm>
              <a:prstGeom prst="rect">
                <a:avLst/>
              </a:prstGeom>
            </p:spPr>
          </p:pic>
          <p:pic>
            <p:nvPicPr>
              <p:cNvPr id="9" name="圖片 8"/>
              <p:cNvPicPr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4900" y="3373438"/>
                <a:ext cx="884555" cy="351790"/>
              </a:xfrm>
              <a:prstGeom prst="rect">
                <a:avLst/>
              </a:prstGeom>
            </p:spPr>
          </p:pic>
          <p:sp>
            <p:nvSpPr>
              <p:cNvPr id="10" name="文字方塊 2"/>
              <p:cNvSpPr txBox="1">
                <a:spLocks noChangeArrowheads="1"/>
              </p:cNvSpPr>
              <p:nvPr/>
            </p:nvSpPr>
            <p:spPr bwMode="auto">
              <a:xfrm>
                <a:off x="3905250" y="2874963"/>
                <a:ext cx="882650" cy="2971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000" kern="10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Source code</a:t>
                </a:r>
                <a:endParaRPr lang="zh-TW" sz="12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字方塊 2"/>
              <p:cNvSpPr txBox="1">
                <a:spLocks noChangeArrowheads="1"/>
              </p:cNvSpPr>
              <p:nvPr/>
            </p:nvSpPr>
            <p:spPr bwMode="auto">
              <a:xfrm>
                <a:off x="5327650" y="2671763"/>
                <a:ext cx="1600200" cy="29718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000" kern="10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fopen path of program</a:t>
                </a:r>
                <a:endParaRPr lang="zh-TW" sz="1200" kern="10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單箭頭接點 11"/>
              <p:cNvCxnSpPr/>
              <p:nvPr/>
            </p:nvCxnSpPr>
            <p:spPr>
              <a:xfrm flipV="1">
                <a:off x="6940550" y="3217863"/>
                <a:ext cx="488950" cy="6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/>
              <p:nvPr/>
            </p:nvCxnSpPr>
            <p:spPr>
              <a:xfrm flipV="1">
                <a:off x="6946900" y="3478213"/>
                <a:ext cx="488950" cy="6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5594800" y="2460426"/>
              <a:ext cx="295540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48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Input</a:t>
              </a:r>
              <a:endParaRPr lang="zh-TW" alt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663919" y="4891562"/>
              <a:ext cx="295540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48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sym typeface="Wingdings" panose="05000000000000000000" pitchFamily="2" charset="2"/>
                </a:rPr>
                <a:t>output</a:t>
              </a:r>
              <a:endParaRPr lang="zh-TW" alt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5400000">
              <a:off x="6844389" y="3960734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sym typeface="Wingdings" panose="05000000000000000000" pitchFamily="2" charset="2"/>
                </a:rPr>
                <a:t></a:t>
              </a:r>
              <a:endParaRPr lang="zh-TW" altLang="en-US" dirty="0"/>
            </a:p>
          </p:txBody>
        </p:sp>
      </p:grpSp>
      <p:sp>
        <p:nvSpPr>
          <p:cNvPr id="19" name="內容版面配置區 2"/>
          <p:cNvSpPr txBox="1">
            <a:spLocks/>
          </p:cNvSpPr>
          <p:nvPr/>
        </p:nvSpPr>
        <p:spPr>
          <a:xfrm>
            <a:off x="5146847" y="1383100"/>
            <a:ext cx="6205331" cy="1068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Price and strategy form_strategy.csv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Parameter setting</a:t>
            </a:r>
            <a:r>
              <a:rPr lang="en-US" altLang="zh-TW" dirty="0" smtClean="0">
                <a:sym typeface="Wingdings" panose="05000000000000000000" pitchFamily="2" charset="2"/>
              </a:rPr>
              <a:t> parameter.csv</a:t>
            </a:r>
            <a:endParaRPr lang="en-US" altLang="zh-TW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0559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51722"/>
            <a:ext cx="3415748" cy="516835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form_strategy.csv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083358" y="173344"/>
            <a:ext cx="7704856" cy="964417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 Example</a:t>
            </a:r>
            <a:endParaRPr lang="zh-TW" altLang="en-US" sz="4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24" y="1868557"/>
            <a:ext cx="4172955" cy="4825240"/>
          </a:xfrm>
          <a:prstGeom prst="rect">
            <a:avLst/>
          </a:prstGeom>
        </p:spPr>
      </p:pic>
      <p:sp>
        <p:nvSpPr>
          <p:cNvPr id="20" name="內容版面配置區 2"/>
          <p:cNvSpPr txBox="1">
            <a:spLocks/>
          </p:cNvSpPr>
          <p:nvPr/>
        </p:nvSpPr>
        <p:spPr>
          <a:xfrm>
            <a:off x="5686666" y="2917406"/>
            <a:ext cx="3415748" cy="51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parameter.csv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242" y="3955774"/>
            <a:ext cx="6111080" cy="91440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5724593" y="5107547"/>
            <a:ext cx="549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Flexible </a:t>
            </a:r>
            <a:r>
              <a:rPr lang="en-US" altLang="zh-TW" sz="1600" dirty="0" smtClean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adjustment any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 smtClean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dataFreq</a:t>
            </a:r>
            <a:r>
              <a:rPr lang="en-US" altLang="zh-TW" sz="1600" dirty="0" smtClean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represents how many data points for each asset during a year</a:t>
            </a:r>
            <a:endParaRPr lang="zh-TW" altLang="en-US" sz="1600" dirty="0">
              <a:solidFill>
                <a:srgbClr val="0033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909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86470" y="1289467"/>
            <a:ext cx="3415748" cy="516835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backtest.csv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083358" y="173344"/>
            <a:ext cx="7704856" cy="964417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</a:t>
            </a:r>
            <a:r>
              <a:rPr lang="en-US" altLang="zh-TW" sz="40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put Example</a:t>
            </a:r>
            <a:endParaRPr lang="zh-TW" altLang="en-US" sz="4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231" y="1806302"/>
            <a:ext cx="6960531" cy="478072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-9197" y="2697124"/>
            <a:ext cx="2543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0033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C++ only output  some digits for double in file output, so the last digit of number is not precise in csv file</a:t>
            </a:r>
            <a:endParaRPr lang="zh-TW" altLang="en-US" sz="1600" dirty="0">
              <a:solidFill>
                <a:srgbClr val="0033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640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391" y="1556724"/>
            <a:ext cx="3415748" cy="516835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evaluation.csv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083358" y="173344"/>
            <a:ext cx="7704856" cy="964417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</a:t>
            </a:r>
            <a:r>
              <a:rPr lang="en-US" altLang="zh-TW" sz="40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put Example</a:t>
            </a:r>
            <a:endParaRPr lang="zh-TW" altLang="en-US" sz="4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0" y="2158367"/>
            <a:ext cx="7998063" cy="38249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712" y="2158367"/>
            <a:ext cx="3240371" cy="1507359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437321" y="5983356"/>
            <a:ext cx="8100392" cy="725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Asset Order1: FB still has some unrealized position that is not taken account into Win/Lose analysis  </a:t>
            </a:r>
            <a:endParaRPr lang="en-US" altLang="zh-TW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8537712" y="3776870"/>
            <a:ext cx="3488636" cy="2395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 smtClean="0">
                <a:solidFill>
                  <a:srgbClr val="0D19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For </a:t>
            </a:r>
            <a:r>
              <a:rPr lang="en-US" altLang="zh-TW" sz="1400" dirty="0" err="1" smtClean="0">
                <a:solidFill>
                  <a:srgbClr val="0D19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annualDownSTD</a:t>
            </a:r>
            <a:r>
              <a:rPr lang="en-US" altLang="zh-TW" sz="1400" dirty="0" smtClean="0">
                <a:solidFill>
                  <a:srgbClr val="0D19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0D19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Assume minimum acceptable return is equal to </a:t>
            </a:r>
            <a:r>
              <a:rPr lang="en-US" altLang="zh-TW" sz="1400" dirty="0" err="1" smtClean="0">
                <a:solidFill>
                  <a:srgbClr val="0D19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riskFreeRate</a:t>
            </a:r>
            <a:endParaRPr lang="en-US" altLang="zh-TW" sz="1400" dirty="0" smtClean="0">
              <a:solidFill>
                <a:srgbClr val="0D19B3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0D19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Use minimum acceptable return to calculate target average daily </a:t>
            </a:r>
            <a:r>
              <a:rPr lang="en-US" altLang="zh-TW" sz="1400" dirty="0" err="1" smtClean="0">
                <a:solidFill>
                  <a:srgbClr val="0D19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PnL</a:t>
            </a:r>
            <a:endParaRPr lang="en-US" altLang="zh-TW" sz="1400" dirty="0" smtClean="0">
              <a:solidFill>
                <a:srgbClr val="0D19B3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0D19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Use target average daily </a:t>
            </a:r>
            <a:r>
              <a:rPr lang="en-US" altLang="zh-TW" sz="1400" dirty="0" err="1" smtClean="0">
                <a:solidFill>
                  <a:srgbClr val="0D19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PnL</a:t>
            </a:r>
            <a:r>
              <a:rPr lang="en-US" altLang="zh-TW" sz="1400" dirty="0" smtClean="0">
                <a:solidFill>
                  <a:srgbClr val="0D19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to calculate downside STD of daily holding </a:t>
            </a:r>
            <a:r>
              <a:rPr lang="en-US" altLang="zh-TW" sz="1400" dirty="0" err="1" smtClean="0">
                <a:solidFill>
                  <a:srgbClr val="0D19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PnL</a:t>
            </a:r>
            <a:r>
              <a:rPr lang="en-US" altLang="zh-TW" sz="1400" dirty="0" smtClean="0">
                <a:solidFill>
                  <a:srgbClr val="0D19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then annualizing it with </a:t>
            </a:r>
            <a:r>
              <a:rPr lang="en-US" altLang="zh-TW" sz="1400" dirty="0" err="1" smtClean="0">
                <a:solidFill>
                  <a:srgbClr val="0D19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investMoney</a:t>
            </a:r>
            <a:endParaRPr lang="en-US" altLang="zh-TW" sz="1400" dirty="0" smtClean="0">
              <a:solidFill>
                <a:srgbClr val="0D19B3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1400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914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183</Words>
  <Application>Microsoft Office PowerPoint</Application>
  <PresentationFormat>寬螢幕</PresentationFormat>
  <Paragraphs>40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Introduction</vt:lpstr>
      <vt:lpstr>Introduction</vt:lpstr>
      <vt:lpstr>Input Example</vt:lpstr>
      <vt:lpstr>Output Example</vt:lpstr>
      <vt:lpstr>Output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joe</dc:creator>
  <cp:lastModifiedBy>joe</cp:lastModifiedBy>
  <cp:revision>23</cp:revision>
  <dcterms:created xsi:type="dcterms:W3CDTF">2019-05-28T05:28:07Z</dcterms:created>
  <dcterms:modified xsi:type="dcterms:W3CDTF">2019-05-28T07:10:44Z</dcterms:modified>
</cp:coreProperties>
</file>