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4" r:id="rId7"/>
  </p:sldMasterIdLst>
  <p:notesMasterIdLst>
    <p:notesMasterId r:id="rId59"/>
  </p:notesMasterIdLst>
  <p:handoutMasterIdLst>
    <p:handoutMasterId r:id="rId60"/>
  </p:handoutMasterIdLst>
  <p:sldIdLst>
    <p:sldId id="462" r:id="rId8"/>
    <p:sldId id="463" r:id="rId9"/>
    <p:sldId id="528" r:id="rId10"/>
    <p:sldId id="529" r:id="rId11"/>
    <p:sldId id="534" r:id="rId12"/>
    <p:sldId id="531" r:id="rId13"/>
    <p:sldId id="536" r:id="rId14"/>
    <p:sldId id="537" r:id="rId15"/>
    <p:sldId id="538" r:id="rId16"/>
    <p:sldId id="533" r:id="rId17"/>
    <p:sldId id="535" r:id="rId18"/>
    <p:sldId id="541" r:id="rId19"/>
    <p:sldId id="539" r:id="rId20"/>
    <p:sldId id="540" r:id="rId21"/>
    <p:sldId id="542" r:id="rId22"/>
    <p:sldId id="543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5" r:id="rId33"/>
    <p:sldId id="554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71" r:id="rId45"/>
    <p:sldId id="572" r:id="rId46"/>
    <p:sldId id="573" r:id="rId47"/>
    <p:sldId id="574" r:id="rId48"/>
    <p:sldId id="581" r:id="rId49"/>
    <p:sldId id="577" r:id="rId50"/>
    <p:sldId id="576" r:id="rId51"/>
    <p:sldId id="578" r:id="rId52"/>
    <p:sldId id="580" r:id="rId53"/>
    <p:sldId id="579" r:id="rId54"/>
    <p:sldId id="582" r:id="rId55"/>
    <p:sldId id="575" r:id="rId56"/>
    <p:sldId id="583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8FBF5"/>
    <a:srgbClr val="4990CE"/>
    <a:srgbClr val="6FC9F3"/>
    <a:srgbClr val="1DD921"/>
    <a:srgbClr val="F303E2"/>
    <a:srgbClr val="B74B4A"/>
    <a:srgbClr val="FF880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cl/elasticsearch-analysis-pinyin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6/search-suggesters.html#completion-suggest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深入</a:t>
            </a:r>
            <a:r>
              <a:rPr kumimoji="1" lang="en-US" altLang="zh-CN"/>
              <a:t>elasticsearch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Metrics </a:t>
            </a:r>
            <a:r>
              <a:rPr lang="zh-CN" altLang="en-US"/>
              <a:t>聚合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例如，我们要求获取每个品牌的用户评分的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min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max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avg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等值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我们可以利用</a:t>
            </a:r>
            <a:r>
              <a:rPr lang="en-US" altLang="zh-CN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stats</a:t>
            </a:r>
            <a:r>
              <a:rPr lang="zh-CN" altLang="en-US">
                <a:solidFill>
                  <a:srgbClr val="333333"/>
                </a:solidFill>
                <a:latin typeface="+mn-lt"/>
                <a:ea typeface="+mn-ea"/>
                <a:cs typeface="Open Sans" panose="020B0606030504020204" pitchFamily="34" charset="0"/>
              </a:rPr>
              <a:t>聚合：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+mn-lt"/>
              <a:ea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>
              <a:lnSpc>
                <a:spcPct val="100000"/>
              </a:lnSpc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" y="2473318"/>
            <a:ext cx="10491422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"brandAgg"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brands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聚合的子聚合，也就是分组后对每组分别计算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"score_stats"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聚合类型，这里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stats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可以计算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min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max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avg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聚合字段，这里是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我们以品牌聚合为例，演示下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RestClient</a:t>
            </a:r>
            <a:r>
              <a:rPr lang="zh-CN" altLang="en-US"/>
              <a:t>使用，先看请求组装：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65850" y="2061874"/>
            <a:ext cx="3396141" cy="448545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"brand_agg"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8497" y="2591946"/>
            <a:ext cx="4935574" cy="263738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request.source().</a:t>
            </a: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size(</a:t>
            </a:r>
            <a:r>
              <a:rPr lang="zh-CN" altLang="zh-CN" sz="160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request.source().aggregation(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AggregationBuilders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"brand_agg"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.field(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.size(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9420" y="3854374"/>
            <a:ext cx="810228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18066" y="3854373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9419" y="4241532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09418" y="4576559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692589" y="4729196"/>
            <a:ext cx="1469985" cy="272598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92589" y="4355243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83249" y="4008641"/>
            <a:ext cx="880671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37802" y="3638044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9" idx="3"/>
            <a:endCxn id="15" idx="1"/>
          </p:cNvCxnSpPr>
          <p:nvPr/>
        </p:nvCxnSpPr>
        <p:spPr>
          <a:xfrm flipV="1">
            <a:off x="5289632" y="3774343"/>
            <a:ext cx="2948170" cy="2163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3" idx="1"/>
          </p:cNvCxnSpPr>
          <p:nvPr/>
        </p:nvCxnSpPr>
        <p:spPr>
          <a:xfrm>
            <a:off x="5162310" y="4377831"/>
            <a:ext cx="3530279" cy="113711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>
            <a:off x="5162309" y="4712858"/>
            <a:ext cx="3530280" cy="152637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8" idx="0"/>
            <a:endCxn id="14" idx="1"/>
          </p:cNvCxnSpPr>
          <p:nvPr/>
        </p:nvCxnSpPr>
        <p:spPr>
          <a:xfrm rot="16200000" flipH="1">
            <a:off x="5803608" y="1465300"/>
            <a:ext cx="290566" cy="5068715"/>
          </a:xfrm>
          <a:prstGeom prst="curvedConnector4">
            <a:avLst>
              <a:gd name="adj1" fmla="val -50789"/>
              <a:gd name="adj2" fmla="val 6861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00514" y="2722715"/>
            <a:ext cx="3082390" cy="272597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18882" y="2899468"/>
            <a:ext cx="1445038" cy="29843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4182904" y="2859014"/>
            <a:ext cx="3735978" cy="18967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再看下聚合结果解析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07731" y="1068093"/>
            <a:ext cx="3396141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"_shards"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Source code pro" panose="020B0509030403020204" pitchFamily="49" charset="0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"hits"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Source code pro" panose="020B0509030403020204" pitchFamily="49" charset="0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"aggregations"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"brand_agg"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"buckets"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13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速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8"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汉庭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]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0880" y="2189665"/>
            <a:ext cx="6939986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38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解析聚合结果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Aggregations aggregations = response.getAggregations();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根据名称获取聚合结果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Terms brandTerms = aggregations.get(</a:t>
            </a:r>
            <a:r>
              <a:rPr lang="zh-CN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"brand_agg"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获取桶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List&lt;? </a:t>
            </a:r>
            <a:r>
              <a:rPr lang="zh-CN" altLang="zh-CN" sz="1400" b="1">
                <a:solidFill>
                  <a:srgbClr val="000080"/>
                </a:solidFill>
                <a:latin typeface="Source code pro" panose="020B0509030403020204" pitchFamily="49" charset="0"/>
              </a:rPr>
              <a:t>extends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Terms.Bucket&gt; buckets = brandTerms.getBuckets();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/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遍历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>
                <a:solidFill>
                  <a:srgbClr val="000080"/>
                </a:solidFill>
                <a:latin typeface="Source code pro" panose="020B0509030403020204" pitchFamily="49" charset="0"/>
              </a:rPr>
              <a:t>for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(Terms.Bucket bucket : buckets) {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lang="zh-CN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，也就是品牌信息</a:t>
            </a:r>
            <a:b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String brandName = bucket.getKeyAsString();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System.</a:t>
            </a:r>
            <a:r>
              <a:rPr lang="zh-CN" altLang="zh-CN" sz="1400" b="1" i="1">
                <a:solidFill>
                  <a:srgbClr val="660E7A"/>
                </a:solidFill>
                <a:latin typeface="Source code pro" panose="020B0509030403020204" pitchFamily="49" charset="0"/>
              </a:rPr>
              <a:t>out</a:t>
            </a: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.println(brandName);</a:t>
            </a:r>
            <a:b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320" y="2615881"/>
            <a:ext cx="5930996" cy="24831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2320" y="3264701"/>
            <a:ext cx="5413468" cy="248314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2320" y="3917215"/>
            <a:ext cx="6785076" cy="248314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9524" y="4557587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29096" y="4654308"/>
            <a:ext cx="1831187" cy="866815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13479" y="2635835"/>
            <a:ext cx="2208850" cy="3154072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05952" y="2210095"/>
            <a:ext cx="2936140" cy="395943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48680" y="2430486"/>
            <a:ext cx="2682490" cy="3487433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6195788" y="2615881"/>
            <a:ext cx="2152891" cy="77297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3" idx="1"/>
          </p:cNvCxnSpPr>
          <p:nvPr/>
        </p:nvCxnSpPr>
        <p:spPr>
          <a:xfrm>
            <a:off x="7567396" y="4041372"/>
            <a:ext cx="1046083" cy="171499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3492415" y="4693886"/>
            <a:ext cx="5336681" cy="53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8" idx="3"/>
          </p:cNvCxnSpPr>
          <p:nvPr/>
        </p:nvCxnSpPr>
        <p:spPr>
          <a:xfrm flipV="1">
            <a:off x="6713316" y="2210096"/>
            <a:ext cx="1492638" cy="529942"/>
          </a:xfrm>
          <a:prstGeom prst="curvedConnector3">
            <a:avLst>
              <a:gd name="adj1" fmla="val 53877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210013" y="5193124"/>
            <a:ext cx="4669926" cy="3048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39828" y="4830185"/>
            <a:ext cx="1487612" cy="23952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0" idx="3"/>
            <a:endCxn id="51" idx="1"/>
          </p:cNvCxnSpPr>
          <p:nvPr/>
        </p:nvCxnSpPr>
        <p:spPr>
          <a:xfrm flipV="1">
            <a:off x="5879939" y="4949948"/>
            <a:ext cx="3159889" cy="395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IUserService</a:t>
            </a:r>
            <a:r>
              <a:rPr lang="zh-CN" altLang="en-US"/>
              <a:t>中定义方法，实现对品牌、城市、星级的聚合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需求：搜索页面的品牌、城市等信息不应该是在页面写死，而是通过聚合索引库中的酒店数据得来的：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IUserService</a:t>
            </a:r>
            <a:r>
              <a:rPr lang="zh-CN" altLang="en-US"/>
              <a:t>中定义一个方法，实现对品牌、城市、星级的聚合，方法声明如下：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157313"/>
            <a:ext cx="8085521" cy="2194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04721" y="5020159"/>
            <a:ext cx="8076250" cy="116955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查询城市、星级、品牌的聚合结果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聚合结果，格式：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{"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城市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": ["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上海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"],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品牌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": ["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", "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希尔顿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"]}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Map&lt;String, List&lt;String&gt;&gt;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getF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ilters();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对接前端接口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/>
              <a:t>前端页面会向服务端发起请求，查询品牌、城市、星级等字段的聚合结果：</a:t>
            </a:r>
            <a:endParaRPr lang="en-US" altLang="zh-CN"/>
          </a:p>
        </p:txBody>
      </p:sp>
      <p:sp>
        <p:nvSpPr>
          <p:cNvPr id="7" name="文本占位符 3"/>
          <p:cNvSpPr txBox="1"/>
          <p:nvPr/>
        </p:nvSpPr>
        <p:spPr>
          <a:xfrm>
            <a:off x="710879" y="2371920"/>
            <a:ext cx="5539449" cy="30450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可以看到请求参数与之前</a:t>
            </a:r>
            <a:r>
              <a:rPr lang="en-US" altLang="zh-CN"/>
              <a:t>search</a:t>
            </a:r>
            <a:r>
              <a:rPr lang="zh-CN" altLang="en-US"/>
              <a:t>时的</a:t>
            </a:r>
            <a:r>
              <a:rPr lang="en-US" altLang="zh-CN"/>
              <a:t>RequestParam</a:t>
            </a:r>
            <a:r>
              <a:rPr lang="zh-CN" altLang="en-US"/>
              <a:t>完全一致，这是在限定聚合时的文档范围。</a:t>
            </a:r>
            <a:endParaRPr lang="en-US" altLang="zh-CN"/>
          </a:p>
          <a:p>
            <a:r>
              <a:rPr lang="zh-CN" altLang="en-US"/>
              <a:t>例如：用户搜索“外滩”，价格在</a:t>
            </a:r>
            <a:r>
              <a:rPr lang="en-US" altLang="zh-CN"/>
              <a:t>300~600</a:t>
            </a:r>
            <a:r>
              <a:rPr lang="zh-CN" altLang="en-US"/>
              <a:t>，那聚合必须是在这个搜索条件基础上完成。</a:t>
            </a:r>
            <a:endParaRPr lang="en-US" altLang="zh-CN"/>
          </a:p>
          <a:p>
            <a:r>
              <a:rPr lang="zh-CN" altLang="en-US"/>
              <a:t>因此我们需要：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编写</a:t>
            </a:r>
            <a:r>
              <a:rPr lang="en-US" altLang="zh-CN" sz="1400"/>
              <a:t>controller</a:t>
            </a:r>
            <a:r>
              <a:rPr lang="zh-CN" altLang="en-US" sz="1400"/>
              <a:t>接口，接收该请求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IUserService#getFilters()</a:t>
            </a:r>
            <a:r>
              <a:rPr lang="zh-CN" altLang="en-US" sz="1400"/>
              <a:t>方法，添加</a:t>
            </a:r>
            <a:r>
              <a:rPr lang="en-US" altLang="zh-CN" sz="1400"/>
              <a:t>RequestParam</a:t>
            </a:r>
            <a:r>
              <a:rPr lang="zh-CN" altLang="en-US" sz="1400"/>
              <a:t>参数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getFilters</a:t>
            </a:r>
            <a:r>
              <a:rPr lang="zh-CN" altLang="en-US" sz="1400"/>
              <a:t>方法的业务，聚合时添加</a:t>
            </a:r>
            <a:r>
              <a:rPr lang="en-US" altLang="zh-CN" sz="1400"/>
              <a:t>query</a:t>
            </a:r>
            <a:r>
              <a:rPr lang="zh-CN" altLang="en-US" sz="1400"/>
              <a:t>条件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28" y="2371920"/>
            <a:ext cx="5326842" cy="30558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拼音分词器</a:t>
            </a:r>
            <a:endParaRPr lang="en-US" altLang="zh-CN"/>
          </a:p>
          <a:p>
            <a:r>
              <a:rPr lang="zh-CN" altLang="en-US"/>
              <a:t>自定义分词器</a:t>
            </a:r>
            <a:endParaRPr lang="en-US" altLang="zh-CN"/>
          </a:p>
          <a:p>
            <a:r>
              <a:rPr lang="zh-CN" altLang="en-US"/>
              <a:t>自动补全查询</a:t>
            </a:r>
            <a:endParaRPr lang="en-US" altLang="zh-CN"/>
          </a:p>
          <a:p>
            <a:r>
              <a:rPr lang="zh-CN" altLang="en-US"/>
              <a:t>实现酒店搜索框自动补全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自动补全需求说明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当用户在搜索框输入字符时，我们应该提示出与该字符有关的搜索项，如图：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3" y="2283878"/>
            <a:ext cx="10303133" cy="24157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/>
          <p:cNvSpPr/>
          <p:nvPr/>
        </p:nvSpPr>
        <p:spPr>
          <a:xfrm>
            <a:off x="4061012" y="2474259"/>
            <a:ext cx="3989294" cy="1900517"/>
          </a:xfrm>
          <a:prstGeom prst="roundRect">
            <a:avLst>
              <a:gd name="adj" fmla="val 11950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使用拼音分词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要实现根据字母做补全，就必须对文档按照拼音分词。在</a:t>
            </a:r>
            <a:r>
              <a:rPr lang="en-US" altLang="zh-CN"/>
              <a:t>GitHub</a:t>
            </a:r>
            <a:r>
              <a:rPr lang="zh-CN" altLang="en-US"/>
              <a:t>上恰好有</a:t>
            </a:r>
            <a:r>
              <a:rPr lang="en-US" altLang="zh-CN"/>
              <a:t>elasticsearch</a:t>
            </a:r>
            <a:r>
              <a:rPr lang="zh-CN" altLang="en-US"/>
              <a:t>的拼音分词插件。地址：</a:t>
            </a:r>
            <a:r>
              <a:rPr lang="en-US" altLang="zh-CN">
                <a:hlinkClick r:id="rId2"/>
              </a:rPr>
              <a:t>https://github.com/medcl/elasticsearch-analysis-pinyin</a:t>
            </a:r>
            <a:endParaRPr lang="en-US" altLang="zh-CN"/>
          </a:p>
          <a:p>
            <a:r>
              <a:rPr lang="zh-CN" altLang="en-US"/>
              <a:t>安装方式与</a:t>
            </a:r>
            <a:r>
              <a:rPr lang="en-US" altLang="zh-CN"/>
              <a:t>IK</a:t>
            </a:r>
            <a:r>
              <a:rPr lang="zh-CN" altLang="en-US"/>
              <a:t>分词器一样，分三步：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解压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上传到虚拟机中，</a:t>
            </a:r>
            <a:r>
              <a:rPr lang="en-US" altLang="zh-CN"/>
              <a:t>elasticsearch</a:t>
            </a:r>
            <a:r>
              <a:rPr lang="zh-CN" altLang="en-US"/>
              <a:t>的</a:t>
            </a:r>
            <a:r>
              <a:rPr lang="en-US" altLang="zh-CN"/>
              <a:t>plugin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重启</a:t>
            </a:r>
            <a:r>
              <a:rPr lang="en-US" altLang="zh-CN"/>
              <a:t>elasticsearch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9012" y="3181011"/>
            <a:ext cx="3801035" cy="116955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POST /_analyze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中分词器（</a:t>
            </a:r>
            <a:r>
              <a:rPr lang="en-US" altLang="zh-CN"/>
              <a:t>analyzer</a:t>
            </a:r>
            <a:r>
              <a:rPr lang="zh-CN" altLang="en-US"/>
              <a:t>）的组成包含三部分：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character filters</a:t>
            </a:r>
            <a:r>
              <a:rPr lang="zh-CN" altLang="en-US"/>
              <a:t>：在</a:t>
            </a:r>
            <a:r>
              <a:rPr lang="en-US" altLang="zh-CN"/>
              <a:t>tokenizer</a:t>
            </a:r>
            <a:r>
              <a:rPr lang="zh-CN" altLang="en-US"/>
              <a:t>之前对文本进行处理。例如删除字符、替换字符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tokenizer</a:t>
            </a:r>
            <a:r>
              <a:rPr lang="zh-CN" altLang="en-US"/>
              <a:t>：将文本按照一定的规则切割成词条（</a:t>
            </a:r>
            <a:r>
              <a:rPr lang="en-US" altLang="zh-CN"/>
              <a:t>term</a:t>
            </a:r>
            <a:r>
              <a:rPr lang="zh-CN" altLang="en-US"/>
              <a:t>）。例如</a:t>
            </a:r>
            <a:r>
              <a:rPr lang="en-US" altLang="zh-CN"/>
              <a:t>keyword</a:t>
            </a:r>
            <a:r>
              <a:rPr lang="zh-CN" altLang="en-US"/>
              <a:t>，就是不分词；还有</a:t>
            </a:r>
            <a:r>
              <a:rPr lang="en-US" altLang="zh-CN"/>
              <a:t>ik_smart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tokenizer filter</a:t>
            </a:r>
            <a:r>
              <a:rPr lang="zh-CN" altLang="en-US"/>
              <a:t>：将</a:t>
            </a:r>
            <a:r>
              <a:rPr lang="en-US" altLang="zh-CN"/>
              <a:t>tokenizer</a:t>
            </a:r>
            <a:r>
              <a:rPr lang="zh-CN" altLang="en-US"/>
              <a:t>输出的词条做进一步处理。例如大小写转换、同义词处理、拼音处理等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1028" y="4385922"/>
            <a:ext cx="1485024" cy="442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</a:t>
            </a:r>
            <a:r>
              <a:rPr lang="en-US" altLang="zh-CN" sz="1200"/>
              <a:t>:)</a:t>
            </a:r>
            <a:endParaRPr lang="zh-CN" altLang="en-US" sz="1200"/>
          </a:p>
        </p:txBody>
      </p:sp>
      <p:cxnSp>
        <p:nvCxnSpPr>
          <p:cNvPr id="7" name="直接箭头连接符 6"/>
          <p:cNvCxnSpPr>
            <a:stCxn id="5" idx="3"/>
            <a:endCxn id="12" idx="1"/>
          </p:cNvCxnSpPr>
          <p:nvPr/>
        </p:nvCxnSpPr>
        <p:spPr>
          <a:xfrm>
            <a:off x="2166052" y="4607148"/>
            <a:ext cx="194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07813" y="4385922"/>
            <a:ext cx="1530967" cy="442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四级考试通过了开心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54259" y="5399315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character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6998" y="5405793"/>
            <a:ext cx="10214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62" y="3966682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</a:t>
            </a:r>
          </a:p>
        </p:txBody>
      </p:sp>
      <p:sp>
        <p:nvSpPr>
          <p:cNvPr id="22" name="矩形 21"/>
          <p:cNvSpPr/>
          <p:nvPr/>
        </p:nvSpPr>
        <p:spPr>
          <a:xfrm>
            <a:off x="7831362" y="4298877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考试</a:t>
            </a:r>
          </a:p>
        </p:txBody>
      </p:sp>
      <p:sp>
        <p:nvSpPr>
          <p:cNvPr id="23" name="矩形 22"/>
          <p:cNvSpPr/>
          <p:nvPr/>
        </p:nvSpPr>
        <p:spPr>
          <a:xfrm>
            <a:off x="7831362" y="4631072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通过</a:t>
            </a:r>
          </a:p>
        </p:txBody>
      </p:sp>
      <p:sp>
        <p:nvSpPr>
          <p:cNvPr id="24" name="矩形 23"/>
          <p:cNvSpPr/>
          <p:nvPr/>
        </p:nvSpPr>
        <p:spPr>
          <a:xfrm>
            <a:off x="7831362" y="4963267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开心</a:t>
            </a:r>
          </a:p>
        </p:txBody>
      </p:sp>
      <p:cxnSp>
        <p:nvCxnSpPr>
          <p:cNvPr id="26" name="直接箭头连接符 25"/>
          <p:cNvCxnSpPr>
            <a:stCxn id="12" idx="3"/>
          </p:cNvCxnSpPr>
          <p:nvPr/>
        </p:nvCxnSpPr>
        <p:spPr>
          <a:xfrm>
            <a:off x="5638780" y="4607148"/>
            <a:ext cx="168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1"/>
          </p:cNvCxnSpPr>
          <p:nvPr/>
        </p:nvCxnSpPr>
        <p:spPr>
          <a:xfrm flipV="1">
            <a:off x="7325295" y="4089477"/>
            <a:ext cx="506067" cy="5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7325295" y="4631072"/>
            <a:ext cx="506067" cy="4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3" idx="1"/>
          </p:cNvCxnSpPr>
          <p:nvPr/>
        </p:nvCxnSpPr>
        <p:spPr>
          <a:xfrm>
            <a:off x="7325295" y="4614624"/>
            <a:ext cx="506067" cy="1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1"/>
          </p:cNvCxnSpPr>
          <p:nvPr/>
        </p:nvCxnSpPr>
        <p:spPr>
          <a:xfrm flipV="1">
            <a:off x="7325295" y="4421672"/>
            <a:ext cx="506067" cy="1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526433" y="5423679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58079" y="3983671"/>
            <a:ext cx="838344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siji</a:t>
            </a:r>
            <a:endParaRPr lang="zh-CN" altLang="en-US" sz="1100"/>
          </a:p>
        </p:txBody>
      </p:sp>
      <p:sp>
        <p:nvSpPr>
          <p:cNvPr id="43" name="矩形 42"/>
          <p:cNvSpPr/>
          <p:nvPr/>
        </p:nvSpPr>
        <p:spPr>
          <a:xfrm>
            <a:off x="10458078" y="4315012"/>
            <a:ext cx="838345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kaoshi</a:t>
            </a:r>
            <a:endParaRPr lang="zh-CN" altLang="en-US" sz="1100"/>
          </a:p>
        </p:txBody>
      </p:sp>
      <p:sp>
        <p:nvSpPr>
          <p:cNvPr id="44" name="矩形 43"/>
          <p:cNvSpPr/>
          <p:nvPr/>
        </p:nvSpPr>
        <p:spPr>
          <a:xfrm>
            <a:off x="10458078" y="4646353"/>
            <a:ext cx="838345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tongguo</a:t>
            </a:r>
            <a:endParaRPr lang="zh-CN" altLang="en-US" sz="1100"/>
          </a:p>
        </p:txBody>
      </p:sp>
      <p:sp>
        <p:nvSpPr>
          <p:cNvPr id="45" name="矩形 44"/>
          <p:cNvSpPr/>
          <p:nvPr/>
        </p:nvSpPr>
        <p:spPr>
          <a:xfrm>
            <a:off x="10458079" y="4977694"/>
            <a:ext cx="838344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kaixin</a:t>
            </a:r>
            <a:endParaRPr lang="zh-CN" altLang="en-US" sz="1100"/>
          </a:p>
        </p:txBody>
      </p:sp>
      <p:cxnSp>
        <p:nvCxnSpPr>
          <p:cNvPr id="47" name="直接箭头连接符 46"/>
          <p:cNvCxnSpPr>
            <a:stCxn id="21" idx="3"/>
            <a:endCxn id="42" idx="1"/>
          </p:cNvCxnSpPr>
          <p:nvPr/>
        </p:nvCxnSpPr>
        <p:spPr>
          <a:xfrm>
            <a:off x="8374632" y="4089477"/>
            <a:ext cx="208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3"/>
            <a:endCxn id="45" idx="1"/>
          </p:cNvCxnSpPr>
          <p:nvPr/>
        </p:nvCxnSpPr>
        <p:spPr>
          <a:xfrm flipV="1">
            <a:off x="8374632" y="5083500"/>
            <a:ext cx="2083447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2" idx="3"/>
            <a:endCxn id="43" idx="1"/>
          </p:cNvCxnSpPr>
          <p:nvPr/>
        </p:nvCxnSpPr>
        <p:spPr>
          <a:xfrm flipV="1">
            <a:off x="8374632" y="4420818"/>
            <a:ext cx="208344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3"/>
            <a:endCxn id="44" idx="1"/>
          </p:cNvCxnSpPr>
          <p:nvPr/>
        </p:nvCxnSpPr>
        <p:spPr>
          <a:xfrm flipV="1">
            <a:off x="8374632" y="4752159"/>
            <a:ext cx="2083446" cy="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/>
        </p:nvSpPr>
        <p:spPr>
          <a:xfrm>
            <a:off x="2482260" y="4170383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:)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开心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:(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伤心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5939589" y="4194747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ik_smart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8754435" y="3966682"/>
            <a:ext cx="1216250" cy="122951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pinyin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9" grpId="0" animBg="1"/>
      <p:bldP spid="1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我们可以在创建索引库时，通过</a:t>
            </a:r>
            <a:r>
              <a:rPr lang="en-US" altLang="zh-CN"/>
              <a:t>settings</a:t>
            </a:r>
            <a:r>
              <a:rPr lang="zh-CN" altLang="en-US"/>
              <a:t>来配置自定义的</a:t>
            </a:r>
            <a:r>
              <a:rPr lang="en-US" altLang="zh-CN"/>
              <a:t>analyzer</a:t>
            </a:r>
            <a:r>
              <a:rPr lang="zh-CN" altLang="en-US"/>
              <a:t>（分词器）：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880" y="2182505"/>
            <a:ext cx="3920114" cy="249299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44390" y="2099656"/>
            <a:ext cx="4962333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自定义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tokenizer filter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过滤器名称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过滤器类型，这里是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pinyin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"keep_full_pinyin"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"keep_joined_full_pinyin"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"keep_original"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"limit_first_letter_length"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"remove_duplicated_term"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"none_chinese_pinyin_tokenize"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箭头: 右 4"/>
          <p:cNvSpPr/>
          <p:nvPr/>
        </p:nvSpPr>
        <p:spPr>
          <a:xfrm>
            <a:off x="5225190" y="3044313"/>
            <a:ext cx="648929" cy="769374"/>
          </a:xfrm>
          <a:prstGeom prst="rightArrow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数据聚合</a:t>
            </a:r>
            <a:endParaRPr kumimoji="1" lang="en-US" altLang="zh-CN"/>
          </a:p>
          <a:p>
            <a:r>
              <a:rPr kumimoji="1" lang="zh-CN" altLang="en-US"/>
              <a:t>自动补全</a:t>
            </a:r>
            <a:endParaRPr kumimoji="1" lang="en-US" altLang="zh-CN"/>
          </a:p>
          <a:p>
            <a:r>
              <a:rPr kumimoji="1" lang="zh-CN" altLang="en-US"/>
              <a:t>数据同步</a:t>
            </a:r>
            <a:endParaRPr kumimoji="1" lang="en-US" altLang="zh-CN"/>
          </a:p>
          <a:p>
            <a:r>
              <a:rPr kumimoji="1" lang="zh-CN" altLang="en-US"/>
              <a:t>集群</a:t>
            </a:r>
            <a:endParaRPr kumimoji="1"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2428130" y="5984394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2" name="矩形: 圆角 21"/>
          <p:cNvSpPr/>
          <p:nvPr/>
        </p:nvSpPr>
        <p:spPr>
          <a:xfrm>
            <a:off x="2291931" y="2937685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狮子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2305953" y="2943914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24" name="矩形: 圆角 23"/>
          <p:cNvSpPr/>
          <p:nvPr/>
        </p:nvSpPr>
        <p:spPr>
          <a:xfrm>
            <a:off x="2319975" y="2952159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/>
              <a:t>拼音分词器适合在创建倒排索引的时候使用，但不能在搜索的时候使用。</a:t>
            </a:r>
            <a:endParaRPr lang="en-US" altLang="zh-CN"/>
          </a:p>
          <a:p>
            <a:r>
              <a:rPr lang="zh-CN" altLang="en-US"/>
              <a:t>创建倒排索引时：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搜索时，用户搜索“狮子”：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932327" y="2526063"/>
            <a:ext cx="2312894" cy="1122572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狮子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891253" y="3892526"/>
            <a:ext cx="2312894" cy="1122573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虱子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7736541" y="2526063"/>
          <a:ext cx="3744579" cy="2370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词条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文档编号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箭头: 右 13"/>
          <p:cNvSpPr/>
          <p:nvPr/>
        </p:nvSpPr>
        <p:spPr>
          <a:xfrm>
            <a:off x="3854685" y="2800478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9293642" y="3128415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6" name="矩形: 圆角 15"/>
          <p:cNvSpPr/>
          <p:nvPr/>
        </p:nvSpPr>
        <p:spPr>
          <a:xfrm>
            <a:off x="9293641" y="3608224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7" name="矩形: 圆角 16"/>
          <p:cNvSpPr/>
          <p:nvPr/>
        </p:nvSpPr>
        <p:spPr>
          <a:xfrm>
            <a:off x="9293641" y="4078309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5100319" y="2526063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狮子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100319" y="3361764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11" name="矩形: 圆角 10"/>
          <p:cNvSpPr/>
          <p:nvPr/>
        </p:nvSpPr>
        <p:spPr>
          <a:xfrm>
            <a:off x="5100319" y="2943913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5" name="矩形: 圆角 24"/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虱子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27" name="矩形: 圆角 26"/>
          <p:cNvSpPr/>
          <p:nvPr/>
        </p:nvSpPr>
        <p:spPr>
          <a:xfrm>
            <a:off x="2247326" y="4338562"/>
            <a:ext cx="781124" cy="286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28" name="箭头: 右 27"/>
          <p:cNvSpPr/>
          <p:nvPr/>
        </p:nvSpPr>
        <p:spPr>
          <a:xfrm>
            <a:off x="3813611" y="4200096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9252568" y="4528033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0" name="矩形: 圆角 29"/>
          <p:cNvSpPr/>
          <p:nvPr/>
        </p:nvSpPr>
        <p:spPr>
          <a:xfrm>
            <a:off x="9709070" y="3608224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1" name="矩形: 圆角 30"/>
          <p:cNvSpPr/>
          <p:nvPr/>
        </p:nvSpPr>
        <p:spPr>
          <a:xfrm>
            <a:off x="9709070" y="4078309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32" name="矩形: 圆角 31"/>
          <p:cNvSpPr/>
          <p:nvPr/>
        </p:nvSpPr>
        <p:spPr>
          <a:xfrm>
            <a:off x="5059245" y="3925681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虱子</a:t>
            </a:r>
          </a:p>
        </p:txBody>
      </p:sp>
      <p:sp>
        <p:nvSpPr>
          <p:cNvPr id="33" name="矩形: 圆角 32"/>
          <p:cNvSpPr/>
          <p:nvPr/>
        </p:nvSpPr>
        <p:spPr>
          <a:xfrm>
            <a:off x="5059245" y="4761382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sz</a:t>
            </a:r>
            <a:endParaRPr lang="zh-CN" altLang="en-US" sz="1200"/>
          </a:p>
        </p:txBody>
      </p:sp>
      <p:sp>
        <p:nvSpPr>
          <p:cNvPr id="34" name="矩形: 圆角 33"/>
          <p:cNvSpPr/>
          <p:nvPr/>
        </p:nvSpPr>
        <p:spPr>
          <a:xfrm>
            <a:off x="5059245" y="4343531"/>
            <a:ext cx="781124" cy="286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shizi</a:t>
            </a:r>
            <a:endParaRPr lang="zh-CN" altLang="en-US" sz="1200"/>
          </a:p>
        </p:txBody>
      </p:sp>
      <p:sp>
        <p:nvSpPr>
          <p:cNvPr id="35" name="矩形: 圆角 34"/>
          <p:cNvSpPr/>
          <p:nvPr/>
        </p:nvSpPr>
        <p:spPr>
          <a:xfrm>
            <a:off x="848168" y="5914238"/>
            <a:ext cx="2481212" cy="408194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>
                <a:solidFill>
                  <a:srgbClr val="B74B4A"/>
                </a:solidFill>
                <a:effectLst/>
                <a:latin typeface="Source code pro" panose="020B0509030403020204" pitchFamily="49" charset="0"/>
              </a:rPr>
              <a:t>“掉到狮子笼咋办，在线等，很急”</a:t>
            </a:r>
            <a:endParaRPr lang="en-US" altLang="zh-CN" sz="1200" b="0">
              <a:solidFill>
                <a:srgbClr val="B74B4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36" name="箭头: 右 35"/>
          <p:cNvSpPr/>
          <p:nvPr/>
        </p:nvSpPr>
        <p:spPr>
          <a:xfrm>
            <a:off x="3813610" y="5837692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分词</a:t>
            </a:r>
          </a:p>
        </p:txBody>
      </p:sp>
      <p:sp>
        <p:nvSpPr>
          <p:cNvPr id="43" name="箭头: 右 42"/>
          <p:cNvSpPr/>
          <p:nvPr/>
        </p:nvSpPr>
        <p:spPr>
          <a:xfrm>
            <a:off x="6218608" y="5837692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搜索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139836" y="4993847"/>
            <a:ext cx="1721170" cy="1124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161999" y="4993847"/>
            <a:ext cx="0" cy="84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8861006" y="5960788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1" name="矩形: 圆角 50"/>
          <p:cNvSpPr/>
          <p:nvPr/>
        </p:nvSpPr>
        <p:spPr>
          <a:xfrm>
            <a:off x="9276435" y="5960788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23034 -0.0601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8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2917 0.06111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812 -0.00139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61E-17 -4.44444E-6 L 0.23346 0.09931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48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3346 0.0912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33 -0.06018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300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2916 0.06111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305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6 0.0007 " pathEditMode="relative" rAng="0" ptsTypes="AA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23528 -0.10787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3528 -0.10787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21367 1.48148E-6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 animBg="1"/>
      <p:bldP spid="9" grpId="0" animBg="1"/>
      <p:bldP spid="14" grpId="0" animBg="1"/>
      <p:bldP spid="15" grpId="0" animBg="1"/>
      <p:bldP spid="16" grpId="0" animBg="1"/>
      <p:bldP spid="17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43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/>
              <a:t>因此字段在创建倒排索引时应该用</a:t>
            </a:r>
            <a:r>
              <a:rPr lang="en-US" altLang="zh-CN"/>
              <a:t>my_analyzer</a:t>
            </a:r>
            <a:r>
              <a:rPr lang="zh-CN" altLang="en-US"/>
              <a:t>分词器；字段在搜索时应该使用</a:t>
            </a:r>
            <a:r>
              <a:rPr lang="en-US" altLang="zh-CN"/>
              <a:t>ik_smart</a:t>
            </a:r>
            <a:r>
              <a:rPr lang="zh-CN" altLang="en-US"/>
              <a:t>分词器</a:t>
            </a:r>
            <a:r>
              <a:rPr lang="en-US" altLang="zh-CN"/>
              <a:t>;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82320" y="2122411"/>
            <a:ext cx="6093912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/test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 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...</a:t>
            </a: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"search_analyzer"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"ik_smart"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如何使用拼音分词器？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下载</a:t>
            </a:r>
            <a:r>
              <a:rPr lang="en-US" altLang="zh-CN" sz="1600"/>
              <a:t>pinyin</a:t>
            </a:r>
            <a:r>
              <a:rPr lang="zh-CN" altLang="en-US" sz="1600"/>
              <a:t>分词器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解压并放到</a:t>
            </a:r>
            <a:r>
              <a:rPr lang="en-US" altLang="zh-CN" sz="1600"/>
              <a:t>elasticsearch</a:t>
            </a:r>
            <a:r>
              <a:rPr lang="zh-CN" altLang="en-US" sz="1600"/>
              <a:t>的</a:t>
            </a:r>
            <a:r>
              <a:rPr lang="en-US" altLang="zh-CN" sz="1600"/>
              <a:t>plugin</a:t>
            </a:r>
            <a:r>
              <a:rPr lang="zh-CN" altLang="en-US" sz="1600"/>
              <a:t>目录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重启即可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如何自定义分词器？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创建索引库时，在</a:t>
            </a:r>
            <a:r>
              <a:rPr lang="en-US" altLang="zh-CN" sz="1600"/>
              <a:t>settings</a:t>
            </a:r>
            <a:r>
              <a:rPr lang="zh-CN" altLang="en-US" sz="1600"/>
              <a:t>中配置，可以包含三部分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character filter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tokenizer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filter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拼音分词器注意事项？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为了避免搜索到同音字，搜索时不要使用拼音分词器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completion suggester</a:t>
            </a:r>
            <a:r>
              <a:rPr lang="zh-CN" altLang="en-US"/>
              <a:t>查询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提供了</a:t>
            </a:r>
            <a:r>
              <a:rPr lang="en-US" altLang="zh-CN">
                <a:hlinkClick r:id="rId2"/>
              </a:rPr>
              <a:t>Completion Suggester</a:t>
            </a:r>
            <a:r>
              <a:rPr lang="zh-CN" altLang="en-US"/>
              <a:t>查询来实现自动补全功能。这个查询会匹配以用户输入内容开头的词条并返回。为了提高补全查询的效率，对于文档中字段的类型有一些约束：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参与补全查询的字段必须是</a:t>
            </a:r>
            <a:r>
              <a:rPr lang="en-US" altLang="zh-CN"/>
              <a:t>completion</a:t>
            </a:r>
            <a:r>
              <a:rPr lang="zh-CN" altLang="en-US"/>
              <a:t>类型。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字段的内容一般是用来补全的多个词条形成的数组。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880" y="3311294"/>
            <a:ext cx="3322501" cy="246221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创建索引库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PUT test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"title"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"type"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"completion"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6390" y="3311294"/>
            <a:ext cx="6093912" cy="289310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示例数据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"Sony"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"WH-1000XM3"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"SK-II"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"PITERA"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POST test/_doc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"Nintendo"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"switch"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completion suggester</a:t>
            </a:r>
            <a:r>
              <a:rPr lang="zh-CN" altLang="en-US"/>
              <a:t>查询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313342"/>
          </a:xfrm>
        </p:spPr>
        <p:txBody>
          <a:bodyPr/>
          <a:lstStyle/>
          <a:p>
            <a:r>
              <a:rPr lang="zh-CN" altLang="en-US"/>
              <a:t>查询语法如下：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0880" y="2197893"/>
            <a:ext cx="4952501" cy="310854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GET /test/_search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"title_suggest"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关键字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补全查询的字段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跳过重复的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条结果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自动补全对字段的要求：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类型是</a:t>
            </a:r>
            <a:r>
              <a:rPr lang="en-US" altLang="zh-CN"/>
              <a:t>completion</a:t>
            </a:r>
            <a:r>
              <a:rPr lang="zh-CN" altLang="en-US"/>
              <a:t>类型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字段值是多词条的数组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酒店数据自动补全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hotel</a:t>
            </a:r>
            <a:r>
              <a:rPr lang="zh-CN" altLang="en-US"/>
              <a:t>索引库的自动补全、拼音搜索功能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hotel</a:t>
            </a:r>
            <a:r>
              <a:rPr lang="zh-CN" altLang="en-US"/>
              <a:t>索引库结构，设置自定义拼音分词器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修改索引库的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字段，使用自定义分词器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索引库添加一个新字段</a:t>
            </a:r>
            <a:r>
              <a:rPr lang="en-US" altLang="zh-CN"/>
              <a:t>suggestion</a:t>
            </a:r>
            <a:r>
              <a:rPr lang="zh-CN" altLang="en-US"/>
              <a:t>，类型为</a:t>
            </a:r>
            <a:r>
              <a:rPr lang="en-US" altLang="zh-CN"/>
              <a:t>completion</a:t>
            </a:r>
            <a:r>
              <a:rPr lang="zh-CN" altLang="en-US"/>
              <a:t>类型，使用自定义的分词器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suggestion</a:t>
            </a:r>
            <a:r>
              <a:rPr lang="zh-CN" altLang="en-US"/>
              <a:t>字段，内容包含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重新导入数据到</a:t>
            </a:r>
            <a:r>
              <a:rPr lang="en-US" altLang="zh-CN"/>
              <a:t>hotel</a:t>
            </a:r>
            <a:r>
              <a:rPr lang="zh-CN" altLang="en-US"/>
              <a:t>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是可分词的，自动补全的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r>
              <a:rPr lang="zh-CN" altLang="en-US"/>
              <a:t>是不可分词的，要使用不同的分词器组合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实现自动补全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/>
              <a:t>先看请求参数构造的</a:t>
            </a:r>
            <a:r>
              <a:rPr lang="en-US" altLang="zh-CN"/>
              <a:t>API</a:t>
            </a:r>
            <a:r>
              <a:rPr lang="zh-CN" altLang="en-US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54530" y="2005579"/>
            <a:ext cx="4126590" cy="458260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/test/_search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"mySuggestion"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关键字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补全字段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条结果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0880" y="2166489"/>
            <a:ext cx="5551520" cy="426078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 request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请求参数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.suggest(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SuggestBuilder().addSuggestion(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my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Suggestion"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SuggestBuilders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completionSuggestion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title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.prefix(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.skipDuplicates(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.size(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.search(request, RequestOptions.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2656" y="2561121"/>
            <a:ext cx="517602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405817" y="2384228"/>
            <a:ext cx="201200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1" idx="3"/>
            <a:endCxn id="12" idx="1"/>
          </p:cNvCxnSpPr>
          <p:nvPr/>
        </p:nvCxnSpPr>
        <p:spPr>
          <a:xfrm flipV="1">
            <a:off x="5938684" y="2534261"/>
            <a:ext cx="1467133" cy="176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2251587" y="3716411"/>
            <a:ext cx="3687097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6" idx="3"/>
            <a:endCxn id="20" idx="1"/>
          </p:cNvCxnSpPr>
          <p:nvPr/>
        </p:nvCxnSpPr>
        <p:spPr>
          <a:xfrm flipV="1">
            <a:off x="5938684" y="3510216"/>
            <a:ext cx="1860423" cy="373435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7799107" y="3360183"/>
            <a:ext cx="2012008" cy="300066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3018504" y="4355691"/>
            <a:ext cx="3106993" cy="24580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 flipV="1">
            <a:off x="6125497" y="4323827"/>
            <a:ext cx="1897626" cy="1547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8023123" y="4070555"/>
            <a:ext cx="2156377" cy="50654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3018504" y="4671041"/>
            <a:ext cx="3106993" cy="245805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 flipV="1">
            <a:off x="6125497" y="3832216"/>
            <a:ext cx="1897625" cy="96172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8023122" y="3706761"/>
            <a:ext cx="2369575" cy="25090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/>
          <p:cNvSpPr/>
          <p:nvPr/>
        </p:nvSpPr>
        <p:spPr>
          <a:xfrm>
            <a:off x="3018504" y="4995758"/>
            <a:ext cx="3106993" cy="5004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41" idx="3"/>
            <a:endCxn id="43" idx="1"/>
          </p:cNvCxnSpPr>
          <p:nvPr/>
        </p:nvCxnSpPr>
        <p:spPr>
          <a:xfrm flipV="1">
            <a:off x="6125497" y="4978425"/>
            <a:ext cx="1897626" cy="267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023123" y="4690958"/>
            <a:ext cx="3106992" cy="57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  <p:bldP spid="41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79" y="2185551"/>
            <a:ext cx="7157729" cy="373236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处理结果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Suggest suggest = response.getSuggest();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根据名称获取补全结果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CompletionSuggestion suggestion = suggest.getSuggestion(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"hotelSuggestion"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options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并遍历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(CompletionSuggestion.Entry.Option option : suggestion.getOptions())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获取一个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option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text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，也就是补全的词条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text = option.getText().string();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.println(text);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67985" y="1159827"/>
            <a:ext cx="3155366" cy="544764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"took"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"timed_out"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"_shards"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"title_suggest"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"offset"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"options"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"SK-II"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"Sony"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"switch"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实现自动补全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/>
              <a:t>再来看结果解析：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62656" y="2683842"/>
            <a:ext cx="3937163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380689" y="2129551"/>
            <a:ext cx="2994288" cy="4222087"/>
          </a:xfrm>
          <a:prstGeom prst="roundRect">
            <a:avLst>
              <a:gd name="adj" fmla="val 2547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 flipV="1">
            <a:off x="4699819" y="2262155"/>
            <a:ext cx="3680870" cy="5717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762657" y="3400514"/>
            <a:ext cx="6959194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 flipV="1">
            <a:off x="7721851" y="2683842"/>
            <a:ext cx="1310566" cy="883912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9032417" y="2490871"/>
            <a:ext cx="2279226" cy="3497299"/>
          </a:xfrm>
          <a:prstGeom prst="roundRect">
            <a:avLst>
              <a:gd name="adj" fmla="val 3989"/>
            </a:avLst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5132439" y="4168431"/>
            <a:ext cx="2216808" cy="29484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>
            <a:off x="7349247" y="4315852"/>
            <a:ext cx="1806019" cy="2358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9155266" y="3234350"/>
            <a:ext cx="2087553" cy="2634718"/>
          </a:xfrm>
          <a:prstGeom prst="roundRect">
            <a:avLst>
              <a:gd name="adj" fmla="val 63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1135261" y="4875076"/>
            <a:ext cx="3830029" cy="33447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>
            <a:off x="4965290" y="5042316"/>
            <a:ext cx="4516611" cy="199494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481901" y="4834607"/>
            <a:ext cx="1717040" cy="814406"/>
          </a:xfrm>
          <a:prstGeom prst="roundRect">
            <a:avLst>
              <a:gd name="adj" fmla="val 10630"/>
            </a:avLst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酒店搜索页面自动补全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实现酒店搜索页面输入框的自动补全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查看前端页面，可以发现当我们在输入框键入时，前端会发起</a:t>
            </a:r>
            <a:r>
              <a:rPr lang="en-US" altLang="zh-CN"/>
              <a:t>ajax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在服务端编写接口，接收该请求，返回补全结果的集合，类型为</a:t>
            </a:r>
            <a:r>
              <a:rPr lang="en-US" altLang="zh-CN"/>
              <a:t>List&lt;String&gt;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49" y="2290908"/>
            <a:ext cx="5791702" cy="29110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聚合的种类</a:t>
            </a:r>
            <a:endParaRPr lang="en-US" altLang="zh-CN"/>
          </a:p>
          <a:p>
            <a:r>
              <a:rPr lang="en-US" altLang="zh-CN"/>
              <a:t>DSL</a:t>
            </a:r>
            <a:r>
              <a:rPr lang="zh-CN" altLang="en-US"/>
              <a:t>实现聚合</a:t>
            </a:r>
            <a:endParaRPr lang="en-US" altLang="zh-CN"/>
          </a:p>
          <a:p>
            <a:r>
              <a:rPr lang="en-US" altLang="zh-CN"/>
              <a:t>RestAPI</a:t>
            </a:r>
            <a:r>
              <a:rPr lang="zh-CN" altLang="en-US"/>
              <a:t>实现聚合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数据同步思路分析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elasticsearch</a:t>
            </a:r>
            <a:r>
              <a:rPr lang="zh-CN" altLang="en-US"/>
              <a:t>与数据库数据同步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中的酒店数据来自于</a:t>
            </a:r>
            <a:r>
              <a:rPr lang="en-US" altLang="zh-CN"/>
              <a:t>mysql</a:t>
            </a:r>
            <a:r>
              <a:rPr lang="zh-CN" altLang="en-US"/>
              <a:t>数据库，因此</a:t>
            </a:r>
            <a:r>
              <a:rPr lang="en-US" altLang="zh-CN"/>
              <a:t>mysql</a:t>
            </a:r>
            <a:r>
              <a:rPr lang="zh-CN" altLang="en-US"/>
              <a:t>数据发生改变时，</a:t>
            </a:r>
            <a:r>
              <a:rPr lang="en-US" altLang="zh-CN"/>
              <a:t>elasticsearch</a:t>
            </a:r>
            <a:r>
              <a:rPr lang="zh-CN" altLang="en-US"/>
              <a:t>也必须跟着改变，这个就是</a:t>
            </a:r>
            <a:r>
              <a:rPr lang="en-US" altLang="zh-CN"/>
              <a:t>elasticsearch</a:t>
            </a:r>
            <a:r>
              <a:rPr lang="zh-CN" altLang="en-US"/>
              <a:t>与</a:t>
            </a:r>
            <a:r>
              <a:rPr lang="en-US" altLang="zh-CN"/>
              <a:t>mysql</a:t>
            </a:r>
            <a:r>
              <a:rPr lang="zh-CN" altLang="en-US"/>
              <a:t>之间的</a:t>
            </a:r>
            <a:r>
              <a:rPr lang="zh-CN" altLang="en-US" b="1">
                <a:solidFill>
                  <a:srgbClr val="C00000"/>
                </a:solidFill>
              </a:rPr>
              <a:t>数据同步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1062112" y="2806354"/>
            <a:ext cx="3542665" cy="2845022"/>
            <a:chOff x="1793048" y="3307799"/>
            <a:chExt cx="3542665" cy="2845022"/>
          </a:xfrm>
        </p:grpSpPr>
        <p:sp>
          <p:nvSpPr>
            <p:cNvPr id="6" name="îśḻíḍé"/>
            <p:cNvSpPr/>
            <p:nvPr/>
          </p:nvSpPr>
          <p:spPr bwMode="auto">
            <a:xfrm>
              <a:off x="1793048" y="5803337"/>
              <a:ext cx="3542665" cy="349484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165234" y="3307799"/>
              <a:ext cx="813930" cy="1315164"/>
              <a:chOff x="3473651" y="3428999"/>
              <a:chExt cx="813930" cy="1315164"/>
            </a:xfrm>
          </p:grpSpPr>
          <p:sp>
            <p:nvSpPr>
              <p:cNvPr id="27" name="iṧḻidé"/>
              <p:cNvSpPr/>
              <p:nvPr/>
            </p:nvSpPr>
            <p:spPr bwMode="auto">
              <a:xfrm>
                <a:off x="3523314" y="3428999"/>
                <a:ext cx="764267" cy="1315164"/>
              </a:xfrm>
              <a:custGeom>
                <a:avLst/>
                <a:gdLst>
                  <a:gd name="T0" fmla="*/ 241 w 400"/>
                  <a:gd name="T1" fmla="*/ 407 h 689"/>
                  <a:gd name="T2" fmla="*/ 241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5 w 400"/>
                  <a:gd name="T17" fmla="*/ 207 h 689"/>
                  <a:gd name="T18" fmla="*/ 192 w 400"/>
                  <a:gd name="T19" fmla="*/ 96 h 689"/>
                  <a:gd name="T20" fmla="*/ 98 w 400"/>
                  <a:gd name="T21" fmla="*/ 150 h 689"/>
                  <a:gd name="T22" fmla="*/ 31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1 w 400"/>
                  <a:gd name="T31" fmla="*/ 407 h 689"/>
                  <a:gd name="T32" fmla="*/ 241 w 400"/>
                  <a:gd name="T33" fmla="*/ 623 h 689"/>
                  <a:gd name="T34" fmla="*/ 241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1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1" y="407"/>
                    </a:moveTo>
                    <a:cubicBezTo>
                      <a:pt x="241" y="472"/>
                      <a:pt x="241" y="472"/>
                      <a:pt x="241" y="472"/>
                    </a:cubicBezTo>
                    <a:cubicBezTo>
                      <a:pt x="241" y="499"/>
                      <a:pt x="220" y="520"/>
                      <a:pt x="192" y="520"/>
                    </a:cubicBezTo>
                    <a:cubicBezTo>
                      <a:pt x="167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7" y="317"/>
                      <a:pt x="192" y="317"/>
                    </a:cubicBezTo>
                    <a:cubicBezTo>
                      <a:pt x="254" y="317"/>
                      <a:pt x="305" y="268"/>
                      <a:pt x="305" y="207"/>
                    </a:cubicBezTo>
                    <a:cubicBezTo>
                      <a:pt x="305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8" y="150"/>
                    </a:cubicBezTo>
                    <a:cubicBezTo>
                      <a:pt x="84" y="174"/>
                      <a:pt x="54" y="182"/>
                      <a:pt x="31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7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1" y="407"/>
                    </a:cubicBezTo>
                    <a:close/>
                    <a:moveTo>
                      <a:pt x="241" y="623"/>
                    </a:moveTo>
                    <a:cubicBezTo>
                      <a:pt x="241" y="641"/>
                      <a:pt x="241" y="641"/>
                      <a:pt x="241" y="641"/>
                    </a:cubicBezTo>
                    <a:cubicBezTo>
                      <a:pt x="241" y="669"/>
                      <a:pt x="220" y="689"/>
                      <a:pt x="192" y="689"/>
                    </a:cubicBezTo>
                    <a:cubicBezTo>
                      <a:pt x="167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7" y="575"/>
                      <a:pt x="192" y="575"/>
                    </a:cubicBezTo>
                    <a:cubicBezTo>
                      <a:pt x="220" y="575"/>
                      <a:pt x="241" y="597"/>
                      <a:pt x="241" y="62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ṩḻiḓe"/>
              <p:cNvSpPr/>
              <p:nvPr/>
            </p:nvSpPr>
            <p:spPr bwMode="auto">
              <a:xfrm>
                <a:off x="3473651" y="3428999"/>
                <a:ext cx="764267" cy="1315164"/>
              </a:xfrm>
              <a:custGeom>
                <a:avLst/>
                <a:gdLst>
                  <a:gd name="T0" fmla="*/ 240 w 400"/>
                  <a:gd name="T1" fmla="*/ 407 h 689"/>
                  <a:gd name="T2" fmla="*/ 240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4 w 400"/>
                  <a:gd name="T17" fmla="*/ 207 h 689"/>
                  <a:gd name="T18" fmla="*/ 192 w 400"/>
                  <a:gd name="T19" fmla="*/ 96 h 689"/>
                  <a:gd name="T20" fmla="*/ 97 w 400"/>
                  <a:gd name="T21" fmla="*/ 150 h 689"/>
                  <a:gd name="T22" fmla="*/ 30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0 w 400"/>
                  <a:gd name="T31" fmla="*/ 407 h 689"/>
                  <a:gd name="T32" fmla="*/ 240 w 400"/>
                  <a:gd name="T33" fmla="*/ 623 h 689"/>
                  <a:gd name="T34" fmla="*/ 240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0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0" y="407"/>
                    </a:moveTo>
                    <a:cubicBezTo>
                      <a:pt x="240" y="472"/>
                      <a:pt x="240" y="472"/>
                      <a:pt x="240" y="472"/>
                    </a:cubicBezTo>
                    <a:cubicBezTo>
                      <a:pt x="240" y="499"/>
                      <a:pt x="220" y="520"/>
                      <a:pt x="192" y="520"/>
                    </a:cubicBezTo>
                    <a:cubicBezTo>
                      <a:pt x="166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6" y="317"/>
                      <a:pt x="192" y="317"/>
                    </a:cubicBezTo>
                    <a:cubicBezTo>
                      <a:pt x="254" y="317"/>
                      <a:pt x="304" y="268"/>
                      <a:pt x="304" y="207"/>
                    </a:cubicBezTo>
                    <a:cubicBezTo>
                      <a:pt x="304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7" y="150"/>
                    </a:cubicBezTo>
                    <a:cubicBezTo>
                      <a:pt x="84" y="174"/>
                      <a:pt x="54" y="182"/>
                      <a:pt x="30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6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0" y="407"/>
                    </a:cubicBezTo>
                    <a:close/>
                    <a:moveTo>
                      <a:pt x="240" y="623"/>
                    </a:moveTo>
                    <a:cubicBezTo>
                      <a:pt x="240" y="641"/>
                      <a:pt x="240" y="641"/>
                      <a:pt x="240" y="641"/>
                    </a:cubicBezTo>
                    <a:cubicBezTo>
                      <a:pt x="240" y="669"/>
                      <a:pt x="220" y="689"/>
                      <a:pt x="192" y="689"/>
                    </a:cubicBezTo>
                    <a:cubicBezTo>
                      <a:pt x="166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6" y="575"/>
                      <a:pt x="192" y="575"/>
                    </a:cubicBezTo>
                    <a:cubicBezTo>
                      <a:pt x="220" y="575"/>
                      <a:pt x="240" y="597"/>
                      <a:pt x="240" y="62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100882" y="3846840"/>
              <a:ext cx="1083401" cy="1221355"/>
              <a:chOff x="4223202" y="4916147"/>
              <a:chExt cx="1083401" cy="1221355"/>
            </a:xfrm>
          </p:grpSpPr>
          <p:sp>
            <p:nvSpPr>
              <p:cNvPr id="54" name="îSļíḑé"/>
              <p:cNvSpPr/>
              <p:nvPr/>
            </p:nvSpPr>
            <p:spPr bwMode="auto">
              <a:xfrm>
                <a:off x="4262749" y="4944657"/>
                <a:ext cx="1043854" cy="1192845"/>
              </a:xfrm>
              <a:custGeom>
                <a:avLst/>
                <a:gdLst>
                  <a:gd name="T0" fmla="*/ 232 w 546"/>
                  <a:gd name="T1" fmla="*/ 409 h 625"/>
                  <a:gd name="T2" fmla="*/ 194 w 546"/>
                  <a:gd name="T3" fmla="*/ 461 h 625"/>
                  <a:gd name="T4" fmla="*/ 127 w 546"/>
                  <a:gd name="T5" fmla="*/ 471 h 625"/>
                  <a:gd name="T6" fmla="*/ 116 w 546"/>
                  <a:gd name="T7" fmla="*/ 404 h 625"/>
                  <a:gd name="T8" fmla="*/ 176 w 546"/>
                  <a:gd name="T9" fmla="*/ 321 h 625"/>
                  <a:gd name="T10" fmla="*/ 178 w 546"/>
                  <a:gd name="T11" fmla="*/ 320 h 625"/>
                  <a:gd name="T12" fmla="*/ 179 w 546"/>
                  <a:gd name="T13" fmla="*/ 318 h 625"/>
                  <a:gd name="T14" fmla="*/ 246 w 546"/>
                  <a:gd name="T15" fmla="*/ 307 h 625"/>
                  <a:gd name="T16" fmla="*/ 402 w 546"/>
                  <a:gd name="T17" fmla="*/ 284 h 625"/>
                  <a:gd name="T18" fmla="*/ 376 w 546"/>
                  <a:gd name="T19" fmla="*/ 129 h 625"/>
                  <a:gd name="T20" fmla="*/ 268 w 546"/>
                  <a:gd name="T21" fmla="*/ 117 h 625"/>
                  <a:gd name="T22" fmla="*/ 203 w 546"/>
                  <a:gd name="T23" fmla="*/ 92 h 625"/>
                  <a:gd name="T24" fmla="*/ 228 w 546"/>
                  <a:gd name="T25" fmla="*/ 29 h 625"/>
                  <a:gd name="T26" fmla="*/ 433 w 546"/>
                  <a:gd name="T27" fmla="*/ 51 h 625"/>
                  <a:gd name="T28" fmla="*/ 479 w 546"/>
                  <a:gd name="T29" fmla="*/ 341 h 625"/>
                  <a:gd name="T30" fmla="*/ 232 w 546"/>
                  <a:gd name="T31" fmla="*/ 409 h 625"/>
                  <a:gd name="T32" fmla="*/ 105 w 546"/>
                  <a:gd name="T33" fmla="*/ 583 h 625"/>
                  <a:gd name="T34" fmla="*/ 94 w 546"/>
                  <a:gd name="T35" fmla="*/ 598 h 625"/>
                  <a:gd name="T36" fmla="*/ 27 w 546"/>
                  <a:gd name="T37" fmla="*/ 608 h 625"/>
                  <a:gd name="T38" fmla="*/ 16 w 546"/>
                  <a:gd name="T39" fmla="*/ 541 h 625"/>
                  <a:gd name="T40" fmla="*/ 27 w 546"/>
                  <a:gd name="T41" fmla="*/ 527 h 625"/>
                  <a:gd name="T42" fmla="*/ 94 w 546"/>
                  <a:gd name="T43" fmla="*/ 516 h 625"/>
                  <a:gd name="T44" fmla="*/ 105 w 546"/>
                  <a:gd name="T45" fmla="*/ 58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5">
                    <a:moveTo>
                      <a:pt x="232" y="409"/>
                    </a:moveTo>
                    <a:cubicBezTo>
                      <a:pt x="194" y="461"/>
                      <a:pt x="194" y="461"/>
                      <a:pt x="194" y="461"/>
                    </a:cubicBezTo>
                    <a:cubicBezTo>
                      <a:pt x="178" y="483"/>
                      <a:pt x="149" y="488"/>
                      <a:pt x="127" y="471"/>
                    </a:cubicBezTo>
                    <a:cubicBezTo>
                      <a:pt x="106" y="456"/>
                      <a:pt x="100" y="426"/>
                      <a:pt x="116" y="404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8" y="321"/>
                      <a:pt x="178" y="320"/>
                    </a:cubicBezTo>
                    <a:cubicBezTo>
                      <a:pt x="178" y="319"/>
                      <a:pt x="178" y="319"/>
                      <a:pt x="179" y="318"/>
                    </a:cubicBezTo>
                    <a:cubicBezTo>
                      <a:pt x="194" y="297"/>
                      <a:pt x="225" y="292"/>
                      <a:pt x="246" y="307"/>
                    </a:cubicBezTo>
                    <a:cubicBezTo>
                      <a:pt x="296" y="344"/>
                      <a:pt x="366" y="334"/>
                      <a:pt x="402" y="284"/>
                    </a:cubicBezTo>
                    <a:cubicBezTo>
                      <a:pt x="438" y="234"/>
                      <a:pt x="426" y="165"/>
                      <a:pt x="376" y="129"/>
                    </a:cubicBezTo>
                    <a:cubicBezTo>
                      <a:pt x="343" y="105"/>
                      <a:pt x="302" y="102"/>
                      <a:pt x="268" y="117"/>
                    </a:cubicBezTo>
                    <a:cubicBezTo>
                      <a:pt x="243" y="128"/>
                      <a:pt x="214" y="117"/>
                      <a:pt x="203" y="92"/>
                    </a:cubicBezTo>
                    <a:cubicBezTo>
                      <a:pt x="193" y="67"/>
                      <a:pt x="203" y="40"/>
                      <a:pt x="228" y="29"/>
                    </a:cubicBezTo>
                    <a:cubicBezTo>
                      <a:pt x="293" y="0"/>
                      <a:pt x="372" y="6"/>
                      <a:pt x="433" y="51"/>
                    </a:cubicBezTo>
                    <a:cubicBezTo>
                      <a:pt x="525" y="118"/>
                      <a:pt x="546" y="248"/>
                      <a:pt x="479" y="341"/>
                    </a:cubicBezTo>
                    <a:cubicBezTo>
                      <a:pt x="422" y="419"/>
                      <a:pt x="319" y="445"/>
                      <a:pt x="232" y="409"/>
                    </a:cubicBezTo>
                    <a:close/>
                    <a:moveTo>
                      <a:pt x="105" y="583"/>
                    </a:moveTo>
                    <a:cubicBezTo>
                      <a:pt x="94" y="598"/>
                      <a:pt x="94" y="598"/>
                      <a:pt x="94" y="598"/>
                    </a:cubicBezTo>
                    <a:cubicBezTo>
                      <a:pt x="78" y="620"/>
                      <a:pt x="49" y="625"/>
                      <a:pt x="27" y="608"/>
                    </a:cubicBezTo>
                    <a:cubicBezTo>
                      <a:pt x="6" y="593"/>
                      <a:pt x="0" y="563"/>
                      <a:pt x="16" y="541"/>
                    </a:cubicBezTo>
                    <a:cubicBezTo>
                      <a:pt x="27" y="527"/>
                      <a:pt x="27" y="527"/>
                      <a:pt x="27" y="527"/>
                    </a:cubicBezTo>
                    <a:cubicBezTo>
                      <a:pt x="42" y="505"/>
                      <a:pt x="73" y="501"/>
                      <a:pt x="94" y="516"/>
                    </a:cubicBezTo>
                    <a:cubicBezTo>
                      <a:pt x="116" y="532"/>
                      <a:pt x="120" y="562"/>
                      <a:pt x="105" y="58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ṩļîḑê"/>
              <p:cNvSpPr/>
              <p:nvPr/>
            </p:nvSpPr>
            <p:spPr bwMode="auto">
              <a:xfrm>
                <a:off x="4223202" y="4916147"/>
                <a:ext cx="1042934" cy="1191006"/>
              </a:xfrm>
              <a:custGeom>
                <a:avLst/>
                <a:gdLst>
                  <a:gd name="T0" fmla="*/ 231 w 546"/>
                  <a:gd name="T1" fmla="*/ 408 h 624"/>
                  <a:gd name="T2" fmla="*/ 194 w 546"/>
                  <a:gd name="T3" fmla="*/ 460 h 624"/>
                  <a:gd name="T4" fmla="*/ 126 w 546"/>
                  <a:gd name="T5" fmla="*/ 471 h 624"/>
                  <a:gd name="T6" fmla="*/ 116 w 546"/>
                  <a:gd name="T7" fmla="*/ 403 h 624"/>
                  <a:gd name="T8" fmla="*/ 176 w 546"/>
                  <a:gd name="T9" fmla="*/ 321 h 624"/>
                  <a:gd name="T10" fmla="*/ 178 w 546"/>
                  <a:gd name="T11" fmla="*/ 320 h 624"/>
                  <a:gd name="T12" fmla="*/ 178 w 546"/>
                  <a:gd name="T13" fmla="*/ 317 h 624"/>
                  <a:gd name="T14" fmla="*/ 246 w 546"/>
                  <a:gd name="T15" fmla="*/ 307 h 624"/>
                  <a:gd name="T16" fmla="*/ 402 w 546"/>
                  <a:gd name="T17" fmla="*/ 284 h 624"/>
                  <a:gd name="T18" fmla="*/ 376 w 546"/>
                  <a:gd name="T19" fmla="*/ 128 h 624"/>
                  <a:gd name="T20" fmla="*/ 267 w 546"/>
                  <a:gd name="T21" fmla="*/ 116 h 624"/>
                  <a:gd name="T22" fmla="*/ 203 w 546"/>
                  <a:gd name="T23" fmla="*/ 91 h 624"/>
                  <a:gd name="T24" fmla="*/ 228 w 546"/>
                  <a:gd name="T25" fmla="*/ 28 h 624"/>
                  <a:gd name="T26" fmla="*/ 433 w 546"/>
                  <a:gd name="T27" fmla="*/ 50 h 624"/>
                  <a:gd name="T28" fmla="*/ 479 w 546"/>
                  <a:gd name="T29" fmla="*/ 340 h 624"/>
                  <a:gd name="T30" fmla="*/ 231 w 546"/>
                  <a:gd name="T31" fmla="*/ 408 h 624"/>
                  <a:gd name="T32" fmla="*/ 104 w 546"/>
                  <a:gd name="T33" fmla="*/ 583 h 624"/>
                  <a:gd name="T34" fmla="*/ 94 w 546"/>
                  <a:gd name="T35" fmla="*/ 597 h 624"/>
                  <a:gd name="T36" fmla="*/ 26 w 546"/>
                  <a:gd name="T37" fmla="*/ 608 h 624"/>
                  <a:gd name="T38" fmla="*/ 16 w 546"/>
                  <a:gd name="T39" fmla="*/ 540 h 624"/>
                  <a:gd name="T40" fmla="*/ 26 w 546"/>
                  <a:gd name="T41" fmla="*/ 526 h 624"/>
                  <a:gd name="T42" fmla="*/ 94 w 546"/>
                  <a:gd name="T43" fmla="*/ 515 h 624"/>
                  <a:gd name="T44" fmla="*/ 104 w 546"/>
                  <a:gd name="T45" fmla="*/ 583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4">
                    <a:moveTo>
                      <a:pt x="231" y="408"/>
                    </a:moveTo>
                    <a:cubicBezTo>
                      <a:pt x="194" y="460"/>
                      <a:pt x="194" y="460"/>
                      <a:pt x="194" y="460"/>
                    </a:cubicBezTo>
                    <a:cubicBezTo>
                      <a:pt x="177" y="482"/>
                      <a:pt x="149" y="487"/>
                      <a:pt x="126" y="471"/>
                    </a:cubicBezTo>
                    <a:cubicBezTo>
                      <a:pt x="106" y="456"/>
                      <a:pt x="99" y="426"/>
                      <a:pt x="116" y="403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7" y="320"/>
                      <a:pt x="178" y="320"/>
                    </a:cubicBezTo>
                    <a:cubicBezTo>
                      <a:pt x="178" y="318"/>
                      <a:pt x="178" y="318"/>
                      <a:pt x="178" y="317"/>
                    </a:cubicBezTo>
                    <a:cubicBezTo>
                      <a:pt x="193" y="297"/>
                      <a:pt x="225" y="292"/>
                      <a:pt x="246" y="307"/>
                    </a:cubicBezTo>
                    <a:cubicBezTo>
                      <a:pt x="296" y="343"/>
                      <a:pt x="366" y="333"/>
                      <a:pt x="402" y="284"/>
                    </a:cubicBezTo>
                    <a:cubicBezTo>
                      <a:pt x="438" y="234"/>
                      <a:pt x="426" y="165"/>
                      <a:pt x="376" y="128"/>
                    </a:cubicBezTo>
                    <a:cubicBezTo>
                      <a:pt x="343" y="105"/>
                      <a:pt x="302" y="101"/>
                      <a:pt x="267" y="116"/>
                    </a:cubicBezTo>
                    <a:cubicBezTo>
                      <a:pt x="242" y="127"/>
                      <a:pt x="214" y="116"/>
                      <a:pt x="203" y="91"/>
                    </a:cubicBezTo>
                    <a:cubicBezTo>
                      <a:pt x="193" y="67"/>
                      <a:pt x="203" y="39"/>
                      <a:pt x="228" y="28"/>
                    </a:cubicBezTo>
                    <a:cubicBezTo>
                      <a:pt x="293" y="0"/>
                      <a:pt x="371" y="6"/>
                      <a:pt x="433" y="50"/>
                    </a:cubicBezTo>
                    <a:cubicBezTo>
                      <a:pt x="525" y="118"/>
                      <a:pt x="546" y="248"/>
                      <a:pt x="479" y="340"/>
                    </a:cubicBezTo>
                    <a:cubicBezTo>
                      <a:pt x="421" y="419"/>
                      <a:pt x="318" y="445"/>
                      <a:pt x="231" y="408"/>
                    </a:cubicBezTo>
                    <a:close/>
                    <a:moveTo>
                      <a:pt x="104" y="583"/>
                    </a:moveTo>
                    <a:cubicBezTo>
                      <a:pt x="94" y="597"/>
                      <a:pt x="94" y="597"/>
                      <a:pt x="94" y="597"/>
                    </a:cubicBezTo>
                    <a:cubicBezTo>
                      <a:pt x="78" y="619"/>
                      <a:pt x="49" y="624"/>
                      <a:pt x="26" y="608"/>
                    </a:cubicBezTo>
                    <a:cubicBezTo>
                      <a:pt x="6" y="593"/>
                      <a:pt x="0" y="563"/>
                      <a:pt x="16" y="540"/>
                    </a:cubicBezTo>
                    <a:cubicBezTo>
                      <a:pt x="26" y="526"/>
                      <a:pt x="26" y="526"/>
                      <a:pt x="26" y="526"/>
                    </a:cubicBezTo>
                    <a:cubicBezTo>
                      <a:pt x="42" y="504"/>
                      <a:pt x="73" y="500"/>
                      <a:pt x="94" y="515"/>
                    </a:cubicBezTo>
                    <a:cubicBezTo>
                      <a:pt x="116" y="532"/>
                      <a:pt x="120" y="561"/>
                      <a:pt x="104" y="58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7615" y="4691021"/>
              <a:ext cx="1425528" cy="1374024"/>
              <a:chOff x="3775310" y="4711975"/>
              <a:chExt cx="1425528" cy="1374024"/>
            </a:xfrm>
          </p:grpSpPr>
          <p:sp>
            <p:nvSpPr>
              <p:cNvPr id="32" name="íṥľîḑe"/>
              <p:cNvSpPr/>
              <p:nvPr/>
            </p:nvSpPr>
            <p:spPr bwMode="auto">
              <a:xfrm>
                <a:off x="4564409" y="5263792"/>
                <a:ext cx="636429" cy="442374"/>
              </a:xfrm>
              <a:custGeom>
                <a:avLst/>
                <a:gdLst>
                  <a:gd name="T0" fmla="*/ 16 w 333"/>
                  <a:gd name="T1" fmla="*/ 40 h 232"/>
                  <a:gd name="T2" fmla="*/ 108 w 333"/>
                  <a:gd name="T3" fmla="*/ 139 h 232"/>
                  <a:gd name="T4" fmla="*/ 308 w 333"/>
                  <a:gd name="T5" fmla="*/ 228 h 232"/>
                  <a:gd name="T6" fmla="*/ 308 w 333"/>
                  <a:gd name="T7" fmla="*/ 188 h 232"/>
                  <a:gd name="T8" fmla="*/ 133 w 333"/>
                  <a:gd name="T9" fmla="*/ 107 h 232"/>
                  <a:gd name="T10" fmla="*/ 73 w 333"/>
                  <a:gd name="T11" fmla="*/ 47 h 232"/>
                  <a:gd name="T12" fmla="*/ 54 w 333"/>
                  <a:gd name="T13" fmla="*/ 26 h 232"/>
                  <a:gd name="T14" fmla="*/ 50 w 333"/>
                  <a:gd name="T15" fmla="*/ 19 h 232"/>
                  <a:gd name="T16" fmla="*/ 50 w 333"/>
                  <a:gd name="T17" fmla="*/ 20 h 232"/>
                  <a:gd name="T18" fmla="*/ 16 w 333"/>
                  <a:gd name="T19" fmla="*/ 4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232">
                    <a:moveTo>
                      <a:pt x="16" y="40"/>
                    </a:moveTo>
                    <a:cubicBezTo>
                      <a:pt x="43" y="76"/>
                      <a:pt x="74" y="109"/>
                      <a:pt x="108" y="139"/>
                    </a:cubicBezTo>
                    <a:cubicBezTo>
                      <a:pt x="162" y="186"/>
                      <a:pt x="232" y="232"/>
                      <a:pt x="308" y="228"/>
                    </a:cubicBezTo>
                    <a:cubicBezTo>
                      <a:pt x="333" y="226"/>
                      <a:pt x="333" y="186"/>
                      <a:pt x="308" y="188"/>
                    </a:cubicBezTo>
                    <a:cubicBezTo>
                      <a:pt x="241" y="192"/>
                      <a:pt x="180" y="149"/>
                      <a:pt x="133" y="107"/>
                    </a:cubicBezTo>
                    <a:cubicBezTo>
                      <a:pt x="111" y="89"/>
                      <a:pt x="92" y="68"/>
                      <a:pt x="73" y="47"/>
                    </a:cubicBezTo>
                    <a:cubicBezTo>
                      <a:pt x="66" y="40"/>
                      <a:pt x="60" y="33"/>
                      <a:pt x="54" y="26"/>
                    </a:cubicBezTo>
                    <a:cubicBezTo>
                      <a:pt x="53" y="24"/>
                      <a:pt x="51" y="22"/>
                      <a:pt x="50" y="19"/>
                    </a:cubicBezTo>
                    <a:cubicBezTo>
                      <a:pt x="47" y="16"/>
                      <a:pt x="53" y="24"/>
                      <a:pt x="50" y="20"/>
                    </a:cubicBezTo>
                    <a:cubicBezTo>
                      <a:pt x="35" y="0"/>
                      <a:pt x="0" y="20"/>
                      <a:pt x="16" y="40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šľïḋé"/>
              <p:cNvSpPr/>
              <p:nvPr/>
            </p:nvSpPr>
            <p:spPr bwMode="auto">
              <a:xfrm>
                <a:off x="3775310" y="5141472"/>
                <a:ext cx="355922" cy="438695"/>
              </a:xfrm>
              <a:custGeom>
                <a:avLst/>
                <a:gdLst>
                  <a:gd name="T0" fmla="*/ 142 w 186"/>
                  <a:gd name="T1" fmla="*/ 65 h 230"/>
                  <a:gd name="T2" fmla="*/ 121 w 186"/>
                  <a:gd name="T3" fmla="*/ 150 h 230"/>
                  <a:gd name="T4" fmla="*/ 118 w 186"/>
                  <a:gd name="T5" fmla="*/ 160 h 230"/>
                  <a:gd name="T6" fmla="*/ 92 w 186"/>
                  <a:gd name="T7" fmla="*/ 60 h 230"/>
                  <a:gd name="T8" fmla="*/ 79 w 186"/>
                  <a:gd name="T9" fmla="*/ 24 h 230"/>
                  <a:gd name="T10" fmla="*/ 25 w 186"/>
                  <a:gd name="T11" fmla="*/ 3 h 230"/>
                  <a:gd name="T12" fmla="*/ 25 w 186"/>
                  <a:gd name="T13" fmla="*/ 43 h 230"/>
                  <a:gd name="T14" fmla="*/ 37 w 186"/>
                  <a:gd name="T15" fmla="*/ 45 h 230"/>
                  <a:gd name="T16" fmla="*/ 47 w 186"/>
                  <a:gd name="T17" fmla="*/ 48 h 230"/>
                  <a:gd name="T18" fmla="*/ 50 w 186"/>
                  <a:gd name="T19" fmla="*/ 56 h 230"/>
                  <a:gd name="T20" fmla="*/ 64 w 186"/>
                  <a:gd name="T21" fmla="*/ 110 h 230"/>
                  <a:gd name="T22" fmla="*/ 96 w 186"/>
                  <a:gd name="T23" fmla="*/ 213 h 230"/>
                  <a:gd name="T24" fmla="*/ 135 w 186"/>
                  <a:gd name="T25" fmla="*/ 218 h 230"/>
                  <a:gd name="T26" fmla="*/ 156 w 186"/>
                  <a:gd name="T27" fmla="*/ 172 h 230"/>
                  <a:gd name="T28" fmla="*/ 181 w 186"/>
                  <a:gd name="T29" fmla="*/ 75 h 230"/>
                  <a:gd name="T30" fmla="*/ 142 w 186"/>
                  <a:gd name="T31" fmla="*/ 6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230">
                    <a:moveTo>
                      <a:pt x="142" y="65"/>
                    </a:moveTo>
                    <a:cubicBezTo>
                      <a:pt x="136" y="94"/>
                      <a:pt x="129" y="122"/>
                      <a:pt x="121" y="150"/>
                    </a:cubicBezTo>
                    <a:cubicBezTo>
                      <a:pt x="120" y="154"/>
                      <a:pt x="119" y="157"/>
                      <a:pt x="118" y="160"/>
                    </a:cubicBezTo>
                    <a:cubicBezTo>
                      <a:pt x="108" y="127"/>
                      <a:pt x="102" y="93"/>
                      <a:pt x="92" y="60"/>
                    </a:cubicBezTo>
                    <a:cubicBezTo>
                      <a:pt x="89" y="48"/>
                      <a:pt x="86" y="35"/>
                      <a:pt x="79" y="24"/>
                    </a:cubicBezTo>
                    <a:cubicBezTo>
                      <a:pt x="69" y="7"/>
                      <a:pt x="43" y="5"/>
                      <a:pt x="25" y="3"/>
                    </a:cubicBezTo>
                    <a:cubicBezTo>
                      <a:pt x="0" y="0"/>
                      <a:pt x="0" y="40"/>
                      <a:pt x="25" y="43"/>
                    </a:cubicBezTo>
                    <a:cubicBezTo>
                      <a:pt x="20" y="42"/>
                      <a:pt x="35" y="45"/>
                      <a:pt x="37" y="45"/>
                    </a:cubicBezTo>
                    <a:cubicBezTo>
                      <a:pt x="42" y="46"/>
                      <a:pt x="47" y="50"/>
                      <a:pt x="47" y="48"/>
                    </a:cubicBezTo>
                    <a:cubicBezTo>
                      <a:pt x="48" y="50"/>
                      <a:pt x="48" y="52"/>
                      <a:pt x="50" y="56"/>
                    </a:cubicBezTo>
                    <a:cubicBezTo>
                      <a:pt x="55" y="74"/>
                      <a:pt x="60" y="92"/>
                      <a:pt x="64" y="110"/>
                    </a:cubicBezTo>
                    <a:cubicBezTo>
                      <a:pt x="72" y="142"/>
                      <a:pt x="77" y="185"/>
                      <a:pt x="96" y="213"/>
                    </a:cubicBezTo>
                    <a:cubicBezTo>
                      <a:pt x="105" y="227"/>
                      <a:pt x="122" y="230"/>
                      <a:pt x="135" y="218"/>
                    </a:cubicBezTo>
                    <a:cubicBezTo>
                      <a:pt x="146" y="206"/>
                      <a:pt x="151" y="187"/>
                      <a:pt x="156" y="172"/>
                    </a:cubicBezTo>
                    <a:cubicBezTo>
                      <a:pt x="166" y="141"/>
                      <a:pt x="174" y="108"/>
                      <a:pt x="181" y="75"/>
                    </a:cubicBezTo>
                    <a:cubicBezTo>
                      <a:pt x="186" y="50"/>
                      <a:pt x="148" y="40"/>
                      <a:pt x="142" y="65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šļîďé"/>
              <p:cNvSpPr/>
              <p:nvPr/>
            </p:nvSpPr>
            <p:spPr bwMode="auto">
              <a:xfrm>
                <a:off x="4134912" y="4813141"/>
                <a:ext cx="441454" cy="505832"/>
              </a:xfrm>
              <a:custGeom>
                <a:avLst/>
                <a:gdLst>
                  <a:gd name="T0" fmla="*/ 19 w 231"/>
                  <a:gd name="T1" fmla="*/ 0 h 265"/>
                  <a:gd name="T2" fmla="*/ 14 w 231"/>
                  <a:gd name="T3" fmla="*/ 217 h 265"/>
                  <a:gd name="T4" fmla="*/ 230 w 231"/>
                  <a:gd name="T5" fmla="*/ 217 h 265"/>
                  <a:gd name="T6" fmla="*/ 216 w 231"/>
                  <a:gd name="T7" fmla="*/ 6 h 265"/>
                  <a:gd name="T8" fmla="*/ 19 w 231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65">
                    <a:moveTo>
                      <a:pt x="19" y="0"/>
                    </a:moveTo>
                    <a:cubicBezTo>
                      <a:pt x="19" y="0"/>
                      <a:pt x="0" y="111"/>
                      <a:pt x="14" y="217"/>
                    </a:cubicBezTo>
                    <a:cubicBezTo>
                      <a:pt x="14" y="217"/>
                      <a:pt x="120" y="265"/>
                      <a:pt x="230" y="217"/>
                    </a:cubicBezTo>
                    <a:cubicBezTo>
                      <a:pt x="230" y="217"/>
                      <a:pt x="231" y="58"/>
                      <a:pt x="216" y="6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ṩľïḍé"/>
              <p:cNvSpPr/>
              <p:nvPr/>
            </p:nvSpPr>
            <p:spPr bwMode="auto">
              <a:xfrm>
                <a:off x="4262749" y="5079853"/>
                <a:ext cx="198654" cy="210610"/>
              </a:xfrm>
              <a:custGeom>
                <a:avLst/>
                <a:gdLst>
                  <a:gd name="T0" fmla="*/ 162 w 216"/>
                  <a:gd name="T1" fmla="*/ 0 h 229"/>
                  <a:gd name="T2" fmla="*/ 108 w 216"/>
                  <a:gd name="T3" fmla="*/ 0 h 229"/>
                  <a:gd name="T4" fmla="*/ 54 w 216"/>
                  <a:gd name="T5" fmla="*/ 0 h 229"/>
                  <a:gd name="T6" fmla="*/ 0 w 216"/>
                  <a:gd name="T7" fmla="*/ 139 h 229"/>
                  <a:gd name="T8" fmla="*/ 108 w 216"/>
                  <a:gd name="T9" fmla="*/ 229 h 229"/>
                  <a:gd name="T10" fmla="*/ 216 w 216"/>
                  <a:gd name="T11" fmla="*/ 131 h 229"/>
                  <a:gd name="T12" fmla="*/ 162 w 216"/>
                  <a:gd name="T1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29">
                    <a:moveTo>
                      <a:pt x="162" y="0"/>
                    </a:moveTo>
                    <a:lnTo>
                      <a:pt x="108" y="0"/>
                    </a:lnTo>
                    <a:lnTo>
                      <a:pt x="54" y="0"/>
                    </a:lnTo>
                    <a:lnTo>
                      <a:pt x="0" y="139"/>
                    </a:lnTo>
                    <a:lnTo>
                      <a:pt x="108" y="229"/>
                    </a:lnTo>
                    <a:lnTo>
                      <a:pt x="216" y="13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S1îḋe"/>
              <p:cNvSpPr/>
              <p:nvPr/>
            </p:nvSpPr>
            <p:spPr bwMode="auto">
              <a:xfrm>
                <a:off x="4188254" y="4717493"/>
                <a:ext cx="347645" cy="429498"/>
              </a:xfrm>
              <a:custGeom>
                <a:avLst/>
                <a:gdLst>
                  <a:gd name="T0" fmla="*/ 181 w 182"/>
                  <a:gd name="T1" fmla="*/ 101 h 225"/>
                  <a:gd name="T2" fmla="*/ 91 w 182"/>
                  <a:gd name="T3" fmla="*/ 6 h 225"/>
                  <a:gd name="T4" fmla="*/ 0 w 182"/>
                  <a:gd name="T5" fmla="*/ 101 h 225"/>
                  <a:gd name="T6" fmla="*/ 14 w 182"/>
                  <a:gd name="T7" fmla="*/ 181 h 225"/>
                  <a:gd name="T8" fmla="*/ 91 w 182"/>
                  <a:gd name="T9" fmla="*/ 225 h 225"/>
                  <a:gd name="T10" fmla="*/ 167 w 182"/>
                  <a:gd name="T11" fmla="*/ 181 h 225"/>
                  <a:gd name="T12" fmla="*/ 181 w 182"/>
                  <a:gd name="T13" fmla="*/ 10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25">
                    <a:moveTo>
                      <a:pt x="181" y="101"/>
                    </a:moveTo>
                    <a:cubicBezTo>
                      <a:pt x="181" y="2"/>
                      <a:pt x="91" y="6"/>
                      <a:pt x="91" y="6"/>
                    </a:cubicBezTo>
                    <a:cubicBezTo>
                      <a:pt x="91" y="6"/>
                      <a:pt x="0" y="0"/>
                      <a:pt x="0" y="101"/>
                    </a:cubicBezTo>
                    <a:cubicBezTo>
                      <a:pt x="0" y="101"/>
                      <a:pt x="0" y="159"/>
                      <a:pt x="14" y="181"/>
                    </a:cubicBezTo>
                    <a:cubicBezTo>
                      <a:pt x="33" y="210"/>
                      <a:pt x="67" y="225"/>
                      <a:pt x="91" y="225"/>
                    </a:cubicBezTo>
                    <a:cubicBezTo>
                      <a:pt x="114" y="225"/>
                      <a:pt x="149" y="212"/>
                      <a:pt x="167" y="181"/>
                    </a:cubicBezTo>
                    <a:cubicBezTo>
                      <a:pt x="182" y="157"/>
                      <a:pt x="181" y="101"/>
                      <a:pt x="181" y="101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1iďe"/>
              <p:cNvSpPr/>
              <p:nvPr/>
            </p:nvSpPr>
            <p:spPr bwMode="auto">
              <a:xfrm>
                <a:off x="4524862" y="4910629"/>
                <a:ext cx="39547" cy="92890"/>
              </a:xfrm>
              <a:custGeom>
                <a:avLst/>
                <a:gdLst>
                  <a:gd name="T0" fmla="*/ 3 w 21"/>
                  <a:gd name="T1" fmla="*/ 12 h 49"/>
                  <a:gd name="T2" fmla="*/ 15 w 21"/>
                  <a:gd name="T3" fmla="*/ 8 h 49"/>
                  <a:gd name="T4" fmla="*/ 0 w 21"/>
                  <a:gd name="T5" fmla="*/ 49 h 49"/>
                  <a:gd name="T6" fmla="*/ 3 w 21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9">
                    <a:moveTo>
                      <a:pt x="3" y="12"/>
                    </a:moveTo>
                    <a:cubicBezTo>
                      <a:pt x="3" y="12"/>
                      <a:pt x="9" y="0"/>
                      <a:pt x="15" y="8"/>
                    </a:cubicBezTo>
                    <a:cubicBezTo>
                      <a:pt x="21" y="16"/>
                      <a:pt x="20" y="49"/>
                      <a:pt x="0" y="49"/>
                    </a:cubicBezTo>
                    <a:cubicBezTo>
                      <a:pt x="0" y="49"/>
                      <a:pt x="3" y="20"/>
                      <a:pt x="3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ṡlide"/>
              <p:cNvSpPr/>
              <p:nvPr/>
            </p:nvSpPr>
            <p:spPr bwMode="auto">
              <a:xfrm>
                <a:off x="4530380" y="4932701"/>
                <a:ext cx="22993" cy="49664"/>
              </a:xfrm>
              <a:custGeom>
                <a:avLst/>
                <a:gdLst>
                  <a:gd name="T0" fmla="*/ 0 w 12"/>
                  <a:gd name="T1" fmla="*/ 12 h 26"/>
                  <a:gd name="T2" fmla="*/ 8 w 12"/>
                  <a:gd name="T3" fmla="*/ 6 h 26"/>
                  <a:gd name="T4" fmla="*/ 4 w 12"/>
                  <a:gd name="T5" fmla="*/ 26 h 26"/>
                  <a:gd name="T6" fmla="*/ 0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0" y="12"/>
                    </a:moveTo>
                    <a:cubicBezTo>
                      <a:pt x="0" y="12"/>
                      <a:pt x="4" y="0"/>
                      <a:pt x="8" y="6"/>
                    </a:cubicBezTo>
                    <a:cubicBezTo>
                      <a:pt x="12" y="12"/>
                      <a:pt x="10" y="20"/>
                      <a:pt x="4" y="26"/>
                    </a:cubicBezTo>
                    <a:cubicBezTo>
                      <a:pt x="4" y="26"/>
                      <a:pt x="7" y="4"/>
                      <a:pt x="0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ṥ1îḑê"/>
              <p:cNvSpPr/>
              <p:nvPr/>
            </p:nvSpPr>
            <p:spPr bwMode="auto">
              <a:xfrm>
                <a:off x="4156064" y="4910629"/>
                <a:ext cx="42306" cy="92890"/>
              </a:xfrm>
              <a:custGeom>
                <a:avLst/>
                <a:gdLst>
                  <a:gd name="T0" fmla="*/ 18 w 22"/>
                  <a:gd name="T1" fmla="*/ 12 h 49"/>
                  <a:gd name="T2" fmla="*/ 6 w 22"/>
                  <a:gd name="T3" fmla="*/ 8 h 49"/>
                  <a:gd name="T4" fmla="*/ 22 w 22"/>
                  <a:gd name="T5" fmla="*/ 49 h 49"/>
                  <a:gd name="T6" fmla="*/ 18 w 22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9">
                    <a:moveTo>
                      <a:pt x="18" y="12"/>
                    </a:moveTo>
                    <a:cubicBezTo>
                      <a:pt x="18" y="12"/>
                      <a:pt x="12" y="0"/>
                      <a:pt x="6" y="8"/>
                    </a:cubicBezTo>
                    <a:cubicBezTo>
                      <a:pt x="0" y="16"/>
                      <a:pt x="2" y="49"/>
                      <a:pt x="22" y="49"/>
                    </a:cubicBezTo>
                    <a:cubicBezTo>
                      <a:pt x="22" y="49"/>
                      <a:pt x="18" y="20"/>
                      <a:pt x="18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ṡ1îḋê"/>
              <p:cNvSpPr/>
              <p:nvPr/>
            </p:nvSpPr>
            <p:spPr bwMode="auto">
              <a:xfrm>
                <a:off x="4167101" y="4932701"/>
                <a:ext cx="22993" cy="49664"/>
              </a:xfrm>
              <a:custGeom>
                <a:avLst/>
                <a:gdLst>
                  <a:gd name="T0" fmla="*/ 12 w 12"/>
                  <a:gd name="T1" fmla="*/ 12 h 26"/>
                  <a:gd name="T2" fmla="*/ 4 w 12"/>
                  <a:gd name="T3" fmla="*/ 6 h 26"/>
                  <a:gd name="T4" fmla="*/ 8 w 12"/>
                  <a:gd name="T5" fmla="*/ 26 h 26"/>
                  <a:gd name="T6" fmla="*/ 12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12" y="12"/>
                    </a:moveTo>
                    <a:cubicBezTo>
                      <a:pt x="12" y="12"/>
                      <a:pt x="8" y="0"/>
                      <a:pt x="4" y="6"/>
                    </a:cubicBezTo>
                    <a:cubicBezTo>
                      <a:pt x="0" y="12"/>
                      <a:pt x="2" y="20"/>
                      <a:pt x="8" y="26"/>
                    </a:cubicBezTo>
                    <a:cubicBezTo>
                      <a:pt x="8" y="26"/>
                      <a:pt x="5" y="4"/>
                      <a:pt x="12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ṡ1ïdé"/>
              <p:cNvSpPr/>
              <p:nvPr/>
            </p:nvSpPr>
            <p:spPr bwMode="auto">
              <a:xfrm>
                <a:off x="4342763" y="4990642"/>
                <a:ext cx="40467" cy="24832"/>
              </a:xfrm>
              <a:prstGeom prst="ellipse">
                <a:avLst/>
              </a:pr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şḷíḍé"/>
              <p:cNvSpPr/>
              <p:nvPr/>
            </p:nvSpPr>
            <p:spPr bwMode="auto">
              <a:xfrm>
                <a:off x="4444848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1íďé"/>
              <p:cNvSpPr/>
              <p:nvPr/>
            </p:nvSpPr>
            <p:spPr bwMode="auto">
              <a:xfrm>
                <a:off x="4253552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ľíďê"/>
              <p:cNvSpPr/>
              <p:nvPr/>
            </p:nvSpPr>
            <p:spPr bwMode="auto">
              <a:xfrm>
                <a:off x="4431053" y="4889475"/>
                <a:ext cx="57021" cy="19314"/>
              </a:xfrm>
              <a:custGeom>
                <a:avLst/>
                <a:gdLst>
                  <a:gd name="T0" fmla="*/ 0 w 30"/>
                  <a:gd name="T1" fmla="*/ 6 h 10"/>
                  <a:gd name="T2" fmla="*/ 4 w 30"/>
                  <a:gd name="T3" fmla="*/ 3 h 10"/>
                  <a:gd name="T4" fmla="*/ 9 w 30"/>
                  <a:gd name="T5" fmla="*/ 1 h 10"/>
                  <a:gd name="T6" fmla="*/ 16 w 30"/>
                  <a:gd name="T7" fmla="*/ 0 h 10"/>
                  <a:gd name="T8" fmla="*/ 22 w 30"/>
                  <a:gd name="T9" fmla="*/ 2 h 10"/>
                  <a:gd name="T10" fmla="*/ 27 w 30"/>
                  <a:gd name="T11" fmla="*/ 5 h 10"/>
                  <a:gd name="T12" fmla="*/ 30 w 30"/>
                  <a:gd name="T13" fmla="*/ 10 h 10"/>
                  <a:gd name="T14" fmla="*/ 25 w 30"/>
                  <a:gd name="T15" fmla="*/ 8 h 10"/>
                  <a:gd name="T16" fmla="*/ 21 w 30"/>
                  <a:gd name="T17" fmla="*/ 7 h 10"/>
                  <a:gd name="T18" fmla="*/ 18 w 30"/>
                  <a:gd name="T19" fmla="*/ 7 h 10"/>
                  <a:gd name="T20" fmla="*/ 15 w 30"/>
                  <a:gd name="T21" fmla="*/ 7 h 10"/>
                  <a:gd name="T22" fmla="*/ 5 w 30"/>
                  <a:gd name="T23" fmla="*/ 6 h 10"/>
                  <a:gd name="T24" fmla="*/ 0 w 30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10">
                    <a:moveTo>
                      <a:pt x="0" y="6"/>
                    </a:moveTo>
                    <a:cubicBezTo>
                      <a:pt x="0" y="6"/>
                      <a:pt x="1" y="4"/>
                      <a:pt x="4" y="3"/>
                    </a:cubicBezTo>
                    <a:cubicBezTo>
                      <a:pt x="6" y="2"/>
                      <a:pt x="7" y="1"/>
                      <a:pt x="9" y="1"/>
                    </a:cubicBezTo>
                    <a:cubicBezTo>
                      <a:pt x="11" y="1"/>
                      <a:pt x="14" y="0"/>
                      <a:pt x="16" y="0"/>
                    </a:cubicBezTo>
                    <a:cubicBezTo>
                      <a:pt x="18" y="1"/>
                      <a:pt x="20" y="1"/>
                      <a:pt x="22" y="2"/>
                    </a:cubicBezTo>
                    <a:cubicBezTo>
                      <a:pt x="24" y="3"/>
                      <a:pt x="26" y="4"/>
                      <a:pt x="27" y="5"/>
                    </a:cubicBezTo>
                    <a:cubicBezTo>
                      <a:pt x="30" y="7"/>
                      <a:pt x="30" y="10"/>
                      <a:pt x="30" y="10"/>
                    </a:cubicBezTo>
                    <a:cubicBezTo>
                      <a:pt x="30" y="10"/>
                      <a:pt x="28" y="9"/>
                      <a:pt x="25" y="8"/>
                    </a:cubicBezTo>
                    <a:cubicBezTo>
                      <a:pt x="24" y="8"/>
                      <a:pt x="22" y="8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2" y="7"/>
                      <a:pt x="8" y="7"/>
                      <a:pt x="5" y="6"/>
                    </a:cubicBezTo>
                    <a:cubicBezTo>
                      <a:pt x="2" y="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ṧļíďê"/>
              <p:cNvSpPr/>
              <p:nvPr/>
            </p:nvSpPr>
            <p:spPr bwMode="auto">
              <a:xfrm>
                <a:off x="4236078" y="4889475"/>
                <a:ext cx="58860" cy="19314"/>
              </a:xfrm>
              <a:custGeom>
                <a:avLst/>
                <a:gdLst>
                  <a:gd name="T0" fmla="*/ 31 w 31"/>
                  <a:gd name="T1" fmla="*/ 6 h 10"/>
                  <a:gd name="T2" fmla="*/ 26 w 31"/>
                  <a:gd name="T3" fmla="*/ 3 h 10"/>
                  <a:gd name="T4" fmla="*/ 21 w 31"/>
                  <a:gd name="T5" fmla="*/ 1 h 10"/>
                  <a:gd name="T6" fmla="*/ 14 w 31"/>
                  <a:gd name="T7" fmla="*/ 0 h 10"/>
                  <a:gd name="T8" fmla="*/ 8 w 31"/>
                  <a:gd name="T9" fmla="*/ 2 h 10"/>
                  <a:gd name="T10" fmla="*/ 3 w 31"/>
                  <a:gd name="T11" fmla="*/ 5 h 10"/>
                  <a:gd name="T12" fmla="*/ 0 w 31"/>
                  <a:gd name="T13" fmla="*/ 10 h 10"/>
                  <a:gd name="T14" fmla="*/ 5 w 31"/>
                  <a:gd name="T15" fmla="*/ 8 h 10"/>
                  <a:gd name="T16" fmla="*/ 9 w 31"/>
                  <a:gd name="T17" fmla="*/ 7 h 10"/>
                  <a:gd name="T18" fmla="*/ 12 w 31"/>
                  <a:gd name="T19" fmla="*/ 7 h 10"/>
                  <a:gd name="T20" fmla="*/ 15 w 31"/>
                  <a:gd name="T21" fmla="*/ 7 h 10"/>
                  <a:gd name="T22" fmla="*/ 25 w 31"/>
                  <a:gd name="T23" fmla="*/ 6 h 10"/>
                  <a:gd name="T24" fmla="*/ 31 w 31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0">
                    <a:moveTo>
                      <a:pt x="31" y="6"/>
                    </a:moveTo>
                    <a:cubicBezTo>
                      <a:pt x="31" y="6"/>
                      <a:pt x="29" y="4"/>
                      <a:pt x="26" y="3"/>
                    </a:cubicBezTo>
                    <a:cubicBezTo>
                      <a:pt x="25" y="2"/>
                      <a:pt x="23" y="1"/>
                      <a:pt x="21" y="1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6" y="3"/>
                      <a:pt x="4" y="4"/>
                      <a:pt x="3" y="5"/>
                    </a:cubicBezTo>
                    <a:cubicBezTo>
                      <a:pt x="0" y="7"/>
                      <a:pt x="0" y="10"/>
                      <a:pt x="0" y="10"/>
                    </a:cubicBezTo>
                    <a:cubicBezTo>
                      <a:pt x="0" y="10"/>
                      <a:pt x="2" y="9"/>
                      <a:pt x="5" y="8"/>
                    </a:cubicBezTo>
                    <a:cubicBezTo>
                      <a:pt x="6" y="8"/>
                      <a:pt x="8" y="8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8" y="7"/>
                      <a:pt x="22" y="7"/>
                      <a:pt x="25" y="6"/>
                    </a:cubicBezTo>
                    <a:cubicBezTo>
                      <a:pt x="28" y="6"/>
                      <a:pt x="31" y="6"/>
                      <a:pt x="31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šľiḓè"/>
              <p:cNvSpPr/>
              <p:nvPr/>
            </p:nvSpPr>
            <p:spPr bwMode="auto">
              <a:xfrm>
                <a:off x="4335405" y="5049502"/>
                <a:ext cx="53342" cy="9197"/>
              </a:xfrm>
              <a:custGeom>
                <a:avLst/>
                <a:gdLst>
                  <a:gd name="T0" fmla="*/ 4 w 28"/>
                  <a:gd name="T1" fmla="*/ 5 h 5"/>
                  <a:gd name="T2" fmla="*/ 25 w 28"/>
                  <a:gd name="T3" fmla="*/ 5 h 5"/>
                  <a:gd name="T4" fmla="*/ 25 w 28"/>
                  <a:gd name="T5" fmla="*/ 0 h 5"/>
                  <a:gd name="T6" fmla="*/ 4 w 28"/>
                  <a:gd name="T7" fmla="*/ 0 h 5"/>
                  <a:gd name="T8" fmla="*/ 4 w 2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">
                    <a:moveTo>
                      <a:pt x="4" y="5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1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ŝľïde"/>
              <p:cNvSpPr/>
              <p:nvPr/>
            </p:nvSpPr>
            <p:spPr bwMode="auto">
              <a:xfrm>
                <a:off x="4111919" y="5159866"/>
                <a:ext cx="496635" cy="590444"/>
              </a:xfrm>
              <a:custGeom>
                <a:avLst/>
                <a:gdLst>
                  <a:gd name="T0" fmla="*/ 260 w 260"/>
                  <a:gd name="T1" fmla="*/ 24 h 309"/>
                  <a:gd name="T2" fmla="*/ 174 w 260"/>
                  <a:gd name="T3" fmla="*/ 0 h 309"/>
                  <a:gd name="T4" fmla="*/ 131 w 260"/>
                  <a:gd name="T5" fmla="*/ 34 h 309"/>
                  <a:gd name="T6" fmla="*/ 131 w 260"/>
                  <a:gd name="T7" fmla="*/ 34 h 309"/>
                  <a:gd name="T8" fmla="*/ 130 w 260"/>
                  <a:gd name="T9" fmla="*/ 34 h 309"/>
                  <a:gd name="T10" fmla="*/ 130 w 260"/>
                  <a:gd name="T11" fmla="*/ 34 h 309"/>
                  <a:gd name="T12" fmla="*/ 130 w 260"/>
                  <a:gd name="T13" fmla="*/ 34 h 309"/>
                  <a:gd name="T14" fmla="*/ 89 w 260"/>
                  <a:gd name="T15" fmla="*/ 0 h 309"/>
                  <a:gd name="T16" fmla="*/ 0 w 260"/>
                  <a:gd name="T17" fmla="*/ 8 h 309"/>
                  <a:gd name="T18" fmla="*/ 11 w 260"/>
                  <a:gd name="T19" fmla="*/ 130 h 309"/>
                  <a:gd name="T20" fmla="*/ 20 w 260"/>
                  <a:gd name="T21" fmla="*/ 183 h 309"/>
                  <a:gd name="T22" fmla="*/ 8 w 260"/>
                  <a:gd name="T23" fmla="*/ 309 h 309"/>
                  <a:gd name="T24" fmla="*/ 252 w 260"/>
                  <a:gd name="T25" fmla="*/ 309 h 309"/>
                  <a:gd name="T26" fmla="*/ 240 w 260"/>
                  <a:gd name="T27" fmla="*/ 183 h 309"/>
                  <a:gd name="T28" fmla="*/ 249 w 260"/>
                  <a:gd name="T29" fmla="*/ 130 h 309"/>
                  <a:gd name="T30" fmla="*/ 260 w 260"/>
                  <a:gd name="T31" fmla="*/ 2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309">
                    <a:moveTo>
                      <a:pt x="260" y="24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68" y="27"/>
                      <a:pt x="136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4" y="34"/>
                      <a:pt x="95" y="27"/>
                      <a:pt x="89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0"/>
                      <a:pt x="5" y="161"/>
                      <a:pt x="20" y="183"/>
                    </a:cubicBezTo>
                    <a:cubicBezTo>
                      <a:pt x="36" y="206"/>
                      <a:pt x="8" y="309"/>
                      <a:pt x="8" y="309"/>
                    </a:cubicBezTo>
                    <a:cubicBezTo>
                      <a:pt x="252" y="309"/>
                      <a:pt x="252" y="309"/>
                      <a:pt x="252" y="309"/>
                    </a:cubicBezTo>
                    <a:cubicBezTo>
                      <a:pt x="252" y="309"/>
                      <a:pt x="225" y="206"/>
                      <a:pt x="240" y="183"/>
                    </a:cubicBezTo>
                    <a:cubicBezTo>
                      <a:pt x="256" y="161"/>
                      <a:pt x="249" y="130"/>
                      <a:pt x="249" y="130"/>
                    </a:cubicBezTo>
                    <a:lnTo>
                      <a:pt x="260" y="24"/>
                    </a:lnTo>
                    <a:close/>
                  </a:path>
                </a:pathLst>
              </a:custGeom>
              <a:solidFill>
                <a:srgbClr val="F98A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1îḋe"/>
              <p:cNvSpPr/>
              <p:nvPr/>
            </p:nvSpPr>
            <p:spPr bwMode="auto">
              <a:xfrm>
                <a:off x="4094445" y="5750310"/>
                <a:ext cx="531584" cy="202333"/>
              </a:xfrm>
              <a:custGeom>
                <a:avLst/>
                <a:gdLst>
                  <a:gd name="T0" fmla="*/ 261 w 278"/>
                  <a:gd name="T1" fmla="*/ 0 h 106"/>
                  <a:gd name="T2" fmla="*/ 137 w 278"/>
                  <a:gd name="T3" fmla="*/ 0 h 106"/>
                  <a:gd name="T4" fmla="*/ 17 w 278"/>
                  <a:gd name="T5" fmla="*/ 0 h 106"/>
                  <a:gd name="T6" fmla="*/ 54 w 278"/>
                  <a:gd name="T7" fmla="*/ 106 h 106"/>
                  <a:gd name="T8" fmla="*/ 137 w 278"/>
                  <a:gd name="T9" fmla="*/ 106 h 106"/>
                  <a:gd name="T10" fmla="*/ 224 w 278"/>
                  <a:gd name="T11" fmla="*/ 106 h 106"/>
                  <a:gd name="T12" fmla="*/ 261 w 278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06">
                    <a:moveTo>
                      <a:pt x="261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06"/>
                      <a:pt x="54" y="106"/>
                    </a:cubicBezTo>
                    <a:cubicBezTo>
                      <a:pt x="109" y="106"/>
                      <a:pt x="137" y="106"/>
                      <a:pt x="137" y="106"/>
                    </a:cubicBezTo>
                    <a:cubicBezTo>
                      <a:pt x="137" y="106"/>
                      <a:pt x="169" y="106"/>
                      <a:pt x="224" y="106"/>
                    </a:cubicBezTo>
                    <a:cubicBezTo>
                      <a:pt x="278" y="106"/>
                      <a:pt x="261" y="0"/>
                      <a:pt x="261" y="0"/>
                    </a:cubicBezTo>
                    <a:close/>
                  </a:path>
                </a:pathLst>
              </a:custGeom>
              <a:solidFill>
                <a:srgbClr val="7FA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$ľîḋê"/>
              <p:cNvSpPr/>
              <p:nvPr/>
            </p:nvSpPr>
            <p:spPr bwMode="auto">
              <a:xfrm>
                <a:off x="3775310" y="5920454"/>
                <a:ext cx="155429" cy="131517"/>
              </a:xfrm>
              <a:custGeom>
                <a:avLst/>
                <a:gdLst>
                  <a:gd name="T0" fmla="*/ 70 w 81"/>
                  <a:gd name="T1" fmla="*/ 0 h 69"/>
                  <a:gd name="T2" fmla="*/ 2 w 81"/>
                  <a:gd name="T3" fmla="*/ 38 h 69"/>
                  <a:gd name="T4" fmla="*/ 81 w 81"/>
                  <a:gd name="T5" fmla="*/ 63 h 69"/>
                  <a:gd name="T6" fmla="*/ 70 w 81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9">
                    <a:moveTo>
                      <a:pt x="70" y="0"/>
                    </a:moveTo>
                    <a:cubicBezTo>
                      <a:pt x="70" y="0"/>
                      <a:pt x="0" y="8"/>
                      <a:pt x="2" y="38"/>
                    </a:cubicBezTo>
                    <a:cubicBezTo>
                      <a:pt x="3" y="69"/>
                      <a:pt x="81" y="63"/>
                      <a:pt x="81" y="6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şľíḋe"/>
              <p:cNvSpPr/>
              <p:nvPr/>
            </p:nvSpPr>
            <p:spPr bwMode="auto">
              <a:xfrm>
                <a:off x="3888433" y="5637188"/>
                <a:ext cx="1035577" cy="412943"/>
              </a:xfrm>
              <a:custGeom>
                <a:avLst/>
                <a:gdLst>
                  <a:gd name="T0" fmla="*/ 0 w 542"/>
                  <a:gd name="T1" fmla="*/ 147 h 216"/>
                  <a:gd name="T2" fmla="*/ 511 w 542"/>
                  <a:gd name="T3" fmla="*/ 101 h 216"/>
                  <a:gd name="T4" fmla="*/ 8 w 542"/>
                  <a:gd name="T5" fmla="*/ 216 h 216"/>
                  <a:gd name="T6" fmla="*/ 0 w 542"/>
                  <a:gd name="T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2" h="216">
                    <a:moveTo>
                      <a:pt x="0" y="147"/>
                    </a:moveTo>
                    <a:cubicBezTo>
                      <a:pt x="0" y="147"/>
                      <a:pt x="480" y="0"/>
                      <a:pt x="511" y="101"/>
                    </a:cubicBezTo>
                    <a:cubicBezTo>
                      <a:pt x="542" y="201"/>
                      <a:pt x="8" y="216"/>
                      <a:pt x="8" y="216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5EA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ṧ1ïḍé"/>
              <p:cNvSpPr/>
              <p:nvPr/>
            </p:nvSpPr>
            <p:spPr bwMode="auto">
              <a:xfrm>
                <a:off x="4776859" y="5947125"/>
                <a:ext cx="162786" cy="138874"/>
              </a:xfrm>
              <a:custGeom>
                <a:avLst/>
                <a:gdLst>
                  <a:gd name="T0" fmla="*/ 15 w 85"/>
                  <a:gd name="T1" fmla="*/ 0 h 73"/>
                  <a:gd name="T2" fmla="*/ 81 w 85"/>
                  <a:gd name="T3" fmla="*/ 43 h 73"/>
                  <a:gd name="T4" fmla="*/ 0 w 85"/>
                  <a:gd name="T5" fmla="*/ 62 h 73"/>
                  <a:gd name="T6" fmla="*/ 15 w 85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73">
                    <a:moveTo>
                      <a:pt x="15" y="0"/>
                    </a:moveTo>
                    <a:cubicBezTo>
                      <a:pt x="15" y="0"/>
                      <a:pt x="85" y="13"/>
                      <a:pt x="81" y="43"/>
                    </a:cubicBezTo>
                    <a:cubicBezTo>
                      <a:pt x="77" y="73"/>
                      <a:pt x="0" y="62"/>
                      <a:pt x="0" y="6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śļîḍe"/>
              <p:cNvSpPr/>
              <p:nvPr/>
            </p:nvSpPr>
            <p:spPr bwMode="auto">
              <a:xfrm>
                <a:off x="3787267" y="5599480"/>
                <a:ext cx="1039255" cy="477322"/>
              </a:xfrm>
              <a:custGeom>
                <a:avLst/>
                <a:gdLst>
                  <a:gd name="T0" fmla="*/ 544 w 544"/>
                  <a:gd name="T1" fmla="*/ 182 h 250"/>
                  <a:gd name="T2" fmla="*/ 38 w 544"/>
                  <a:gd name="T3" fmla="*/ 99 h 250"/>
                  <a:gd name="T4" fmla="*/ 532 w 544"/>
                  <a:gd name="T5" fmla="*/ 250 h 250"/>
                  <a:gd name="T6" fmla="*/ 544 w 544"/>
                  <a:gd name="T7" fmla="*/ 18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50">
                    <a:moveTo>
                      <a:pt x="544" y="182"/>
                    </a:moveTo>
                    <a:cubicBezTo>
                      <a:pt x="544" y="182"/>
                      <a:pt x="77" y="0"/>
                      <a:pt x="38" y="99"/>
                    </a:cubicBezTo>
                    <a:cubicBezTo>
                      <a:pt x="0" y="197"/>
                      <a:pt x="532" y="250"/>
                      <a:pt x="532" y="250"/>
                    </a:cubicBezTo>
                    <a:lnTo>
                      <a:pt x="544" y="182"/>
                    </a:lnTo>
                    <a:close/>
                  </a:path>
                </a:pathLst>
              </a:custGeom>
              <a:solidFill>
                <a:srgbClr val="70B6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ṣľíďè"/>
              <p:cNvSpPr/>
              <p:nvPr/>
            </p:nvSpPr>
            <p:spPr bwMode="auto">
              <a:xfrm>
                <a:off x="4110079" y="4711975"/>
                <a:ext cx="494796" cy="223486"/>
              </a:xfrm>
              <a:custGeom>
                <a:avLst/>
                <a:gdLst>
                  <a:gd name="T0" fmla="*/ 43 w 259"/>
                  <a:gd name="T1" fmla="*/ 117 h 117"/>
                  <a:gd name="T2" fmla="*/ 66 w 259"/>
                  <a:gd name="T3" fmla="*/ 74 h 117"/>
                  <a:gd name="T4" fmla="*/ 135 w 259"/>
                  <a:gd name="T5" fmla="*/ 95 h 117"/>
                  <a:gd name="T6" fmla="*/ 119 w 259"/>
                  <a:gd name="T7" fmla="*/ 64 h 117"/>
                  <a:gd name="T8" fmla="*/ 220 w 259"/>
                  <a:gd name="T9" fmla="*/ 113 h 117"/>
                  <a:gd name="T10" fmla="*/ 230 w 259"/>
                  <a:gd name="T11" fmla="*/ 110 h 117"/>
                  <a:gd name="T12" fmla="*/ 129 w 259"/>
                  <a:gd name="T13" fmla="*/ 0 h 117"/>
                  <a:gd name="T14" fmla="*/ 30 w 259"/>
                  <a:gd name="T15" fmla="*/ 112 h 117"/>
                  <a:gd name="T16" fmla="*/ 43 w 259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117">
                    <a:moveTo>
                      <a:pt x="43" y="117"/>
                    </a:moveTo>
                    <a:cubicBezTo>
                      <a:pt x="43" y="117"/>
                      <a:pt x="58" y="84"/>
                      <a:pt x="66" y="74"/>
                    </a:cubicBezTo>
                    <a:cubicBezTo>
                      <a:pt x="66" y="74"/>
                      <a:pt x="92" y="93"/>
                      <a:pt x="135" y="95"/>
                    </a:cubicBezTo>
                    <a:cubicBezTo>
                      <a:pt x="135" y="95"/>
                      <a:pt x="123" y="69"/>
                      <a:pt x="119" y="64"/>
                    </a:cubicBezTo>
                    <a:cubicBezTo>
                      <a:pt x="119" y="64"/>
                      <a:pt x="178" y="110"/>
                      <a:pt x="220" y="113"/>
                    </a:cubicBezTo>
                    <a:cubicBezTo>
                      <a:pt x="230" y="110"/>
                      <a:pt x="230" y="110"/>
                      <a:pt x="230" y="110"/>
                    </a:cubicBezTo>
                    <a:cubicBezTo>
                      <a:pt x="230" y="110"/>
                      <a:pt x="259" y="0"/>
                      <a:pt x="129" y="0"/>
                    </a:cubicBezTo>
                    <a:cubicBezTo>
                      <a:pt x="0" y="0"/>
                      <a:pt x="30" y="112"/>
                      <a:pt x="30" y="112"/>
                    </a:cubicBezTo>
                    <a:lnTo>
                      <a:pt x="43" y="117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iḓe"/>
              <p:cNvSpPr/>
              <p:nvPr/>
            </p:nvSpPr>
            <p:spPr bwMode="auto">
              <a:xfrm>
                <a:off x="4003395" y="5175501"/>
                <a:ext cx="127838" cy="214289"/>
              </a:xfrm>
              <a:custGeom>
                <a:avLst/>
                <a:gdLst>
                  <a:gd name="T0" fmla="*/ 57 w 67"/>
                  <a:gd name="T1" fmla="*/ 0 h 112"/>
                  <a:gd name="T2" fmla="*/ 0 w 67"/>
                  <a:gd name="T3" fmla="*/ 48 h 112"/>
                  <a:gd name="T4" fmla="*/ 67 w 67"/>
                  <a:gd name="T5" fmla="*/ 112 h 112"/>
                  <a:gd name="T6" fmla="*/ 57 w 67"/>
                  <a:gd name="T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112">
                    <a:moveTo>
                      <a:pt x="57" y="0"/>
                    </a:moveTo>
                    <a:cubicBezTo>
                      <a:pt x="57" y="0"/>
                      <a:pt x="19" y="11"/>
                      <a:pt x="0" y="48"/>
                    </a:cubicBezTo>
                    <a:cubicBezTo>
                      <a:pt x="67" y="112"/>
                      <a:pt x="67" y="112"/>
                      <a:pt x="67" y="11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1íḍê"/>
              <p:cNvSpPr/>
              <p:nvPr/>
            </p:nvSpPr>
            <p:spPr bwMode="auto">
              <a:xfrm>
                <a:off x="4587401" y="5205851"/>
                <a:ext cx="136115" cy="202333"/>
              </a:xfrm>
              <a:custGeom>
                <a:avLst/>
                <a:gdLst>
                  <a:gd name="T0" fmla="*/ 11 w 71"/>
                  <a:gd name="T1" fmla="*/ 0 h 106"/>
                  <a:gd name="T2" fmla="*/ 71 w 71"/>
                  <a:gd name="T3" fmla="*/ 52 h 106"/>
                  <a:gd name="T4" fmla="*/ 0 w 71"/>
                  <a:gd name="T5" fmla="*/ 106 h 106"/>
                  <a:gd name="T6" fmla="*/ 11 w 71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06">
                    <a:moveTo>
                      <a:pt x="11" y="0"/>
                    </a:moveTo>
                    <a:cubicBezTo>
                      <a:pt x="11" y="0"/>
                      <a:pt x="58" y="24"/>
                      <a:pt x="71" y="52"/>
                    </a:cubicBezTo>
                    <a:cubicBezTo>
                      <a:pt x="0" y="106"/>
                      <a:pt x="0" y="106"/>
                      <a:pt x="0" y="10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963817" y="3788475"/>
              <a:ext cx="1031962" cy="1239478"/>
              <a:chOff x="2221027" y="3367923"/>
              <a:chExt cx="1031962" cy="1239478"/>
            </a:xfrm>
          </p:grpSpPr>
          <p:sp>
            <p:nvSpPr>
              <p:cNvPr id="82" name="íṧľiďe"/>
              <p:cNvSpPr/>
              <p:nvPr/>
            </p:nvSpPr>
            <p:spPr bwMode="auto">
              <a:xfrm>
                <a:off x="2265237" y="3367923"/>
                <a:ext cx="987752" cy="1230552"/>
              </a:xfrm>
              <a:custGeom>
                <a:avLst/>
                <a:gdLst>
                  <a:gd name="T0" fmla="*/ 367 w 517"/>
                  <a:gd name="T1" fmla="*/ 372 h 645"/>
                  <a:gd name="T2" fmla="*/ 404 w 517"/>
                  <a:gd name="T3" fmla="*/ 425 h 645"/>
                  <a:gd name="T4" fmla="*/ 392 w 517"/>
                  <a:gd name="T5" fmla="*/ 492 h 645"/>
                  <a:gd name="T6" fmla="*/ 325 w 517"/>
                  <a:gd name="T7" fmla="*/ 480 h 645"/>
                  <a:gd name="T8" fmla="*/ 266 w 517"/>
                  <a:gd name="T9" fmla="*/ 396 h 645"/>
                  <a:gd name="T10" fmla="*/ 265 w 517"/>
                  <a:gd name="T11" fmla="*/ 394 h 645"/>
                  <a:gd name="T12" fmla="*/ 263 w 517"/>
                  <a:gd name="T13" fmla="*/ 393 h 645"/>
                  <a:gd name="T14" fmla="*/ 275 w 517"/>
                  <a:gd name="T15" fmla="*/ 326 h 645"/>
                  <a:gd name="T16" fmla="*/ 304 w 517"/>
                  <a:gd name="T17" fmla="*/ 171 h 645"/>
                  <a:gd name="T18" fmla="*/ 148 w 517"/>
                  <a:gd name="T19" fmla="*/ 145 h 645"/>
                  <a:gd name="T20" fmla="*/ 102 w 517"/>
                  <a:gd name="T21" fmla="*/ 244 h 645"/>
                  <a:gd name="T22" fmla="*/ 57 w 517"/>
                  <a:gd name="T23" fmla="*/ 297 h 645"/>
                  <a:gd name="T24" fmla="*/ 6 w 517"/>
                  <a:gd name="T25" fmla="*/ 252 h 645"/>
                  <a:gd name="T26" fmla="*/ 93 w 517"/>
                  <a:gd name="T27" fmla="*/ 66 h 645"/>
                  <a:gd name="T28" fmla="*/ 382 w 517"/>
                  <a:gd name="T29" fmla="*/ 116 h 645"/>
                  <a:gd name="T30" fmla="*/ 367 w 517"/>
                  <a:gd name="T31" fmla="*/ 372 h 645"/>
                  <a:gd name="T32" fmla="*/ 491 w 517"/>
                  <a:gd name="T33" fmla="*/ 549 h 645"/>
                  <a:gd name="T34" fmla="*/ 501 w 517"/>
                  <a:gd name="T35" fmla="*/ 563 h 645"/>
                  <a:gd name="T36" fmla="*/ 489 w 517"/>
                  <a:gd name="T37" fmla="*/ 631 h 645"/>
                  <a:gd name="T38" fmla="*/ 422 w 517"/>
                  <a:gd name="T39" fmla="*/ 619 h 645"/>
                  <a:gd name="T40" fmla="*/ 412 w 517"/>
                  <a:gd name="T41" fmla="*/ 604 h 645"/>
                  <a:gd name="T42" fmla="*/ 424 w 517"/>
                  <a:gd name="T43" fmla="*/ 537 h 645"/>
                  <a:gd name="T44" fmla="*/ 491 w 517"/>
                  <a:gd name="T45" fmla="*/ 54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5">
                    <a:moveTo>
                      <a:pt x="367" y="372"/>
                    </a:moveTo>
                    <a:cubicBezTo>
                      <a:pt x="404" y="425"/>
                      <a:pt x="404" y="425"/>
                      <a:pt x="404" y="425"/>
                    </a:cubicBezTo>
                    <a:cubicBezTo>
                      <a:pt x="419" y="447"/>
                      <a:pt x="414" y="476"/>
                      <a:pt x="392" y="492"/>
                    </a:cubicBezTo>
                    <a:cubicBezTo>
                      <a:pt x="371" y="507"/>
                      <a:pt x="340" y="503"/>
                      <a:pt x="325" y="480"/>
                    </a:cubicBezTo>
                    <a:cubicBezTo>
                      <a:pt x="266" y="396"/>
                      <a:pt x="266" y="396"/>
                      <a:pt x="266" y="396"/>
                    </a:cubicBezTo>
                    <a:cubicBezTo>
                      <a:pt x="265" y="395"/>
                      <a:pt x="266" y="395"/>
                      <a:pt x="265" y="394"/>
                    </a:cubicBezTo>
                    <a:cubicBezTo>
                      <a:pt x="264" y="394"/>
                      <a:pt x="264" y="394"/>
                      <a:pt x="263" y="393"/>
                    </a:cubicBezTo>
                    <a:cubicBezTo>
                      <a:pt x="249" y="372"/>
                      <a:pt x="254" y="340"/>
                      <a:pt x="275" y="326"/>
                    </a:cubicBezTo>
                    <a:cubicBezTo>
                      <a:pt x="326" y="290"/>
                      <a:pt x="339" y="221"/>
                      <a:pt x="304" y="171"/>
                    </a:cubicBezTo>
                    <a:cubicBezTo>
                      <a:pt x="268" y="120"/>
                      <a:pt x="199" y="109"/>
                      <a:pt x="148" y="145"/>
                    </a:cubicBezTo>
                    <a:cubicBezTo>
                      <a:pt x="115" y="168"/>
                      <a:pt x="99" y="206"/>
                      <a:pt x="102" y="244"/>
                    </a:cubicBezTo>
                    <a:cubicBezTo>
                      <a:pt x="104" y="271"/>
                      <a:pt x="85" y="295"/>
                      <a:pt x="57" y="297"/>
                    </a:cubicBezTo>
                    <a:cubicBezTo>
                      <a:pt x="31" y="299"/>
                      <a:pt x="8" y="280"/>
                      <a:pt x="6" y="252"/>
                    </a:cubicBezTo>
                    <a:cubicBezTo>
                      <a:pt x="0" y="182"/>
                      <a:pt x="31" y="110"/>
                      <a:pt x="93" y="66"/>
                    </a:cubicBezTo>
                    <a:cubicBezTo>
                      <a:pt x="186" y="0"/>
                      <a:pt x="316" y="22"/>
                      <a:pt x="382" y="116"/>
                    </a:cubicBezTo>
                    <a:cubicBezTo>
                      <a:pt x="438" y="196"/>
                      <a:pt x="429" y="302"/>
                      <a:pt x="367" y="372"/>
                    </a:cubicBezTo>
                    <a:close/>
                    <a:moveTo>
                      <a:pt x="491" y="549"/>
                    </a:moveTo>
                    <a:cubicBezTo>
                      <a:pt x="501" y="563"/>
                      <a:pt x="501" y="563"/>
                      <a:pt x="501" y="563"/>
                    </a:cubicBezTo>
                    <a:cubicBezTo>
                      <a:pt x="517" y="586"/>
                      <a:pt x="512" y="615"/>
                      <a:pt x="489" y="631"/>
                    </a:cubicBezTo>
                    <a:cubicBezTo>
                      <a:pt x="468" y="645"/>
                      <a:pt x="438" y="641"/>
                      <a:pt x="422" y="619"/>
                    </a:cubicBezTo>
                    <a:cubicBezTo>
                      <a:pt x="412" y="604"/>
                      <a:pt x="412" y="604"/>
                      <a:pt x="412" y="604"/>
                    </a:cubicBezTo>
                    <a:cubicBezTo>
                      <a:pt x="397" y="582"/>
                      <a:pt x="403" y="552"/>
                      <a:pt x="424" y="537"/>
                    </a:cubicBezTo>
                    <a:cubicBezTo>
                      <a:pt x="446" y="521"/>
                      <a:pt x="476" y="527"/>
                      <a:pt x="491" y="549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ş1iḍé"/>
              <p:cNvSpPr/>
              <p:nvPr/>
            </p:nvSpPr>
            <p:spPr bwMode="auto">
              <a:xfrm>
                <a:off x="2221027" y="3378688"/>
                <a:ext cx="987752" cy="1228713"/>
              </a:xfrm>
              <a:custGeom>
                <a:avLst/>
                <a:gdLst>
                  <a:gd name="T0" fmla="*/ 367 w 517"/>
                  <a:gd name="T1" fmla="*/ 371 h 644"/>
                  <a:gd name="T2" fmla="*/ 404 w 517"/>
                  <a:gd name="T3" fmla="*/ 424 h 644"/>
                  <a:gd name="T4" fmla="*/ 392 w 517"/>
                  <a:gd name="T5" fmla="*/ 491 h 644"/>
                  <a:gd name="T6" fmla="*/ 325 w 517"/>
                  <a:gd name="T7" fmla="*/ 479 h 644"/>
                  <a:gd name="T8" fmla="*/ 266 w 517"/>
                  <a:gd name="T9" fmla="*/ 395 h 644"/>
                  <a:gd name="T10" fmla="*/ 266 w 517"/>
                  <a:gd name="T11" fmla="*/ 393 h 644"/>
                  <a:gd name="T12" fmla="*/ 264 w 517"/>
                  <a:gd name="T13" fmla="*/ 392 h 644"/>
                  <a:gd name="T14" fmla="*/ 276 w 517"/>
                  <a:gd name="T15" fmla="*/ 325 h 644"/>
                  <a:gd name="T16" fmla="*/ 304 w 517"/>
                  <a:gd name="T17" fmla="*/ 170 h 644"/>
                  <a:gd name="T18" fmla="*/ 149 w 517"/>
                  <a:gd name="T19" fmla="*/ 144 h 644"/>
                  <a:gd name="T20" fmla="*/ 103 w 517"/>
                  <a:gd name="T21" fmla="*/ 243 h 644"/>
                  <a:gd name="T22" fmla="*/ 58 w 517"/>
                  <a:gd name="T23" fmla="*/ 296 h 644"/>
                  <a:gd name="T24" fmla="*/ 6 w 517"/>
                  <a:gd name="T25" fmla="*/ 252 h 644"/>
                  <a:gd name="T26" fmla="*/ 93 w 517"/>
                  <a:gd name="T27" fmla="*/ 65 h 644"/>
                  <a:gd name="T28" fmla="*/ 382 w 517"/>
                  <a:gd name="T29" fmla="*/ 115 h 644"/>
                  <a:gd name="T30" fmla="*/ 367 w 517"/>
                  <a:gd name="T31" fmla="*/ 371 h 644"/>
                  <a:gd name="T32" fmla="*/ 491 w 517"/>
                  <a:gd name="T33" fmla="*/ 548 h 644"/>
                  <a:gd name="T34" fmla="*/ 501 w 517"/>
                  <a:gd name="T35" fmla="*/ 562 h 644"/>
                  <a:gd name="T36" fmla="*/ 490 w 517"/>
                  <a:gd name="T37" fmla="*/ 630 h 644"/>
                  <a:gd name="T38" fmla="*/ 422 w 517"/>
                  <a:gd name="T39" fmla="*/ 618 h 644"/>
                  <a:gd name="T40" fmla="*/ 412 w 517"/>
                  <a:gd name="T41" fmla="*/ 603 h 644"/>
                  <a:gd name="T42" fmla="*/ 424 w 517"/>
                  <a:gd name="T43" fmla="*/ 536 h 644"/>
                  <a:gd name="T44" fmla="*/ 491 w 517"/>
                  <a:gd name="T45" fmla="*/ 54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4">
                    <a:moveTo>
                      <a:pt x="367" y="371"/>
                    </a:moveTo>
                    <a:cubicBezTo>
                      <a:pt x="404" y="424"/>
                      <a:pt x="404" y="424"/>
                      <a:pt x="404" y="424"/>
                    </a:cubicBezTo>
                    <a:cubicBezTo>
                      <a:pt x="420" y="446"/>
                      <a:pt x="415" y="475"/>
                      <a:pt x="392" y="491"/>
                    </a:cubicBezTo>
                    <a:cubicBezTo>
                      <a:pt x="371" y="506"/>
                      <a:pt x="341" y="502"/>
                      <a:pt x="325" y="479"/>
                    </a:cubicBezTo>
                    <a:cubicBezTo>
                      <a:pt x="266" y="395"/>
                      <a:pt x="266" y="395"/>
                      <a:pt x="266" y="395"/>
                    </a:cubicBezTo>
                    <a:cubicBezTo>
                      <a:pt x="266" y="395"/>
                      <a:pt x="266" y="394"/>
                      <a:pt x="266" y="393"/>
                    </a:cubicBezTo>
                    <a:cubicBezTo>
                      <a:pt x="264" y="393"/>
                      <a:pt x="264" y="393"/>
                      <a:pt x="264" y="392"/>
                    </a:cubicBezTo>
                    <a:cubicBezTo>
                      <a:pt x="249" y="371"/>
                      <a:pt x="255" y="340"/>
                      <a:pt x="276" y="325"/>
                    </a:cubicBezTo>
                    <a:cubicBezTo>
                      <a:pt x="326" y="289"/>
                      <a:pt x="339" y="220"/>
                      <a:pt x="304" y="170"/>
                    </a:cubicBezTo>
                    <a:cubicBezTo>
                      <a:pt x="268" y="119"/>
                      <a:pt x="200" y="109"/>
                      <a:pt x="149" y="144"/>
                    </a:cubicBezTo>
                    <a:cubicBezTo>
                      <a:pt x="116" y="168"/>
                      <a:pt x="99" y="206"/>
                      <a:pt x="103" y="243"/>
                    </a:cubicBezTo>
                    <a:cubicBezTo>
                      <a:pt x="105" y="270"/>
                      <a:pt x="85" y="294"/>
                      <a:pt x="58" y="296"/>
                    </a:cubicBezTo>
                    <a:cubicBezTo>
                      <a:pt x="31" y="298"/>
                      <a:pt x="9" y="279"/>
                      <a:pt x="6" y="252"/>
                    </a:cubicBezTo>
                    <a:cubicBezTo>
                      <a:pt x="0" y="181"/>
                      <a:pt x="31" y="109"/>
                      <a:pt x="93" y="65"/>
                    </a:cubicBezTo>
                    <a:cubicBezTo>
                      <a:pt x="187" y="0"/>
                      <a:pt x="317" y="22"/>
                      <a:pt x="382" y="115"/>
                    </a:cubicBezTo>
                    <a:cubicBezTo>
                      <a:pt x="438" y="195"/>
                      <a:pt x="430" y="301"/>
                      <a:pt x="367" y="371"/>
                    </a:cubicBezTo>
                    <a:close/>
                    <a:moveTo>
                      <a:pt x="491" y="548"/>
                    </a:moveTo>
                    <a:cubicBezTo>
                      <a:pt x="501" y="562"/>
                      <a:pt x="501" y="562"/>
                      <a:pt x="501" y="562"/>
                    </a:cubicBezTo>
                    <a:cubicBezTo>
                      <a:pt x="517" y="585"/>
                      <a:pt x="512" y="614"/>
                      <a:pt x="490" y="630"/>
                    </a:cubicBezTo>
                    <a:cubicBezTo>
                      <a:pt x="469" y="644"/>
                      <a:pt x="438" y="640"/>
                      <a:pt x="422" y="618"/>
                    </a:cubicBezTo>
                    <a:cubicBezTo>
                      <a:pt x="412" y="603"/>
                      <a:pt x="412" y="603"/>
                      <a:pt x="412" y="603"/>
                    </a:cubicBezTo>
                    <a:cubicBezTo>
                      <a:pt x="397" y="582"/>
                      <a:pt x="403" y="551"/>
                      <a:pt x="424" y="536"/>
                    </a:cubicBezTo>
                    <a:cubicBezTo>
                      <a:pt x="447" y="520"/>
                      <a:pt x="476" y="526"/>
                      <a:pt x="491" y="548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92" name="矩形: 圆角 91"/>
          <p:cNvSpPr/>
          <p:nvPr/>
        </p:nvSpPr>
        <p:spPr>
          <a:xfrm>
            <a:off x="4921984" y="3569110"/>
            <a:ext cx="5992926" cy="13166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在微服务中，负责酒店管理（操作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）的业务与负责酒店搜索（操作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elasticsearch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）的业务可能在两个</a:t>
            </a:r>
            <a:r>
              <a:rPr lang="zh-CN" altLang="en-US" sz="1600">
                <a:solidFill>
                  <a:srgbClr val="C00000"/>
                </a:solidFill>
                <a:latin typeface="+mn-ea"/>
              </a:rPr>
              <a:t>不同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的微服务上，数据同步该如何实现呢？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zh-CN" altLang="en-US"/>
              <a:t>方案一：同步调用</a:t>
            </a:r>
            <a:endParaRPr lang="en-US" altLang="zh-CN"/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58" idx="1"/>
          </p:cNvCxnSpPr>
          <p:nvPr/>
        </p:nvCxnSpPr>
        <p:spPr>
          <a:xfrm>
            <a:off x="4775878" y="3126658"/>
            <a:ext cx="367430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79839" y="2796434"/>
            <a:ext cx="309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hotel-demo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的更新索引库接口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/>
              <a:t>方案二：异步通知</a:t>
            </a:r>
            <a:endParaRPr lang="en-US" altLang="zh-CN"/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8" idx="3"/>
          </p:cNvCxnSpPr>
          <p:nvPr/>
        </p:nvCxnSpPr>
        <p:spPr>
          <a:xfrm flipV="1">
            <a:off x="4775878" y="2087068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380552" y="2017559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52550" y="1747855"/>
            <a:ext cx="1280950" cy="678426"/>
            <a:chOff x="5981550" y="1080597"/>
            <a:chExt cx="1280950" cy="678426"/>
          </a:xfrm>
        </p:grpSpPr>
        <p:sp>
          <p:nvSpPr>
            <p:cNvPr id="8" name="圆柱体 7"/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MQ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4" name="直接箭头连接符 23"/>
          <p:cNvCxnSpPr>
            <a:stCxn id="8" idx="1"/>
            <a:endCxn id="58" idx="1"/>
          </p:cNvCxnSpPr>
          <p:nvPr/>
        </p:nvCxnSpPr>
        <p:spPr>
          <a:xfrm>
            <a:off x="7233500" y="2087068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66644" y="1989208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/>
              <a:t>方案三：监听</a:t>
            </a:r>
            <a:r>
              <a:rPr lang="en-US" altLang="zh-CN"/>
              <a:t>binlog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hotel-admin</a:t>
            </a:r>
          </a:p>
          <a:p>
            <a:pPr algn="ctr"/>
            <a:r>
              <a:rPr lang="zh-CN" altLang="en-US" sz="1600"/>
              <a:t>酒店管理服务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hotel-demo</a:t>
            </a:r>
          </a:p>
          <a:p>
            <a:pPr algn="ctr"/>
            <a:r>
              <a:rPr lang="zh-CN" altLang="en-US" sz="1600"/>
              <a:t>酒店搜索服务</a:t>
            </a: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elasticsearch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33667" y="4193227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" idx="4"/>
            <a:endCxn id="8" idx="3"/>
          </p:cNvCxnSpPr>
          <p:nvPr/>
        </p:nvCxnSpPr>
        <p:spPr>
          <a:xfrm flipV="1">
            <a:off x="4697220" y="4193227"/>
            <a:ext cx="1275337" cy="12594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11597" y="4943529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8" name="圆柱体 7"/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canal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4" name="直接箭头连接符 23"/>
          <p:cNvCxnSpPr>
            <a:stCxn id="8" idx="1"/>
            <a:endCxn id="58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通知酒店数据变更情况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方式一：同步调用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优点：实现简单，粗暴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缺点：业务耦合度高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方式二：异步通知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优点：低耦合，实现难度一般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缺点：依赖</a:t>
            </a:r>
            <a:r>
              <a:rPr lang="en-US" altLang="zh-CN" sz="1600"/>
              <a:t>mq</a:t>
            </a:r>
            <a:r>
              <a:rPr lang="zh-CN" altLang="en-US" sz="1600"/>
              <a:t>的可靠性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方式三：监听</a:t>
            </a:r>
            <a:r>
              <a:rPr lang="en-US" altLang="zh-CN"/>
              <a:t>binlog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优点：完全解除服务间耦合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缺点：开启</a:t>
            </a:r>
            <a:r>
              <a:rPr lang="en-US" altLang="zh-CN" sz="1600"/>
              <a:t>binlog</a:t>
            </a:r>
            <a:r>
              <a:rPr lang="zh-CN" altLang="en-US" sz="1600"/>
              <a:t>增加数据库负担、实现复杂度高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r>
              <a:rPr lang="en-US" altLang="zh-CN"/>
              <a:t>-</a:t>
            </a:r>
            <a:r>
              <a:rPr lang="zh-CN" altLang="en-US"/>
              <a:t>问题分析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MQ</a:t>
            </a:r>
            <a:r>
              <a:rPr lang="zh-CN" altLang="en-US"/>
              <a:t>实现</a:t>
            </a:r>
            <a:r>
              <a:rPr lang="en-US" altLang="zh-CN"/>
              <a:t>mysql</a:t>
            </a:r>
            <a:r>
              <a:rPr lang="zh-CN" altLang="en-US"/>
              <a:t>与</a:t>
            </a:r>
            <a:r>
              <a:rPr lang="en-US" altLang="zh-CN"/>
              <a:t>elasticsearch</a:t>
            </a:r>
            <a:r>
              <a:rPr lang="zh-CN" altLang="en-US"/>
              <a:t>数据同步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利用课前资料提供的</a:t>
            </a:r>
            <a:r>
              <a:rPr lang="en-US" altLang="zh-CN"/>
              <a:t>hotel-admin</a:t>
            </a:r>
            <a:r>
              <a:rPr lang="zh-CN" altLang="en-US"/>
              <a:t>项目作为酒店管理的微服务。当酒店数据发生增、删、改时，要求对</a:t>
            </a:r>
            <a:r>
              <a:rPr lang="en-US" altLang="zh-CN"/>
              <a:t>elasticsearch</a:t>
            </a:r>
            <a:r>
              <a:rPr lang="zh-CN" altLang="en-US"/>
              <a:t>中数据也要完成相同操作。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导入课前资料提供的</a:t>
            </a:r>
            <a:r>
              <a:rPr lang="en-US" altLang="zh-CN"/>
              <a:t>hotel-admin</a:t>
            </a:r>
            <a:r>
              <a:rPr lang="zh-CN" altLang="en-US"/>
              <a:t>项目，启动并测试酒店数据的</a:t>
            </a:r>
            <a:r>
              <a:rPr lang="en-US" altLang="zh-CN"/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声明</a:t>
            </a:r>
            <a:r>
              <a:rPr lang="en-US" altLang="zh-CN"/>
              <a:t>exchange</a:t>
            </a:r>
            <a:r>
              <a:rPr lang="zh-CN" altLang="en-US"/>
              <a:t>、</a:t>
            </a:r>
            <a:r>
              <a:rPr lang="en-US" altLang="zh-CN"/>
              <a:t>queue</a:t>
            </a:r>
            <a:r>
              <a:rPr lang="zh-CN" altLang="en-US"/>
              <a:t>、</a:t>
            </a:r>
            <a:r>
              <a:rPr lang="en-US" altLang="zh-CN"/>
              <a:t>RoutingKey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hotel-admin</a:t>
            </a:r>
            <a:r>
              <a:rPr lang="zh-CN" altLang="en-US"/>
              <a:t>中的增、删、改业务中完成消息发送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hotel-demo</a:t>
            </a:r>
            <a:r>
              <a:rPr lang="zh-CN" altLang="en-US"/>
              <a:t>中完成消息监听，并更新</a:t>
            </a:r>
            <a:r>
              <a:rPr lang="en-US" altLang="zh-CN"/>
              <a:t>elasticsearch</a:t>
            </a:r>
            <a:r>
              <a:rPr lang="zh-CN" altLang="en-US"/>
              <a:t>中数据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启动并测试数据同步功能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020449" y="5360627"/>
            <a:ext cx="130035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hotel-admin</a:t>
            </a:r>
            <a:endParaRPr lang="zh-CN" altLang="en-US" sz="1200"/>
          </a:p>
        </p:txBody>
      </p:sp>
      <p:sp>
        <p:nvSpPr>
          <p:cNvPr id="6" name="矩形: 圆角 5"/>
          <p:cNvSpPr/>
          <p:nvPr/>
        </p:nvSpPr>
        <p:spPr>
          <a:xfrm>
            <a:off x="9553516" y="4769391"/>
            <a:ext cx="1399619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listenInsert</a:t>
            </a:r>
            <a:endParaRPr lang="zh-CN" altLang="en-US" sz="1200"/>
          </a:p>
        </p:txBody>
      </p:sp>
      <p:sp>
        <p:nvSpPr>
          <p:cNvPr id="7" name="圆柱体 6"/>
          <p:cNvSpPr/>
          <p:nvPr/>
        </p:nvSpPr>
        <p:spPr>
          <a:xfrm rot="16200000">
            <a:off x="7304048" y="3996833"/>
            <a:ext cx="638173" cy="218329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hotel.insert.queue</a:t>
            </a:r>
            <a:endParaRPr lang="zh-CN" altLang="en-US" sz="1200"/>
          </a:p>
        </p:txBody>
      </p:sp>
      <p:cxnSp>
        <p:nvCxnSpPr>
          <p:cNvPr id="8" name="直接箭头连接符 7"/>
          <p:cNvCxnSpPr>
            <a:stCxn id="5" idx="3"/>
            <a:endCxn id="10" idx="2"/>
          </p:cNvCxnSpPr>
          <p:nvPr/>
        </p:nvCxnSpPr>
        <p:spPr>
          <a:xfrm>
            <a:off x="3320804" y="5679715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8714780" y="5088478"/>
            <a:ext cx="838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4355459" y="5401510"/>
            <a:ext cx="122025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exchange</a:t>
            </a:r>
            <a:endParaRPr lang="zh-CN" altLang="en-US" sz="1200"/>
          </a:p>
        </p:txBody>
      </p:sp>
      <p:cxnSp>
        <p:nvCxnSpPr>
          <p:cNvPr id="11" name="直接箭头连接符 10"/>
          <p:cNvCxnSpPr>
            <a:stCxn id="10" idx="4"/>
            <a:endCxn id="7" idx="1"/>
          </p:cNvCxnSpPr>
          <p:nvPr/>
        </p:nvCxnSpPr>
        <p:spPr>
          <a:xfrm flipV="1">
            <a:off x="5575709" y="5088478"/>
            <a:ext cx="955780" cy="591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15111" y="454348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indingKey: </a:t>
            </a:r>
            <a:r>
              <a:rPr lang="en-US" altLang="zh-CN" sz="1200" b="1">
                <a:solidFill>
                  <a:srgbClr val="C00000"/>
                </a:solidFill>
                <a:latin typeface="+mn-lt"/>
                <a:ea typeface="+mn-ea"/>
              </a:rPr>
              <a:t>hotel.insert</a:t>
            </a:r>
            <a:endParaRPr lang="zh-CN" altLang="en-US" sz="1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4933" y="51349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hotel.t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553516" y="5920559"/>
            <a:ext cx="1399619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listenDelete</a:t>
            </a:r>
            <a:endParaRPr lang="zh-CN" altLang="en-US" sz="1200"/>
          </a:p>
        </p:txBody>
      </p:sp>
      <p:sp>
        <p:nvSpPr>
          <p:cNvPr id="15" name="圆柱体 14"/>
          <p:cNvSpPr/>
          <p:nvPr/>
        </p:nvSpPr>
        <p:spPr>
          <a:xfrm rot="16200000">
            <a:off x="7286782" y="5163036"/>
            <a:ext cx="610161" cy="212074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hotel.delete.queue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15" idx="3"/>
            <a:endCxn id="14" idx="1"/>
          </p:cNvCxnSpPr>
          <p:nvPr/>
        </p:nvCxnSpPr>
        <p:spPr>
          <a:xfrm>
            <a:off x="8652236" y="6223409"/>
            <a:ext cx="901280" cy="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47816" y="567277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</a:rPr>
              <a:t> hotel.delete</a:t>
            </a:r>
            <a:endParaRPr lang="en-US" altLang="zh-CN" sz="1200" b="1">
              <a:solidFill>
                <a:srgbClr val="C00000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/>
          <p:cNvCxnSpPr>
            <a:stCxn id="10" idx="4"/>
            <a:endCxn id="15" idx="1"/>
          </p:cNvCxnSpPr>
          <p:nvPr/>
        </p:nvCxnSpPr>
        <p:spPr>
          <a:xfrm>
            <a:off x="5575709" y="5679715"/>
            <a:ext cx="955781" cy="54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/>
          <p:cNvSpPr/>
          <p:nvPr/>
        </p:nvSpPr>
        <p:spPr>
          <a:xfrm>
            <a:off x="9301412" y="4552882"/>
            <a:ext cx="1858201" cy="218906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hotel-demo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770" y="4821553"/>
            <a:ext cx="1116011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酒店新增或修改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81229" y="6122033"/>
            <a:ext cx="716863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酒店删除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3" grpId="0"/>
      <p:bldP spid="14" grpId="0" animBg="1"/>
      <p:bldP spid="15" grpId="0" animBg="1"/>
      <p:bldP spid="17" grpId="0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elasticsearch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集群脑裂问题</a:t>
            </a:r>
            <a:endParaRPr lang="en-US" altLang="zh-CN"/>
          </a:p>
          <a:p>
            <a:r>
              <a:rPr lang="zh-CN" altLang="en-US"/>
              <a:t>集群分布式存储</a:t>
            </a:r>
            <a:endParaRPr lang="en-US" altLang="zh-CN"/>
          </a:p>
          <a:p>
            <a:r>
              <a:rPr lang="zh-CN" altLang="en-US"/>
              <a:t>集群分布式查询</a:t>
            </a:r>
            <a:endParaRPr lang="en-US" altLang="zh-CN"/>
          </a:p>
          <a:p>
            <a:r>
              <a:rPr lang="zh-CN" altLang="en-US"/>
              <a:t>集群故障转移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7500533" y="2699442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shard-2</a:t>
            </a:r>
            <a:endParaRPr lang="zh-CN" altLang="en-US" sz="1200"/>
          </a:p>
        </p:txBody>
      </p:sp>
      <p:sp>
        <p:nvSpPr>
          <p:cNvPr id="10" name="矩形: 圆角 9"/>
          <p:cNvSpPr/>
          <p:nvPr/>
        </p:nvSpPr>
        <p:spPr>
          <a:xfrm>
            <a:off x="7526438" y="2667160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shard-1</a:t>
            </a:r>
            <a:endParaRPr lang="zh-CN" altLang="en-US" sz="1200"/>
          </a:p>
        </p:txBody>
      </p:sp>
      <p:sp>
        <p:nvSpPr>
          <p:cNvPr id="9" name="矩形: 圆角 8"/>
          <p:cNvSpPr/>
          <p:nvPr/>
        </p:nvSpPr>
        <p:spPr>
          <a:xfrm>
            <a:off x="7514763" y="2667160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shard-0</a:t>
            </a:r>
            <a:endParaRPr lang="zh-CN" altLang="en-US" sz="1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单机的</a:t>
            </a:r>
            <a:r>
              <a:rPr lang="en-US" altLang="zh-CN"/>
              <a:t>elasticsearch</a:t>
            </a:r>
            <a:r>
              <a:rPr lang="zh-CN" altLang="en-US"/>
              <a:t>做数据存储，必然面临两个问题：海量数据存储问题、单点故障问题。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海量数据存储问题：将索引库从逻辑上拆分为</a:t>
            </a:r>
            <a:r>
              <a:rPr lang="en-US" altLang="zh-CN"/>
              <a:t>N</a:t>
            </a:r>
            <a:r>
              <a:rPr lang="zh-CN" altLang="en-US"/>
              <a:t>个分片（</a:t>
            </a:r>
            <a:r>
              <a:rPr lang="en-US" altLang="zh-CN"/>
              <a:t>shard</a:t>
            </a:r>
            <a:r>
              <a:rPr lang="zh-CN" altLang="en-US"/>
              <a:t>），存储到多个节点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单点故障问题：将分片数据在不同节点备份（</a:t>
            </a:r>
            <a:r>
              <a:rPr lang="en-US" altLang="zh-CN"/>
              <a:t>replica </a:t>
            </a:r>
            <a:r>
              <a:rPr lang="zh-CN" altLang="en-US"/>
              <a:t>）</a:t>
            </a:r>
          </a:p>
        </p:txBody>
      </p:sp>
      <p:sp>
        <p:nvSpPr>
          <p:cNvPr id="5" name="椭圆 4"/>
          <p:cNvSpPr/>
          <p:nvPr/>
        </p:nvSpPr>
        <p:spPr>
          <a:xfrm>
            <a:off x="7358189" y="2671889"/>
            <a:ext cx="1365337" cy="4608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索引库</a:t>
            </a:r>
            <a:endParaRPr lang="en-US" altLang="zh-CN" sz="1200"/>
          </a:p>
          <a:p>
            <a:pPr algn="ctr"/>
            <a:r>
              <a:rPr lang="en-US" altLang="zh-CN" sz="1200"/>
              <a:t>index</a:t>
            </a:r>
            <a:endParaRPr lang="zh-CN" altLang="en-US" sz="1200"/>
          </a:p>
        </p:txBody>
      </p:sp>
      <p:sp>
        <p:nvSpPr>
          <p:cNvPr id="6" name="矩形: 圆角 5"/>
          <p:cNvSpPr/>
          <p:nvPr/>
        </p:nvSpPr>
        <p:spPr>
          <a:xfrm>
            <a:off x="7252572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238341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250015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273460" y="5251221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shard-0</a:t>
            </a:r>
            <a:endParaRPr lang="zh-CN" altLang="en-US" sz="1200"/>
          </a:p>
        </p:txBody>
      </p:sp>
      <p:sp>
        <p:nvSpPr>
          <p:cNvPr id="13" name="矩形: 圆角 12"/>
          <p:cNvSpPr/>
          <p:nvPr/>
        </p:nvSpPr>
        <p:spPr>
          <a:xfrm>
            <a:off x="7514763" y="5214526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shard-1</a:t>
            </a:r>
            <a:endParaRPr lang="zh-CN" altLang="en-US" sz="1200"/>
          </a:p>
        </p:txBody>
      </p:sp>
      <p:sp>
        <p:nvSpPr>
          <p:cNvPr id="14" name="矩形: 圆角 13"/>
          <p:cNvSpPr/>
          <p:nvPr/>
        </p:nvSpPr>
        <p:spPr>
          <a:xfrm>
            <a:off x="9781975" y="5214525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shard-2</a:t>
            </a:r>
            <a:endParaRPr lang="zh-CN" altLang="en-US" sz="1200"/>
          </a:p>
        </p:txBody>
      </p:sp>
      <p:sp>
        <p:nvSpPr>
          <p:cNvPr id="21" name="矩形: 圆角 20"/>
          <p:cNvSpPr/>
          <p:nvPr/>
        </p:nvSpPr>
        <p:spPr>
          <a:xfrm>
            <a:off x="7224110" y="4436379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8" name="直接箭头连接符 27"/>
          <p:cNvCxnSpPr>
            <a:stCxn id="5" idx="4"/>
          </p:cNvCxnSpPr>
          <p:nvPr/>
        </p:nvCxnSpPr>
        <p:spPr>
          <a:xfrm flipH="1">
            <a:off x="5799553" y="3132788"/>
            <a:ext cx="2241305" cy="129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</p:cNvCxnSpPr>
          <p:nvPr/>
        </p:nvCxnSpPr>
        <p:spPr>
          <a:xfrm>
            <a:off x="8040858" y="3132788"/>
            <a:ext cx="0" cy="13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4"/>
          </p:cNvCxnSpPr>
          <p:nvPr/>
        </p:nvCxnSpPr>
        <p:spPr>
          <a:xfrm>
            <a:off x="8040858" y="3132788"/>
            <a:ext cx="2212842" cy="13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44444E-6 L -0.18894 0.00232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4.44444E-6 L 0.18619 0.0023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18894 0.2842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74 L -0.00078 0.2824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75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0.18711 0.27894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18333 -0.00185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36771 -0.00023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2.96296E-6 L 0.1871 0.0048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我们计划利用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docker</a:t>
            </a:r>
            <a:r>
              <a:rPr lang="zh-CN" altLang="en-US"/>
              <a:t>容器模拟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es</a:t>
            </a:r>
            <a:r>
              <a:rPr lang="zh-CN" altLang="en-US"/>
              <a:t>的节点。具体步骤参考</a:t>
            </a:r>
            <a:r>
              <a:rPr lang="en-US" altLang="zh-CN"/>
              <a:t>elasticsearch</a:t>
            </a:r>
            <a:r>
              <a:rPr lang="zh-CN" altLang="en-US"/>
              <a:t>第一天课程的课前资料：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5677" y="2534563"/>
          <a:ext cx="3176285" cy="1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3" imgW="1800225" imgH="638175" progId="Package">
                  <p:embed/>
                </p:oleObj>
              </mc:Choice>
              <mc:Fallback>
                <p:oleObj name="包装程序外壳对象" showAsIcon="1" r:id="rId3" imgW="1800225" imgH="638175" progId="Packag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77" y="2534563"/>
                        <a:ext cx="3176285" cy="113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聚合的分类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聚合（</a:t>
            </a:r>
            <a:r>
              <a:rPr lang="en-US" altLang="zh-CN">
                <a:hlinkClick r:id="rId2"/>
              </a:rPr>
              <a:t>aggregations</a:t>
            </a:r>
            <a:r>
              <a:rPr lang="zh-CN" altLang="en-US">
                <a:hlinkClick r:id="rId2"/>
              </a:rPr>
              <a:t>）</a:t>
            </a:r>
            <a:r>
              <a:rPr lang="zh-CN" altLang="en-US"/>
              <a:t>可以实现对文档数据的统计、分析、运算。聚合常见的有三类：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桶（</a:t>
            </a:r>
            <a:r>
              <a:rPr lang="en-US" altLang="zh-CN"/>
              <a:t>Bucket</a:t>
            </a:r>
            <a:r>
              <a:rPr lang="zh-CN" altLang="en-US"/>
              <a:t>）聚合：用来对文档做分组</a:t>
            </a:r>
            <a:endParaRPr lang="en-US" altLang="zh-CN"/>
          </a:p>
          <a:p>
            <a:pPr marL="89979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TermAggregation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：按照文档字段值分组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Histogram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：按照日期阶梯分组，例如一周为一组，或者一月为一组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度量（</a:t>
            </a:r>
            <a:r>
              <a:rPr lang="en-US" altLang="zh-CN"/>
              <a:t>Metric</a:t>
            </a:r>
            <a:r>
              <a:rPr lang="zh-CN" altLang="en-US"/>
              <a:t>）聚合：用以计算一些值，比如：最大值、最小值、平均值等</a:t>
            </a:r>
            <a:endParaRPr lang="en-US" altLang="zh-CN"/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Avg：求平均值</a:t>
            </a: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Max：求最大值</a:t>
            </a: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Min：求最小值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Stats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：同时求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管道（</a:t>
            </a:r>
            <a:r>
              <a:rPr lang="en-US" altLang="zh-CN"/>
              <a:t>pipeline</a:t>
            </a:r>
            <a:r>
              <a:rPr lang="zh-CN" altLang="en-US"/>
              <a:t>）聚合：其它聚合的结果为基础做聚合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每个索引库的分片数量、副本数量都是在创建索引库时指定的，并且分片数量一旦设置以后无法修改。语法如下：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0880" y="2315628"/>
            <a:ext cx="6093912" cy="393627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PUT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/itcast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"settings"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"number_of_shards"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分片数量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"number_of_replicas"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副本数量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mapping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映射定义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集群的节点角色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中集群节点有不同的职责划分：</a:t>
            </a: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710879" y="2364044"/>
          <a:ext cx="10698799" cy="39615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32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节点类型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配置参数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默认值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节点职责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master eligible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node.master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备选主节点：主节点可以管理和记录集群状态、决定分片在哪个节点、处理创建和删除索引库的请求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data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node.data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数据节点：存储数据、搜索、聚合、</a:t>
                      </a:r>
                      <a:r>
                        <a:rPr lang="en-US" altLang="zh-CN" sz="1600"/>
                        <a:t>CRUD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ingest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node.ingest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true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数据存储之前的预处理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coordinating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上面</a:t>
                      </a: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个参数都为</a:t>
                      </a:r>
                      <a:r>
                        <a:rPr lang="en-US" altLang="zh-CN" sz="1600"/>
                        <a:t>false</a:t>
                      </a:r>
                      <a:r>
                        <a:rPr lang="zh-CN" altLang="en-US" sz="1600"/>
                        <a:t>则为</a:t>
                      </a:r>
                      <a:r>
                        <a:rPr lang="en-US" altLang="zh-CN" sz="1600"/>
                        <a:t>coordinating</a:t>
                      </a:r>
                      <a:r>
                        <a:rPr lang="zh-CN" altLang="en-US" sz="1600"/>
                        <a:t>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路由请求到其它节点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合并其它节点处理的结果，返回给用户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集群的分布式查询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中的每个节点角色都有自己不同的职责，因此建议集群部署时，每个节点都有独立的角色。</a:t>
            </a:r>
            <a:endParaRPr lang="en-US" altLang="zh-CN"/>
          </a:p>
        </p:txBody>
      </p:sp>
      <p:sp>
        <p:nvSpPr>
          <p:cNvPr id="17" name="矩形: 圆角 16"/>
          <p:cNvSpPr/>
          <p:nvPr/>
        </p:nvSpPr>
        <p:spPr>
          <a:xfrm>
            <a:off x="3883069" y="3491630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3883069" y="4294863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3883069" y="5098095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coordinating</a:t>
            </a:r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6993700" y="2726659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6993700" y="3514675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993700" y="4302691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993700" y="5090707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6993700" y="5878724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9081370" y="3491629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41" name="矩形: 圆角 40"/>
          <p:cNvSpPr/>
          <p:nvPr/>
        </p:nvSpPr>
        <p:spPr>
          <a:xfrm>
            <a:off x="9081370" y="4294862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42" name="矩形: 圆角 41"/>
          <p:cNvSpPr/>
          <p:nvPr/>
        </p:nvSpPr>
        <p:spPr>
          <a:xfrm>
            <a:off x="9081370" y="5098095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master-eligible</a:t>
            </a:r>
            <a:endParaRPr lang="zh-CN" altLang="en-US"/>
          </a:p>
        </p:txBody>
      </p:sp>
      <p:sp>
        <p:nvSpPr>
          <p:cNvPr id="18" name="星形: 五角 17"/>
          <p:cNvSpPr/>
          <p:nvPr/>
        </p:nvSpPr>
        <p:spPr>
          <a:xfrm>
            <a:off x="9171142" y="3587139"/>
            <a:ext cx="338203" cy="33820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3519814" y="2417523"/>
            <a:ext cx="7889866" cy="420644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2223370" y="4067827"/>
            <a:ext cx="688932" cy="99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LB</a:t>
            </a:r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9" y="4356973"/>
            <a:ext cx="292633" cy="420660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43" idx="3"/>
            <a:endCxn id="20" idx="1"/>
          </p:cNvCxnSpPr>
          <p:nvPr/>
        </p:nvCxnSpPr>
        <p:spPr>
          <a:xfrm>
            <a:off x="1237992" y="4567303"/>
            <a:ext cx="98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3"/>
            <a:endCxn id="17" idx="1"/>
          </p:cNvCxnSpPr>
          <p:nvPr/>
        </p:nvCxnSpPr>
        <p:spPr>
          <a:xfrm flipV="1">
            <a:off x="2912302" y="3756243"/>
            <a:ext cx="970767" cy="8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3"/>
            <a:endCxn id="24" idx="1"/>
          </p:cNvCxnSpPr>
          <p:nvPr/>
        </p:nvCxnSpPr>
        <p:spPr>
          <a:xfrm flipV="1">
            <a:off x="2912302" y="4559476"/>
            <a:ext cx="970767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3"/>
            <a:endCxn id="25" idx="1"/>
          </p:cNvCxnSpPr>
          <p:nvPr/>
        </p:nvCxnSpPr>
        <p:spPr>
          <a:xfrm>
            <a:off x="2912302" y="4567303"/>
            <a:ext cx="970767" cy="79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集群的脑裂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1176320" cy="460899"/>
          </a:xfrm>
        </p:spPr>
        <p:txBody>
          <a:bodyPr/>
          <a:lstStyle/>
          <a:p>
            <a:r>
              <a:rPr lang="zh-CN" altLang="en-US"/>
              <a:t>默认情况下，每个节点都是</a:t>
            </a:r>
            <a:r>
              <a:rPr lang="en-US" altLang="zh-CN"/>
              <a:t>master eligible</a:t>
            </a:r>
            <a:r>
              <a:rPr lang="zh-CN" altLang="en-US"/>
              <a:t>节点，因此一旦</a:t>
            </a:r>
            <a:r>
              <a:rPr lang="en-US" altLang="zh-CN"/>
              <a:t>master</a:t>
            </a:r>
            <a:r>
              <a:rPr lang="zh-CN" altLang="en-US"/>
              <a:t>节点宕机，其它候选节点会选举一个成为主节点。当主节点与其他节点网络故障时，可能发生脑裂问题。</a:t>
            </a:r>
            <a:endParaRPr lang="en-US" altLang="zh-CN"/>
          </a:p>
          <a:p>
            <a:r>
              <a:rPr lang="zh-CN" altLang="en-US"/>
              <a:t>为了避免脑裂，需要要求选票超过 </a:t>
            </a:r>
            <a:r>
              <a:rPr lang="en-US" altLang="zh-CN"/>
              <a:t>( eligible</a:t>
            </a:r>
            <a:r>
              <a:rPr lang="zh-CN" altLang="en-US"/>
              <a:t>节点数量 </a:t>
            </a:r>
            <a:r>
              <a:rPr lang="en-US" altLang="zh-CN"/>
              <a:t>+ 1 </a:t>
            </a:r>
            <a:r>
              <a:rPr lang="zh-CN" altLang="en-US"/>
              <a:t>）</a:t>
            </a:r>
            <a:r>
              <a:rPr lang="en-US" altLang="zh-CN"/>
              <a:t>/ 2 </a:t>
            </a:r>
            <a:r>
              <a:rPr lang="zh-CN" altLang="en-US"/>
              <a:t>才能当选为主，因此</a:t>
            </a:r>
            <a:r>
              <a:rPr lang="en-US" altLang="zh-CN"/>
              <a:t>eligible</a:t>
            </a:r>
            <a:r>
              <a:rPr lang="zh-CN" altLang="en-US"/>
              <a:t>节点数量最好是奇数。对应配置项是</a:t>
            </a:r>
            <a:r>
              <a:rPr lang="en-US" altLang="zh-CN"/>
              <a:t>discovery.zen.minimum_master_nodes</a:t>
            </a:r>
            <a:r>
              <a:rPr lang="zh-CN" altLang="en-US"/>
              <a:t>，在</a:t>
            </a:r>
            <a:r>
              <a:rPr lang="en-US" altLang="zh-CN"/>
              <a:t>es7.0</a:t>
            </a:r>
            <a:r>
              <a:rPr lang="zh-CN" altLang="en-US"/>
              <a:t>以后，已经成为默认配置，因此一般不会发生脑裂问题</a:t>
            </a:r>
          </a:p>
        </p:txBody>
      </p:sp>
      <p:sp>
        <p:nvSpPr>
          <p:cNvPr id="5" name="星形: 五角 4"/>
          <p:cNvSpPr/>
          <p:nvPr/>
        </p:nvSpPr>
        <p:spPr>
          <a:xfrm>
            <a:off x="1703539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927520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474663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380378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星形: 五角 8"/>
          <p:cNvSpPr/>
          <p:nvPr/>
        </p:nvSpPr>
        <p:spPr>
          <a:xfrm>
            <a:off x="5141083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/>
          <p:cNvSpPr/>
          <p:nvPr/>
        </p:nvSpPr>
        <p:spPr>
          <a:xfrm>
            <a:off x="8578626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346532" y="3429000"/>
            <a:ext cx="0" cy="2846539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50242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网络阻塞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星形: 五角 14"/>
          <p:cNvSpPr/>
          <p:nvPr/>
        </p:nvSpPr>
        <p:spPr>
          <a:xfrm>
            <a:off x="8595713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50241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网络恢复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/>
      <p:bldP spid="14" grpId="1"/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master eligible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参与集群选主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主节点可以管理集群状态、管理分片信息、处理创建和删除索引库的请求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data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数据的</a:t>
            </a:r>
            <a:r>
              <a:rPr lang="en-US" altLang="zh-CN"/>
              <a:t>CRUD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coordinator</a:t>
            </a:r>
            <a:r>
              <a:rPr lang="zh-CN" altLang="en-US"/>
              <a:t>节点的作用是什么？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路由请求到其它节点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合并查询到的结果，返回给用户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集群节点职责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集群的分布式存储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/>
              <a:t>当新增文档时，应该保存到不同分片，保证数据均衡，那么</a:t>
            </a:r>
            <a:r>
              <a:rPr lang="en-US" altLang="zh-CN"/>
              <a:t>coordinating node</a:t>
            </a:r>
            <a:r>
              <a:rPr lang="zh-CN" altLang="en-US"/>
              <a:t>如何确定数据该存储到哪个分片呢？</a:t>
            </a:r>
            <a:endParaRPr lang="en-US" altLang="zh-CN"/>
          </a:p>
          <a:p>
            <a:r>
              <a:rPr lang="en-US" altLang="zh-CN"/>
              <a:t>elasticsearch</a:t>
            </a:r>
            <a:r>
              <a:rPr lang="zh-CN" altLang="en-US"/>
              <a:t>会通过</a:t>
            </a:r>
            <a:r>
              <a:rPr lang="en-US" altLang="zh-CN"/>
              <a:t>hash</a:t>
            </a:r>
            <a:r>
              <a:rPr lang="zh-CN" altLang="en-US"/>
              <a:t>算法来计算文档应该存储到哪个分片：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说明：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_routing</a:t>
            </a:r>
            <a:r>
              <a:rPr lang="zh-CN" altLang="en-US"/>
              <a:t>默认是文档的</a:t>
            </a:r>
            <a:r>
              <a:rPr lang="en-US" altLang="zh-CN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算法与分片数量有关，因此索引库一旦创建，分片数量不能修改！</a:t>
            </a:r>
            <a:endParaRPr lang="en-US" altLang="zh-CN"/>
          </a:p>
        </p:txBody>
      </p:sp>
      <p:sp>
        <p:nvSpPr>
          <p:cNvPr id="5" name="矩形: 圆角 4"/>
          <p:cNvSpPr/>
          <p:nvPr/>
        </p:nvSpPr>
        <p:spPr>
          <a:xfrm>
            <a:off x="2505205" y="2919780"/>
            <a:ext cx="6125228" cy="688931"/>
          </a:xfrm>
          <a:prstGeom prst="roundRect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 = hash(_routing) % number_of_shards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集群的分布式存储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/>
              <a:t>新增文档流程：</a:t>
            </a:r>
            <a:endParaRPr lang="en-US" altLang="zh-CN"/>
          </a:p>
        </p:txBody>
      </p:sp>
      <p:sp>
        <p:nvSpPr>
          <p:cNvPr id="7" name="矩形: 圆角 6"/>
          <p:cNvSpPr/>
          <p:nvPr/>
        </p:nvSpPr>
        <p:spPr>
          <a:xfrm>
            <a:off x="2292836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星形: 五角 7"/>
          <p:cNvSpPr/>
          <p:nvPr/>
        </p:nvSpPr>
        <p:spPr>
          <a:xfrm>
            <a:off x="2367417" y="4233795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2536518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3538216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5620777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864459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P-1</a:t>
            </a:r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866157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R-2</a:t>
            </a:r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8948718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192400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P-2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10194098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R-0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6" y="2407610"/>
            <a:ext cx="292633" cy="4206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62886" y="2232816"/>
            <a:ext cx="187533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新增文档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 = 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连接符: 肘形 23"/>
          <p:cNvCxnSpPr>
            <a:stCxn id="19" idx="3"/>
            <a:endCxn id="7" idx="0"/>
          </p:cNvCxnSpPr>
          <p:nvPr/>
        </p:nvCxnSpPr>
        <p:spPr>
          <a:xfrm>
            <a:off x="1082539" y="2617940"/>
            <a:ext cx="2311820" cy="141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20185" y="3517036"/>
            <a:ext cx="192719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2.hash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运算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，得到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9" name="连接符: 肘形 28"/>
          <p:cNvCxnSpPr>
            <a:stCxn id="7" idx="3"/>
            <a:endCxn id="14" idx="0"/>
          </p:cNvCxnSpPr>
          <p:nvPr/>
        </p:nvCxnSpPr>
        <p:spPr>
          <a:xfrm flipV="1">
            <a:off x="4495882" y="4035144"/>
            <a:ext cx="5554359" cy="1019989"/>
          </a:xfrm>
          <a:prstGeom prst="bentConnector4">
            <a:avLst>
              <a:gd name="adj1" fmla="val 13022"/>
              <a:gd name="adj2" fmla="val 142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66157" y="3036748"/>
            <a:ext cx="172340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路由到对应分片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PrimaryShard2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551090" y="4302906"/>
            <a:ext cx="116492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保存文档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79394" y="4352425"/>
            <a:ext cx="87205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同步给副本分片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/>
          <p:cNvCxnSpPr>
            <a:stCxn id="15" idx="1"/>
            <a:endCxn id="13" idx="3"/>
          </p:cNvCxnSpPr>
          <p:nvPr/>
        </p:nvCxnSpPr>
        <p:spPr>
          <a:xfrm flipH="1">
            <a:off x="7580141" y="5216647"/>
            <a:ext cx="161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4" idx="2"/>
            <a:endCxn id="7" idx="2"/>
          </p:cNvCxnSpPr>
          <p:nvPr/>
        </p:nvCxnSpPr>
        <p:spPr>
          <a:xfrm rot="5400000">
            <a:off x="6722300" y="2747181"/>
            <a:ext cx="12700" cy="6655882"/>
          </a:xfrm>
          <a:prstGeom prst="bentConnector3">
            <a:avLst>
              <a:gd name="adj1" fmla="val 32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stCxn id="11" idx="2"/>
            <a:endCxn id="7" idx="2"/>
          </p:cNvCxnSpPr>
          <p:nvPr/>
        </p:nvCxnSpPr>
        <p:spPr>
          <a:xfrm rot="5400000">
            <a:off x="5058330" y="4411152"/>
            <a:ext cx="12700" cy="3327941"/>
          </a:xfrm>
          <a:prstGeom prst="bentConnector3">
            <a:avLst>
              <a:gd name="adj1" fmla="val 219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15699" y="6406974"/>
            <a:ext cx="357162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coordinating node</a:t>
            </a:r>
          </a:p>
        </p:txBody>
      </p:sp>
      <p:cxnSp>
        <p:nvCxnSpPr>
          <p:cNvPr id="45" name="连接符: 肘形 44"/>
          <p:cNvCxnSpPr>
            <a:stCxn id="7" idx="1"/>
            <a:endCxn id="19" idx="2"/>
          </p:cNvCxnSpPr>
          <p:nvPr/>
        </p:nvCxnSpPr>
        <p:spPr>
          <a:xfrm rot="10800000">
            <a:off x="936224" y="2828271"/>
            <a:ext cx="1356613" cy="2226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9841" y="4405583"/>
            <a:ext cx="1130597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2" grpId="0" animBg="1"/>
      <p:bldP spid="33" grpId="0" animBg="1"/>
      <p:bldP spid="34" grpId="0" animBg="1"/>
      <p:bldP spid="43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集群的分布式查询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的查询分成两个阶段：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scatter phase</a:t>
            </a:r>
            <a:r>
              <a:rPr lang="zh-CN" altLang="en-US"/>
              <a:t>：分散阶段，</a:t>
            </a:r>
            <a:r>
              <a:rPr lang="en-US" altLang="zh-CN"/>
              <a:t>coordinating node</a:t>
            </a:r>
            <a:r>
              <a:rPr lang="zh-CN" altLang="en-US"/>
              <a:t>会把请求分发到每一个分片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gather phase</a:t>
            </a:r>
            <a:r>
              <a:rPr lang="zh-CN" altLang="en-US"/>
              <a:t>：聚集阶段，</a:t>
            </a:r>
            <a:r>
              <a:rPr lang="en-US" altLang="zh-CN"/>
              <a:t>coordinating node</a:t>
            </a:r>
            <a:r>
              <a:rPr lang="zh-CN" altLang="en-US"/>
              <a:t>汇总</a:t>
            </a:r>
            <a:r>
              <a:rPr lang="en-US" altLang="zh-CN"/>
              <a:t>data node</a:t>
            </a:r>
            <a:r>
              <a:rPr lang="zh-CN" altLang="en-US"/>
              <a:t>的搜索结果，并处理为最终结果集返回给用户</a:t>
            </a:r>
            <a:endParaRPr lang="en-US" altLang="zh-CN"/>
          </a:p>
        </p:txBody>
      </p:sp>
      <p:sp>
        <p:nvSpPr>
          <p:cNvPr id="5" name="矩形: 圆角 4"/>
          <p:cNvSpPr/>
          <p:nvPr/>
        </p:nvSpPr>
        <p:spPr>
          <a:xfrm>
            <a:off x="3965975" y="4972695"/>
            <a:ext cx="1464543" cy="1324059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node1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6" name="星形: 五角 5"/>
          <p:cNvSpPr/>
          <p:nvPr/>
        </p:nvSpPr>
        <p:spPr>
          <a:xfrm>
            <a:off x="4087816" y="4997446"/>
            <a:ext cx="272823" cy="262718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4075290" y="5347221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P-0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4732718" y="5347221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R-1</a:t>
            </a:r>
            <a:endParaRPr lang="zh-CN" altLang="en-US" sz="1400"/>
          </a:p>
        </p:txBody>
      </p:sp>
      <p:sp>
        <p:nvSpPr>
          <p:cNvPr id="9" name="矩形: 圆角 8"/>
          <p:cNvSpPr/>
          <p:nvPr/>
        </p:nvSpPr>
        <p:spPr>
          <a:xfrm>
            <a:off x="5734416" y="4972695"/>
            <a:ext cx="1429901" cy="1324060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node2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832834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P-1</a:t>
            </a:r>
            <a:endParaRPr lang="zh-CN" altLang="en-US" sz="1400"/>
          </a:p>
        </p:txBody>
      </p:sp>
      <p:sp>
        <p:nvSpPr>
          <p:cNvPr id="11" name="矩形: 圆角 10"/>
          <p:cNvSpPr/>
          <p:nvPr/>
        </p:nvSpPr>
        <p:spPr>
          <a:xfrm>
            <a:off x="6489939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R-2</a:t>
            </a:r>
            <a:endParaRPr lang="zh-CN" altLang="en-US" sz="1400"/>
          </a:p>
        </p:txBody>
      </p:sp>
      <p:sp>
        <p:nvSpPr>
          <p:cNvPr id="12" name="矩形: 圆角 11"/>
          <p:cNvSpPr/>
          <p:nvPr/>
        </p:nvSpPr>
        <p:spPr>
          <a:xfrm>
            <a:off x="7470025" y="4972695"/>
            <a:ext cx="1464543" cy="135613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node3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596570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P-2</a:t>
            </a:r>
            <a:endParaRPr lang="zh-CN" altLang="en-US" sz="1400"/>
          </a:p>
        </p:txBody>
      </p:sp>
      <p:sp>
        <p:nvSpPr>
          <p:cNvPr id="14" name="矩形: 圆角 13"/>
          <p:cNvSpPr/>
          <p:nvPr/>
        </p:nvSpPr>
        <p:spPr>
          <a:xfrm>
            <a:off x="8262873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R-0</a:t>
            </a:r>
            <a:endParaRPr lang="zh-CN" altLang="en-US" sz="1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73" y="3346808"/>
            <a:ext cx="292633" cy="42066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5587503" y="3230360"/>
            <a:ext cx="1642581" cy="653557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</a:rPr>
              <a:t>coordinating</a:t>
            </a:r>
          </a:p>
          <a:p>
            <a:pPr algn="ctr"/>
            <a:r>
              <a:rPr lang="en-US" altLang="zh-CN" sz="1400">
                <a:solidFill>
                  <a:srgbClr val="0070C0"/>
                </a:solidFill>
              </a:rPr>
              <a:t>node</a:t>
            </a:r>
            <a:endParaRPr lang="zh-CN" altLang="en-US" sz="1400">
              <a:solidFill>
                <a:srgbClr val="0070C0"/>
              </a:solidFill>
            </a:endParaRPr>
          </a:p>
        </p:txBody>
      </p:sp>
      <p:cxnSp>
        <p:nvCxnSpPr>
          <p:cNvPr id="31" name="直接箭头连接符 30"/>
          <p:cNvCxnSpPr>
            <a:stCxn id="15" idx="3"/>
            <a:endCxn id="29" idx="1"/>
          </p:cNvCxnSpPr>
          <p:nvPr/>
        </p:nvCxnSpPr>
        <p:spPr>
          <a:xfrm>
            <a:off x="4221606" y="3557138"/>
            <a:ext cx="1365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/>
          <p:cNvCxnSpPr>
            <a:stCxn id="29" idx="2"/>
            <a:endCxn id="14" idx="0"/>
          </p:cNvCxnSpPr>
          <p:nvPr/>
        </p:nvCxnSpPr>
        <p:spPr>
          <a:xfrm rot="16200000" flipH="1">
            <a:off x="6765883" y="3526827"/>
            <a:ext cx="1427881" cy="2142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stCxn id="29" idx="2"/>
            <a:endCxn id="8" idx="0"/>
          </p:cNvCxnSpPr>
          <p:nvPr/>
        </p:nvCxnSpPr>
        <p:spPr>
          <a:xfrm rot="5400000">
            <a:off x="4983094" y="3921521"/>
            <a:ext cx="1463304" cy="13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9" idx="2"/>
            <a:endCxn id="11" idx="0"/>
          </p:cNvCxnSpPr>
          <p:nvPr/>
        </p:nvCxnSpPr>
        <p:spPr>
          <a:xfrm>
            <a:off x="6408794" y="3883917"/>
            <a:ext cx="369125" cy="14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分布式新增如何确定分片？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coordinating node</a:t>
            </a:r>
            <a:r>
              <a:rPr lang="zh-CN" altLang="en-US" sz="1600"/>
              <a:t>根据</a:t>
            </a:r>
            <a:r>
              <a:rPr lang="en-US" altLang="zh-CN" sz="1600"/>
              <a:t>id</a:t>
            </a:r>
            <a:r>
              <a:rPr lang="zh-CN" altLang="en-US" sz="1600"/>
              <a:t>做</a:t>
            </a:r>
            <a:r>
              <a:rPr lang="en-US" altLang="zh-CN" sz="1600"/>
              <a:t>hash</a:t>
            </a:r>
            <a:r>
              <a:rPr lang="zh-CN" altLang="en-US" sz="1600"/>
              <a:t>运算，得到结果对</a:t>
            </a:r>
            <a:r>
              <a:rPr lang="en-US" altLang="zh-CN" sz="1600"/>
              <a:t>shard</a:t>
            </a:r>
            <a:r>
              <a:rPr lang="zh-CN" altLang="en-US" sz="1600"/>
              <a:t>数量取余，余数就是对应的分片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分布式查询的两个阶段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分散阶段：</a:t>
            </a:r>
            <a:r>
              <a:rPr lang="en-US" altLang="zh-CN" sz="1600"/>
              <a:t> coordinating node</a:t>
            </a:r>
            <a:r>
              <a:rPr lang="zh-CN" altLang="en-US" sz="1600"/>
              <a:t>将查询请求分发给不同分片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收集阶段：将查询结果汇总到</a:t>
            </a:r>
            <a:r>
              <a:rPr lang="en-US" altLang="zh-CN" sz="1600"/>
              <a:t>coordinating node </a:t>
            </a:r>
            <a:r>
              <a:rPr lang="zh-CN" altLang="en-US" sz="1600"/>
              <a:t>，整理并返回给用户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1666536" y="3449156"/>
            <a:ext cx="2203046" cy="2039978"/>
          </a:xfrm>
          <a:prstGeom prst="roundRect">
            <a:avLst>
              <a:gd name="adj" fmla="val 13545"/>
            </a:avLst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集群的故障转移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集群的</a:t>
            </a:r>
            <a:r>
              <a:rPr lang="en-US" altLang="zh-CN"/>
              <a:t>master</a:t>
            </a:r>
            <a:r>
              <a:rPr lang="zh-CN" altLang="en-US"/>
              <a:t>节点会监控集群中的节点状态，如果发现有节点宕机，会立即将宕机节点的分片数据迁移到其它节点，确保数据安全，这个叫做故障转移。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666536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星形: 五角 8"/>
          <p:cNvSpPr/>
          <p:nvPr/>
        </p:nvSpPr>
        <p:spPr>
          <a:xfrm>
            <a:off x="1741117" y="3645073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191021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2911916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994477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238159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P-1</a:t>
            </a:r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239857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R-2</a:t>
            </a:r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8322418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node3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566100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P-2</a:t>
            </a:r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956779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R-0</a:t>
            </a:r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1903570" y="4286988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P-0</a:t>
            </a:r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290526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R-1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7305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164 -0.1104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51015 -0.112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什么是聚合？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聚合是对文档数据的统计、分析、计算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聚合的常见种类有哪些？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Bucket</a:t>
            </a:r>
            <a:r>
              <a:rPr lang="zh-CN" altLang="en-US" sz="1600"/>
              <a:t>：对文档数据分组，并统计每组数量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Metric</a:t>
            </a:r>
            <a:r>
              <a:rPr lang="zh-CN" altLang="en-US" sz="1600"/>
              <a:t>：对文档数据做计算，例如</a:t>
            </a:r>
            <a:r>
              <a:rPr lang="en-US" altLang="zh-CN" sz="1600"/>
              <a:t>avg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Pipeline</a:t>
            </a:r>
            <a:r>
              <a:rPr lang="zh-CN" altLang="en-US" sz="1600"/>
              <a:t>：基于其它聚合结果再做聚合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参与聚合的字段类型必须是：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数值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日期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布尔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分类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故障转移：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宕机后，</a:t>
            </a:r>
            <a:r>
              <a:rPr lang="en-US" altLang="zh-CN" sz="1600"/>
              <a:t>EligibleMaster</a:t>
            </a:r>
            <a:r>
              <a:rPr lang="zh-CN" altLang="en-US" sz="1600"/>
              <a:t>选举为新的主节点。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节点监控分片、节点状态，将故障节点上的分片转移到正常节点，确保数据安全。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现在，我们要统计所有数据中的酒店品牌有几种，此时可以根据酒店品牌的名称做聚合。</a:t>
            </a:r>
            <a:endParaRPr lang="en-US" altLang="zh-CN"/>
          </a:p>
          <a:p>
            <a:r>
              <a:rPr lang="zh-CN" altLang="en-US"/>
              <a:t>类型为</a:t>
            </a:r>
            <a:r>
              <a:rPr lang="en-US" altLang="zh-CN"/>
              <a:t>term</a:t>
            </a:r>
            <a:r>
              <a:rPr lang="zh-CN" altLang="en-US"/>
              <a:t>类型，</a:t>
            </a:r>
            <a:r>
              <a:rPr lang="en-US" altLang="zh-CN"/>
              <a:t>DSL</a:t>
            </a:r>
            <a:r>
              <a:rPr lang="zh-CN" altLang="en-US"/>
              <a:t>示例：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2320" y="2586366"/>
            <a:ext cx="7262085" cy="361752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，结果中不包含文档，只包含聚合结果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定义聚合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给聚合起个名字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聚合的类型，按照品牌值聚合，所以选择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term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参与聚合的字段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希望获取的聚合结果数量</a:t>
            </a:r>
            <a:endParaRPr lang="zh-CN" altLang="en-US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Bucket</a:t>
            </a:r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聚合结果排序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聚合会统计</a:t>
            </a:r>
            <a:r>
              <a:rPr lang="en-US" altLang="zh-CN"/>
              <a:t>Bucket</a:t>
            </a:r>
            <a:r>
              <a:rPr lang="zh-CN" altLang="en-US"/>
              <a:t>内的文档数量，记为</a:t>
            </a:r>
            <a:r>
              <a:rPr lang="en-US" altLang="zh-CN"/>
              <a:t>_count</a:t>
            </a:r>
            <a:r>
              <a:rPr lang="zh-CN" altLang="en-US"/>
              <a:t>，并且按照</a:t>
            </a:r>
            <a:r>
              <a:rPr lang="en-US" altLang="zh-CN"/>
              <a:t>_count</a:t>
            </a:r>
            <a:r>
              <a:rPr lang="zh-CN" altLang="en-US"/>
              <a:t>降序排序。</a:t>
            </a:r>
            <a:endParaRPr lang="en-US" altLang="zh-CN"/>
          </a:p>
          <a:p>
            <a:r>
              <a:rPr lang="zh-CN" altLang="en-US"/>
              <a:t>我们可以修改结果排序方式：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2320" y="2635154"/>
            <a:ext cx="7262085" cy="37856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"_count"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 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600">
                <a:solidFill>
                  <a:srgbClr val="008000"/>
                </a:solidFill>
                <a:latin typeface="Source code pro" panose="020B0509030403020204" pitchFamily="49" charset="0"/>
              </a:rPr>
              <a:t>按照</a:t>
            </a:r>
            <a:r>
              <a:rPr lang="en-US" altLang="zh-CN" sz="1600">
                <a:solidFill>
                  <a:srgbClr val="008000"/>
                </a:solidFill>
                <a:latin typeface="Source code pro" panose="020B0509030403020204" pitchFamily="49" charset="0"/>
              </a:rPr>
              <a:t>_count</a:t>
            </a:r>
            <a:r>
              <a:rPr lang="zh-CN" altLang="en-US" sz="1600">
                <a:solidFill>
                  <a:srgbClr val="008000"/>
                </a:solidFill>
                <a:latin typeface="Source code pro" panose="020B0509030403020204" pitchFamily="49" charset="0"/>
              </a:rPr>
              <a:t>升序排列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},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en-US" altLang="zh-CN" sz="16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Bucket</a:t>
            </a:r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限定聚合范围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聚合是对索引库的所有文档做聚合，我们可以限定要聚合的文档范围，只要添加</a:t>
            </a:r>
            <a:r>
              <a:rPr lang="en-US" altLang="zh-CN"/>
              <a:t>query</a:t>
            </a:r>
            <a:r>
              <a:rPr lang="zh-CN" altLang="en-US"/>
              <a:t>条件即可：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2320" y="2218465"/>
            <a:ext cx="6266662" cy="418576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 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只对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元以下的</a:t>
            </a:r>
            <a:r>
              <a:rPr lang="zh-CN" altLang="en-US" sz="1400">
                <a:solidFill>
                  <a:srgbClr val="00B050"/>
                </a:solidFill>
                <a:latin typeface="Source code pro" panose="020B0509030403020204" pitchFamily="49" charset="0"/>
              </a:rPr>
              <a:t>文档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聚合</a:t>
            </a:r>
            <a:endParaRPr lang="en-US" altLang="zh-CN" sz="1400" b="0">
              <a:solidFill>
                <a:srgbClr val="00B05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"brandAgg"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aggs</a:t>
            </a:r>
            <a:r>
              <a:rPr lang="zh-CN" altLang="en-US"/>
              <a:t>代表聚合，与</a:t>
            </a:r>
            <a:r>
              <a:rPr lang="en-US" altLang="zh-CN"/>
              <a:t>query</a:t>
            </a:r>
            <a:r>
              <a:rPr lang="zh-CN" altLang="en-US"/>
              <a:t>同级，此时</a:t>
            </a:r>
            <a:r>
              <a:rPr lang="en-US" altLang="zh-CN"/>
              <a:t>query</a:t>
            </a:r>
            <a:r>
              <a:rPr lang="zh-CN" altLang="en-US"/>
              <a:t>的作用是？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限定聚合的的文档范围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聚合必须的三要素：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聚合字段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聚合可配置属性有：</a:t>
            </a:r>
            <a:endParaRPr lang="en-US" altLang="zh-CN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size</a:t>
            </a:r>
            <a:r>
              <a:rPr lang="zh-CN" altLang="en-US" sz="1600"/>
              <a:t>：指定聚合结果数量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order</a:t>
            </a:r>
            <a:r>
              <a:rPr lang="zh-CN" altLang="en-US" sz="1600"/>
              <a:t>：指定聚合结果排序方式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field</a:t>
            </a:r>
            <a:r>
              <a:rPr lang="zh-CN" altLang="en-US" sz="1600"/>
              <a:t>：指定聚合字段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7138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18</TotalTime>
  <Words>4078</Words>
  <Application>Microsoft Office PowerPoint</Application>
  <PresentationFormat>宽屏</PresentationFormat>
  <Paragraphs>735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6" baseType="lpstr">
      <vt:lpstr>Alibaba PuHuiTi B</vt:lpstr>
      <vt:lpstr>Alibaba PuHuiTi M</vt:lpstr>
      <vt:lpstr>Alibaba PuHuiTi R</vt:lpstr>
      <vt:lpstr>Source Code Pro</vt:lpstr>
      <vt:lpstr>Source Code Pro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Courier New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分布式搜索引擎</vt:lpstr>
      <vt:lpstr>PowerPoint 演示文稿</vt:lpstr>
      <vt:lpstr>数据聚合</vt:lpstr>
      <vt:lpstr>聚合</vt:lpstr>
      <vt:lpstr>聚合-分类</vt:lpstr>
      <vt:lpstr>聚合</vt:lpstr>
      <vt:lpstr>聚合</vt:lpstr>
      <vt:lpstr>聚合</vt:lpstr>
      <vt:lpstr>DSL实现Bucket聚合</vt:lpstr>
      <vt:lpstr>聚合</vt:lpstr>
      <vt:lpstr>聚合</vt:lpstr>
      <vt:lpstr>聚合</vt:lpstr>
      <vt:lpstr>聚合-RestClient</vt:lpstr>
      <vt:lpstr>聚合-RestClient</vt:lpstr>
      <vt:lpstr>自动补全</vt:lpstr>
      <vt:lpstr>自动补全</vt:lpstr>
      <vt:lpstr>自动补全</vt:lpstr>
      <vt:lpstr>自动补全</vt:lpstr>
      <vt:lpstr>自动补全</vt:lpstr>
      <vt:lpstr>自动补全</vt:lpstr>
      <vt:lpstr>自动补全</vt:lpstr>
      <vt:lpstr>自定义分词器</vt:lpstr>
      <vt:lpstr>自动补全</vt:lpstr>
      <vt:lpstr>自动补全</vt:lpstr>
      <vt:lpstr>自动补全</vt:lpstr>
      <vt:lpstr>酒店数据自动补全</vt:lpstr>
      <vt:lpstr>自动补全</vt:lpstr>
      <vt:lpstr>自动补全</vt:lpstr>
      <vt:lpstr>酒店搜索页面自动补全</vt:lpstr>
      <vt:lpstr>数据同步</vt:lpstr>
      <vt:lpstr>数据同步</vt:lpstr>
      <vt:lpstr>数据同步</vt:lpstr>
      <vt:lpstr>数据同步</vt:lpstr>
      <vt:lpstr>数据同步</vt:lpstr>
      <vt:lpstr>数据同步-问题分析</vt:lpstr>
      <vt:lpstr>数据同步</vt:lpstr>
      <vt:lpstr>elasticsearch集群</vt:lpstr>
      <vt:lpstr>ES集群</vt:lpstr>
      <vt:lpstr>ES集群</vt:lpstr>
      <vt:lpstr>ES集群</vt:lpstr>
      <vt:lpstr>ES集群</vt:lpstr>
      <vt:lpstr>ES集群</vt:lpstr>
      <vt:lpstr>ES集群</vt:lpstr>
      <vt:lpstr>集群节点职责</vt:lpstr>
      <vt:lpstr>ES集群</vt:lpstr>
      <vt:lpstr>ES集群</vt:lpstr>
      <vt:lpstr>ES集群</vt:lpstr>
      <vt:lpstr>ES集群</vt:lpstr>
      <vt:lpstr>ES集群</vt:lpstr>
      <vt:lpstr>ES集群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85190</cp:lastModifiedBy>
  <cp:revision>649</cp:revision>
  <dcterms:created xsi:type="dcterms:W3CDTF">2021-05-13T07:02:00Z</dcterms:created>
  <dcterms:modified xsi:type="dcterms:W3CDTF">2022-03-13T13:16:49Z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5386A5BA8D2641B086507C042FC6E6C4</vt:lpwstr>
  </property>
  <property fmtid="{D5CDD505-2E9C-101B-9397-08002B2CF9AE}" pid="3" name="KSOProductBuildVer">
    <vt:lpwstr>2052-11.1.0.10938</vt:lpwstr>
  </property>
</Properties>
</file>