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25" r:id="rId5"/>
    <p:sldId id="327" r:id="rId6"/>
    <p:sldId id="346" r:id="rId7"/>
    <p:sldId id="347" r:id="rId8"/>
    <p:sldId id="349" r:id="rId9"/>
    <p:sldId id="350" r:id="rId10"/>
    <p:sldId id="351" r:id="rId11"/>
    <p:sldId id="352" r:id="rId12"/>
    <p:sldId id="353" r:id="rId13"/>
    <p:sldId id="362" r:id="rId14"/>
    <p:sldId id="358" r:id="rId15"/>
    <p:sldId id="359" r:id="rId16"/>
    <p:sldId id="363" r:id="rId17"/>
    <p:sldId id="364" r:id="rId18"/>
    <p:sldId id="3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0" autoAdjust="0"/>
    <p:restoredTop sz="94205" autoAdjust="0"/>
  </p:normalViewPr>
  <p:slideViewPr>
    <p:cSldViewPr snapToGrid="0">
      <p:cViewPr varScale="1">
        <p:scale>
          <a:sx n="66" d="100"/>
          <a:sy n="66" d="100"/>
        </p:scale>
        <p:origin x="64" y="520"/>
      </p:cViewPr>
      <p:guideLst>
        <p:guide pos="816"/>
        <p:guide orient="horz" pos="384"/>
      </p:guideLst>
    </p:cSldViewPr>
  </p:slideViewPr>
  <p:notesTextViewPr>
    <p:cViewPr>
      <p:scale>
        <a:sx n="1" d="1"/>
        <a:sy n="1" d="1"/>
      </p:scale>
      <p:origin x="0" y="0"/>
    </p:cViewPr>
  </p:notesTextViewPr>
  <p:sorterViewPr>
    <p:cViewPr>
      <p:scale>
        <a:sx n="100" d="100"/>
        <a:sy n="100" d="100"/>
      </p:scale>
      <p:origin x="0" y="-16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1/10/2023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1298448" y="457200"/>
            <a:ext cx="3932237" cy="1600200"/>
          </a:xfrm>
        </p:spPr>
        <p:txBody>
          <a:bodyPr anchor="b">
            <a:normAutofit/>
          </a:bodyPr>
          <a:lstStyle/>
          <a:p>
            <a:r>
              <a:rPr lang="en-US" dirty="0"/>
              <a:t>Seasonal flu vaccination</a:t>
            </a:r>
          </a:p>
        </p:txBody>
      </p:sp>
      <p:pic>
        <p:nvPicPr>
          <p:cNvPr id="12" name="Picture 11" descr="A picture containing text&#10;&#10;Description automatically generated">
            <a:extLst>
              <a:ext uri="{FF2B5EF4-FFF2-40B4-BE49-F238E27FC236}">
                <a16:creationId xmlns:a16="http://schemas.microsoft.com/office/drawing/2014/main" id="{1FBCE175-3777-50BD-916F-49CF1F1CED0F}"/>
              </a:ext>
            </a:extLst>
          </p:cNvPr>
          <p:cNvPicPr>
            <a:picLocks noChangeAspect="1"/>
          </p:cNvPicPr>
          <p:nvPr/>
        </p:nvPicPr>
        <p:blipFill>
          <a:blip r:embed="rId2"/>
          <a:stretch>
            <a:fillRect/>
          </a:stretch>
        </p:blipFill>
        <p:spPr>
          <a:xfrm>
            <a:off x="5856223" y="993775"/>
            <a:ext cx="4873625" cy="4873625"/>
          </a:xfrm>
          <a:prstGeom prst="rect">
            <a:avLst/>
          </a:prstGeom>
          <a:noFill/>
        </p:spPr>
      </p:pic>
      <p:sp>
        <p:nvSpPr>
          <p:cNvPr id="2" name="Subtitle 1">
            <a:extLst>
              <a:ext uri="{FF2B5EF4-FFF2-40B4-BE49-F238E27FC236}">
                <a16:creationId xmlns:a16="http://schemas.microsoft.com/office/drawing/2014/main" id="{A1307D8B-2864-21B6-1CE1-B605F29281C5}"/>
              </a:ext>
            </a:extLst>
          </p:cNvPr>
          <p:cNvSpPr>
            <a:spLocks noGrp="1"/>
          </p:cNvSpPr>
          <p:nvPr>
            <p:ph type="body" sz="half" idx="2"/>
          </p:nvPr>
        </p:nvSpPr>
        <p:spPr>
          <a:xfrm>
            <a:off x="1298448" y="2057400"/>
            <a:ext cx="3932237" cy="3811588"/>
          </a:xfrm>
        </p:spPr>
        <p:txBody>
          <a:bodyPr>
            <a:normAutofit/>
          </a:bodyPr>
          <a:lstStyle/>
          <a:p>
            <a:r>
              <a:rPr lang="en-US" dirty="0"/>
              <a:t>Kit N., Lucas F. and Navpreet N.</a:t>
            </a:r>
          </a:p>
        </p:txBody>
      </p:sp>
      <p:sp>
        <p:nvSpPr>
          <p:cNvPr id="17" name="Slide Number Placeholder 4">
            <a:extLst>
              <a:ext uri="{FF2B5EF4-FFF2-40B4-BE49-F238E27FC236}">
                <a16:creationId xmlns:a16="http://schemas.microsoft.com/office/drawing/2014/main" id="{387A02C0-870E-B6A8-E9C9-E36EFC60E1EC}"/>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smtClean="0"/>
              <a:pPr>
                <a:spcAft>
                  <a:spcPts val="600"/>
                </a:spcAft>
              </a:pPr>
              <a:t>1</a:t>
            </a:fld>
            <a:endParaRPr lang="en-US"/>
          </a:p>
        </p:txBody>
      </p:sp>
      <p:sp>
        <p:nvSpPr>
          <p:cNvPr id="19" name="Footer Placeholder 5">
            <a:extLst>
              <a:ext uri="{FF2B5EF4-FFF2-40B4-BE49-F238E27FC236}">
                <a16:creationId xmlns:a16="http://schemas.microsoft.com/office/drawing/2014/main" id="{82D6D2FB-0D58-01CD-EEC1-8B1FF4C0DF23}"/>
              </a:ext>
            </a:extLst>
          </p:cNvPr>
          <p:cNvSpPr>
            <a:spLocks noGrp="1"/>
          </p:cNvSpPr>
          <p:nvPr>
            <p:ph type="ftr" sz="quarter" idx="12"/>
          </p:nvPr>
        </p:nvSpPr>
        <p:spPr>
          <a:xfrm rot="16200000">
            <a:off x="-242952" y="1451496"/>
            <a:ext cx="1784352" cy="189457"/>
          </a:xfrm>
        </p:spPr>
        <p:txBody>
          <a:bodyPr/>
          <a:lstStyle/>
          <a:p>
            <a:pPr>
              <a:spcAft>
                <a:spcPts val="600"/>
              </a:spcAft>
            </a:pPr>
            <a:r>
              <a:rPr lang="en-US" sz="800" dirty="0"/>
              <a:t>Seasonal flu vaccination</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sz="800" dirty="0"/>
              <a:t>Seasonal flu vaccination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43057" y="2309747"/>
            <a:ext cx="5410528" cy="4275780"/>
          </a:xfrm>
        </p:spPr>
        <p:txBody>
          <a:bodyPr/>
          <a:lstStyle/>
          <a:p>
            <a:r>
              <a:rPr lang="en-US" sz="1600" dirty="0"/>
              <a:t>Binary classification using a neural network. The neural network is:</a:t>
            </a:r>
          </a:p>
          <a:p>
            <a:r>
              <a:rPr lang="en-US" sz="1600" dirty="0"/>
              <a:t>Two-layer deep that uses “relu” activation function on both layers</a:t>
            </a:r>
          </a:p>
          <a:p>
            <a:r>
              <a:rPr lang="en-US" sz="1600" dirty="0"/>
              <a:t>Compiled using the “binary_crossentropy” loss function, the “adam” optimiser and the “accuracy” evaluation metrics.</a:t>
            </a:r>
          </a:p>
          <a:p>
            <a:r>
              <a:rPr lang="en-US" sz="1600" dirty="0"/>
              <a:t>Fitted using 50 epochs and 1000 batch size.</a:t>
            </a:r>
          </a:p>
          <a:p>
            <a:r>
              <a:rPr lang="en-US" sz="1600" dirty="0"/>
              <a:t>This model has an accuracy score of 76.25%, slightly higher than baseline.</a:t>
            </a:r>
          </a:p>
        </p:txBody>
      </p:sp>
      <p:pic>
        <p:nvPicPr>
          <p:cNvPr id="2050" name="Picture 2">
            <a:extLst>
              <a:ext uri="{FF2B5EF4-FFF2-40B4-BE49-F238E27FC236}">
                <a16:creationId xmlns:a16="http://schemas.microsoft.com/office/drawing/2014/main" id="{67149207-91B4-968A-7DCC-83545BACCA3F}"/>
              </a:ext>
            </a:extLst>
          </p:cNvPr>
          <p:cNvPicPr>
            <a:picLocks noChangeAspect="1" noChangeArrowheads="1"/>
          </p:cNvPicPr>
          <p:nvPr/>
        </p:nvPicPr>
        <p:blipFill>
          <a:blip r:embed="rId2"/>
          <a:srcRect/>
          <a:stretch/>
        </p:blipFill>
        <p:spPr bwMode="auto">
          <a:xfrm>
            <a:off x="7443226" y="729220"/>
            <a:ext cx="3605717" cy="134634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A5107A95-804A-2630-2259-71D0DE2C7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24" y="2075561"/>
            <a:ext cx="2872141" cy="20353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DE9A38E-AF23-9FC0-CF6B-53077D486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4605" y="4110881"/>
            <a:ext cx="2822960" cy="203532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150EA98B-CF25-9F99-22AA-5B0C6233E1D6}"/>
              </a:ext>
            </a:extLst>
          </p:cNvPr>
          <p:cNvSpPr>
            <a:spLocks noGrp="1"/>
          </p:cNvSpPr>
          <p:nvPr>
            <p:ph type="title"/>
          </p:nvPr>
        </p:nvSpPr>
        <p:spPr>
          <a:xfrm>
            <a:off x="1295399" y="903040"/>
            <a:ext cx="6851074" cy="999741"/>
          </a:xfrm>
        </p:spPr>
        <p:txBody>
          <a:bodyPr/>
          <a:lstStyle/>
          <a:p>
            <a:r>
              <a:rPr lang="en-US" sz="3600" dirty="0"/>
              <a:t>Deep Learning Using Neural Networks</a:t>
            </a:r>
          </a:p>
        </p:txBody>
      </p:sp>
    </p:spTree>
    <p:extLst>
      <p:ext uri="{BB962C8B-B14F-4D97-AF65-F5344CB8AC3E}">
        <p14:creationId xmlns:p14="http://schemas.microsoft.com/office/powerpoint/2010/main" val="3055099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399" y="903040"/>
            <a:ext cx="6851074" cy="999741"/>
          </a:xfrm>
        </p:spPr>
        <p:txBody>
          <a:bodyPr/>
          <a:lstStyle/>
          <a:p>
            <a:r>
              <a:rPr lang="en-US" sz="4000" dirty="0"/>
              <a:t>Deep Learning Using Neural Networks</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sz="800" dirty="0"/>
              <a:t>Seasonal flu vaccination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3" name="TextBox 2">
            <a:extLst>
              <a:ext uri="{FF2B5EF4-FFF2-40B4-BE49-F238E27FC236}">
                <a16:creationId xmlns:a16="http://schemas.microsoft.com/office/drawing/2014/main" id="{3877C76A-876A-8565-09A7-964192E7D06B}"/>
              </a:ext>
            </a:extLst>
          </p:cNvPr>
          <p:cNvSpPr txBox="1"/>
          <p:nvPr/>
        </p:nvSpPr>
        <p:spPr>
          <a:xfrm>
            <a:off x="877824" y="2364727"/>
            <a:ext cx="7716731" cy="584775"/>
          </a:xfrm>
          <a:prstGeom prst="rect">
            <a:avLst/>
          </a:prstGeom>
          <a:noFill/>
        </p:spPr>
        <p:txBody>
          <a:bodyPr wrap="square" rtlCol="0">
            <a:spAutoFit/>
          </a:bodyPr>
          <a:lstStyle/>
          <a:p>
            <a:r>
              <a:rPr lang="en-AU" sz="3200" dirty="0">
                <a:cs typeface="Dubai Medium" panose="020B0603030403030204" pitchFamily="34" charset="-78"/>
              </a:rPr>
              <a:t>Parameters to Manipulate:</a:t>
            </a:r>
            <a:endParaRPr lang="en-US" sz="3200" dirty="0">
              <a:cs typeface="Dubai Medium" panose="020B0603030403030204" pitchFamily="34" charset="-78"/>
            </a:endParaRPr>
          </a:p>
        </p:txBody>
      </p:sp>
      <p:sp>
        <p:nvSpPr>
          <p:cNvPr id="6" name="TextBox 5">
            <a:extLst>
              <a:ext uri="{FF2B5EF4-FFF2-40B4-BE49-F238E27FC236}">
                <a16:creationId xmlns:a16="http://schemas.microsoft.com/office/drawing/2014/main" id="{EB357C94-EA16-8E69-9B28-DE19BF4D91DF}"/>
              </a:ext>
            </a:extLst>
          </p:cNvPr>
          <p:cNvSpPr txBox="1"/>
          <p:nvPr/>
        </p:nvSpPr>
        <p:spPr>
          <a:xfrm>
            <a:off x="877823" y="2949502"/>
            <a:ext cx="7716731" cy="1569660"/>
          </a:xfrm>
          <a:prstGeom prst="rect">
            <a:avLst/>
          </a:prstGeom>
          <a:noFill/>
        </p:spPr>
        <p:txBody>
          <a:bodyPr wrap="square" rtlCol="0">
            <a:spAutoFit/>
          </a:bodyPr>
          <a:lstStyle/>
          <a:p>
            <a:pPr marL="571500" indent="-571500">
              <a:buFont typeface="Arial" panose="020B0604020202020204" pitchFamily="34" charset="0"/>
              <a:buChar char="•"/>
            </a:pPr>
            <a:r>
              <a:rPr lang="en-AU" sz="2400" dirty="0">
                <a:cs typeface="Dubai Medium" panose="020B0603030403030204" pitchFamily="34" charset="-78"/>
              </a:rPr>
              <a:t>Optimizer</a:t>
            </a:r>
          </a:p>
          <a:p>
            <a:pPr marL="571500" indent="-571500">
              <a:buFont typeface="Arial" panose="020B0604020202020204" pitchFamily="34" charset="0"/>
              <a:buChar char="•"/>
            </a:pPr>
            <a:r>
              <a:rPr lang="en-AU" sz="2400" dirty="0">
                <a:cs typeface="Dubai Medium" panose="020B0603030403030204" pitchFamily="34" charset="-78"/>
              </a:rPr>
              <a:t>Epochs</a:t>
            </a:r>
          </a:p>
          <a:p>
            <a:pPr marL="571500" indent="-571500">
              <a:buFont typeface="Arial" panose="020B0604020202020204" pitchFamily="34" charset="0"/>
              <a:buChar char="•"/>
            </a:pPr>
            <a:r>
              <a:rPr lang="en-AU" sz="2400" dirty="0">
                <a:cs typeface="Dubai Medium" panose="020B0603030403030204" pitchFamily="34" charset="-78"/>
              </a:rPr>
              <a:t>Number of Hidden Layers</a:t>
            </a:r>
          </a:p>
          <a:p>
            <a:r>
              <a:rPr lang="en-AU" sz="2400" dirty="0">
                <a:cs typeface="Dubai Medium" panose="020B0603030403030204" pitchFamily="34" charset="-78"/>
              </a:rPr>
              <a:t>	(Hidden Layer Parameters):</a:t>
            </a:r>
            <a:endParaRPr lang="en-AU" sz="3200" dirty="0">
              <a:cs typeface="Dubai Medium" panose="020B0603030403030204" pitchFamily="34" charset="-78"/>
            </a:endParaRPr>
          </a:p>
        </p:txBody>
      </p:sp>
      <p:sp>
        <p:nvSpPr>
          <p:cNvPr id="8" name="TextBox 7">
            <a:extLst>
              <a:ext uri="{FF2B5EF4-FFF2-40B4-BE49-F238E27FC236}">
                <a16:creationId xmlns:a16="http://schemas.microsoft.com/office/drawing/2014/main" id="{3F9BFDCA-C105-5A2F-A2C2-ABDDF5922DB4}"/>
              </a:ext>
            </a:extLst>
          </p:cNvPr>
          <p:cNvSpPr txBox="1"/>
          <p:nvPr/>
        </p:nvSpPr>
        <p:spPr>
          <a:xfrm>
            <a:off x="2318504" y="4431482"/>
            <a:ext cx="7716731" cy="1200329"/>
          </a:xfrm>
          <a:prstGeom prst="rect">
            <a:avLst/>
          </a:prstGeom>
          <a:noFill/>
        </p:spPr>
        <p:txBody>
          <a:bodyPr wrap="square" rtlCol="0">
            <a:spAutoFit/>
          </a:bodyPr>
          <a:lstStyle/>
          <a:p>
            <a:pPr marL="571500" indent="-571500">
              <a:buFont typeface="Courier New" panose="02070309020205020404" pitchFamily="49" charset="0"/>
              <a:buChar char="o"/>
            </a:pPr>
            <a:r>
              <a:rPr lang="en-AU" sz="2400" dirty="0">
                <a:cs typeface="Dubai Medium" panose="020B0603030403030204" pitchFamily="34" charset="-78"/>
              </a:rPr>
              <a:t>Number of Hidden Nodes per Layer</a:t>
            </a:r>
          </a:p>
          <a:p>
            <a:pPr marL="571500" indent="-571500">
              <a:buFont typeface="Courier New" panose="02070309020205020404" pitchFamily="49" charset="0"/>
              <a:buChar char="o"/>
            </a:pPr>
            <a:r>
              <a:rPr lang="en-AU" sz="2400" dirty="0">
                <a:cs typeface="Dubai Medium" panose="020B0603030403030204" pitchFamily="34" charset="-78"/>
              </a:rPr>
              <a:t>Activation Function</a:t>
            </a:r>
          </a:p>
          <a:p>
            <a:pPr marL="571500" indent="-571500">
              <a:buFont typeface="Courier New" panose="02070309020205020404" pitchFamily="49" charset="0"/>
              <a:buChar char="o"/>
            </a:pPr>
            <a:r>
              <a:rPr lang="en-AU" sz="2400" dirty="0">
                <a:cs typeface="Dubai Medium" panose="020B0603030403030204" pitchFamily="34" charset="-78"/>
              </a:rPr>
              <a:t>Dropout Rate (Regularization Technique)</a:t>
            </a:r>
          </a:p>
        </p:txBody>
      </p:sp>
      <p:sp>
        <p:nvSpPr>
          <p:cNvPr id="9" name="TextBox 8">
            <a:extLst>
              <a:ext uri="{FF2B5EF4-FFF2-40B4-BE49-F238E27FC236}">
                <a16:creationId xmlns:a16="http://schemas.microsoft.com/office/drawing/2014/main" id="{14D8B619-95E8-42C1-9598-FFD55A1AEA6A}"/>
              </a:ext>
            </a:extLst>
          </p:cNvPr>
          <p:cNvSpPr txBox="1"/>
          <p:nvPr/>
        </p:nvSpPr>
        <p:spPr>
          <a:xfrm>
            <a:off x="877823" y="5631811"/>
            <a:ext cx="7716731" cy="461665"/>
          </a:xfrm>
          <a:prstGeom prst="rect">
            <a:avLst/>
          </a:prstGeom>
          <a:noFill/>
        </p:spPr>
        <p:txBody>
          <a:bodyPr wrap="square" rtlCol="0">
            <a:spAutoFit/>
          </a:bodyPr>
          <a:lstStyle/>
          <a:p>
            <a:pPr marL="571500" indent="-571500">
              <a:buFont typeface="Arial" panose="020B0604020202020204" pitchFamily="34" charset="0"/>
              <a:buChar char="•"/>
            </a:pPr>
            <a:r>
              <a:rPr lang="en-AU" sz="2400" dirty="0">
                <a:cs typeface="Dubai Medium" panose="020B0603030403030204" pitchFamily="34" charset="-78"/>
              </a:rPr>
              <a:t>Activation Function for Output Layer</a:t>
            </a:r>
          </a:p>
        </p:txBody>
      </p:sp>
    </p:spTree>
    <p:extLst>
      <p:ext uri="{BB962C8B-B14F-4D97-AF65-F5344CB8AC3E}">
        <p14:creationId xmlns:p14="http://schemas.microsoft.com/office/powerpoint/2010/main" val="13399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399" y="903040"/>
            <a:ext cx="6851074" cy="999741"/>
          </a:xfrm>
        </p:spPr>
        <p:txBody>
          <a:bodyPr/>
          <a:lstStyle/>
          <a:p>
            <a:r>
              <a:rPr lang="en-US" sz="4000" dirty="0"/>
              <a:t>Deep Learning Using Neural Networks</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sz="800" dirty="0"/>
              <a:t>Seasonal flu vaccination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7" name="TextBox 6">
            <a:extLst>
              <a:ext uri="{FF2B5EF4-FFF2-40B4-BE49-F238E27FC236}">
                <a16:creationId xmlns:a16="http://schemas.microsoft.com/office/drawing/2014/main" id="{A1301AF0-6DB0-0B01-40C6-8404B26D0CDA}"/>
              </a:ext>
            </a:extLst>
          </p:cNvPr>
          <p:cNvSpPr txBox="1"/>
          <p:nvPr/>
        </p:nvSpPr>
        <p:spPr>
          <a:xfrm>
            <a:off x="1194117" y="2203025"/>
            <a:ext cx="6158028" cy="584775"/>
          </a:xfrm>
          <a:prstGeom prst="rect">
            <a:avLst/>
          </a:prstGeom>
          <a:noFill/>
        </p:spPr>
        <p:txBody>
          <a:bodyPr wrap="square" rtlCol="0">
            <a:spAutoFit/>
          </a:bodyPr>
          <a:lstStyle/>
          <a:p>
            <a:r>
              <a:rPr lang="en-AU" sz="3200" dirty="0">
                <a:solidFill>
                  <a:schemeClr val="bg2">
                    <a:lumMod val="75000"/>
                  </a:schemeClr>
                </a:solidFill>
                <a:cs typeface="Dubai Medium" panose="020B0603030403030204" pitchFamily="34" charset="-78"/>
              </a:rPr>
              <a:t>&gt; Tuning | What worked best</a:t>
            </a:r>
            <a:endParaRPr lang="en-US" sz="3200" dirty="0">
              <a:solidFill>
                <a:schemeClr val="bg2">
                  <a:lumMod val="75000"/>
                </a:schemeClr>
              </a:solidFill>
              <a:cs typeface="Dubai Medium" panose="020B0603030403030204" pitchFamily="34" charset="-78"/>
            </a:endParaRPr>
          </a:p>
        </p:txBody>
      </p:sp>
      <p:sp>
        <p:nvSpPr>
          <p:cNvPr id="11" name="TextBox 10">
            <a:extLst>
              <a:ext uri="{FF2B5EF4-FFF2-40B4-BE49-F238E27FC236}">
                <a16:creationId xmlns:a16="http://schemas.microsoft.com/office/drawing/2014/main" id="{13C1EA91-C23E-BA9B-20B7-9C24B074F9D8}"/>
              </a:ext>
            </a:extLst>
          </p:cNvPr>
          <p:cNvSpPr txBox="1"/>
          <p:nvPr/>
        </p:nvSpPr>
        <p:spPr>
          <a:xfrm>
            <a:off x="796953" y="2708050"/>
            <a:ext cx="6988764" cy="2308324"/>
          </a:xfrm>
          <a:prstGeom prst="rect">
            <a:avLst/>
          </a:prstGeom>
          <a:noFill/>
        </p:spPr>
        <p:txBody>
          <a:bodyPr wrap="square" rtlCol="0">
            <a:spAutoFit/>
          </a:bodyPr>
          <a:lstStyle/>
          <a:p>
            <a:pPr marL="342900" indent="-342900">
              <a:buFont typeface="Arial" panose="020B0604020202020204" pitchFamily="34" charset="0"/>
              <a:buChar char="•"/>
            </a:pPr>
            <a:r>
              <a:rPr lang="en-AU" sz="2400" dirty="0">
                <a:cs typeface="Dubai Medium" panose="020B0603030403030204" pitchFamily="34" charset="-78"/>
              </a:rPr>
              <a:t>Input Features:	54</a:t>
            </a:r>
          </a:p>
          <a:p>
            <a:pPr marL="342900" indent="-342900">
              <a:buFont typeface="Arial" panose="020B0604020202020204" pitchFamily="34" charset="0"/>
              <a:buChar char="•"/>
            </a:pPr>
            <a:r>
              <a:rPr lang="en-AU" sz="2400" dirty="0">
                <a:cs typeface="Dubai Medium" panose="020B0603030403030204" pitchFamily="34" charset="-78"/>
              </a:rPr>
              <a:t>Output Neurons:	1</a:t>
            </a:r>
          </a:p>
          <a:p>
            <a:pPr marL="342900" indent="-342900">
              <a:buFont typeface="Arial" panose="020B0604020202020204" pitchFamily="34" charset="0"/>
              <a:buChar char="•"/>
            </a:pPr>
            <a:r>
              <a:rPr lang="en-AU" sz="2400" dirty="0">
                <a:cs typeface="Dubai Medium" panose="020B0603030403030204" pitchFamily="34" charset="-78"/>
              </a:rPr>
              <a:t>Loss:		Binary Cross-Entropy</a:t>
            </a:r>
          </a:p>
          <a:p>
            <a:pPr marL="342900" indent="-342900">
              <a:buFont typeface="Arial" panose="020B0604020202020204" pitchFamily="34" charset="0"/>
              <a:buChar char="•"/>
            </a:pPr>
            <a:r>
              <a:rPr lang="en-AU" sz="2400" dirty="0">
                <a:cs typeface="Dubai Medium" panose="020B0603030403030204" pitchFamily="34" charset="-78"/>
              </a:rPr>
              <a:t>Optimizer:		Stochastic Gradient Decent</a:t>
            </a:r>
          </a:p>
          <a:p>
            <a:pPr marL="342900" indent="-342900">
              <a:buFont typeface="Arial" panose="020B0604020202020204" pitchFamily="34" charset="0"/>
              <a:buChar char="•"/>
            </a:pPr>
            <a:r>
              <a:rPr lang="en-AU" sz="2400" dirty="0">
                <a:cs typeface="Dubai Medium" panose="020B0603030403030204" pitchFamily="34" charset="-78"/>
              </a:rPr>
              <a:t>Metrics:		Accuracy</a:t>
            </a:r>
          </a:p>
          <a:p>
            <a:pPr marL="342900" indent="-342900">
              <a:buFont typeface="Arial" panose="020B0604020202020204" pitchFamily="34" charset="0"/>
              <a:buChar char="•"/>
            </a:pPr>
            <a:r>
              <a:rPr lang="en-AU" sz="2400" dirty="0">
                <a:cs typeface="Dubai Medium" panose="020B0603030403030204" pitchFamily="34" charset="-78"/>
              </a:rPr>
              <a:t>Epochs:		150</a:t>
            </a:r>
            <a:endParaRPr lang="en-US" sz="2400" dirty="0">
              <a:cs typeface="Dubai Medium" panose="020B0603030403030204" pitchFamily="34" charset="-78"/>
            </a:endParaRPr>
          </a:p>
        </p:txBody>
      </p:sp>
      <p:sp>
        <p:nvSpPr>
          <p:cNvPr id="12" name="TextBox 11">
            <a:extLst>
              <a:ext uri="{FF2B5EF4-FFF2-40B4-BE49-F238E27FC236}">
                <a16:creationId xmlns:a16="http://schemas.microsoft.com/office/drawing/2014/main" id="{A08ADDCC-281C-B8B3-11D9-67476A6CF86B}"/>
              </a:ext>
            </a:extLst>
          </p:cNvPr>
          <p:cNvSpPr txBox="1"/>
          <p:nvPr/>
        </p:nvSpPr>
        <p:spPr>
          <a:xfrm>
            <a:off x="8273592" y="658969"/>
            <a:ext cx="4024680" cy="1169551"/>
          </a:xfrm>
          <a:prstGeom prst="rect">
            <a:avLst/>
          </a:prstGeom>
          <a:noFill/>
        </p:spPr>
        <p:txBody>
          <a:bodyPr wrap="square" rtlCol="0">
            <a:spAutoFit/>
          </a:bodyPr>
          <a:lstStyle/>
          <a:p>
            <a:r>
              <a:rPr lang="en-AU" sz="2400" dirty="0">
                <a:cs typeface="Dubai Medium" panose="020B0603030403030204" pitchFamily="34" charset="-78"/>
              </a:rPr>
              <a:t>Layer 1</a:t>
            </a:r>
          </a:p>
          <a:p>
            <a:r>
              <a:rPr lang="en-AU" sz="1600" dirty="0">
                <a:cs typeface="Dubai Medium" panose="020B0603030403030204" pitchFamily="34" charset="-78"/>
              </a:rPr>
              <a:t>Hidden Nodes:	27</a:t>
            </a:r>
          </a:p>
          <a:p>
            <a:r>
              <a:rPr lang="en-AU" sz="1600" dirty="0">
                <a:cs typeface="Dubai Medium" panose="020B0603030403030204" pitchFamily="34" charset="-78"/>
              </a:rPr>
              <a:t>Activation Function:	Sigmoid</a:t>
            </a:r>
          </a:p>
          <a:p>
            <a:r>
              <a:rPr lang="en-AU" sz="1400" dirty="0">
                <a:cs typeface="Dubai Medium" panose="020B0603030403030204" pitchFamily="34" charset="-78"/>
              </a:rPr>
              <a:t>Dropout Rate:		0.5</a:t>
            </a:r>
            <a:endParaRPr lang="en-US" sz="1400" dirty="0">
              <a:cs typeface="Dubai Medium" panose="020B0603030403030204" pitchFamily="34" charset="-78"/>
            </a:endParaRPr>
          </a:p>
        </p:txBody>
      </p:sp>
      <p:sp>
        <p:nvSpPr>
          <p:cNvPr id="13" name="TextBox 12">
            <a:extLst>
              <a:ext uri="{FF2B5EF4-FFF2-40B4-BE49-F238E27FC236}">
                <a16:creationId xmlns:a16="http://schemas.microsoft.com/office/drawing/2014/main" id="{14F1D06F-8FE4-8607-3E8C-3A9398CFF81E}"/>
              </a:ext>
            </a:extLst>
          </p:cNvPr>
          <p:cNvSpPr txBox="1"/>
          <p:nvPr/>
        </p:nvSpPr>
        <p:spPr>
          <a:xfrm>
            <a:off x="8273592" y="1977899"/>
            <a:ext cx="4024680" cy="1107996"/>
          </a:xfrm>
          <a:prstGeom prst="rect">
            <a:avLst/>
          </a:prstGeom>
          <a:noFill/>
        </p:spPr>
        <p:txBody>
          <a:bodyPr wrap="square" rtlCol="0">
            <a:spAutoFit/>
          </a:bodyPr>
          <a:lstStyle/>
          <a:p>
            <a:r>
              <a:rPr lang="en-AU" sz="2400" dirty="0">
                <a:cs typeface="Dubai Medium" panose="020B0603030403030204" pitchFamily="34" charset="-78"/>
              </a:rPr>
              <a:t>Layer 2</a:t>
            </a:r>
          </a:p>
          <a:p>
            <a:r>
              <a:rPr lang="en-AU" sz="1400" dirty="0">
                <a:cs typeface="Dubai Medium" panose="020B0603030403030204" pitchFamily="34" charset="-78"/>
              </a:rPr>
              <a:t>Hidden Nodes:	14</a:t>
            </a:r>
          </a:p>
          <a:p>
            <a:r>
              <a:rPr lang="en-AU" sz="1400" dirty="0">
                <a:cs typeface="Dubai Medium" panose="020B0603030403030204" pitchFamily="34" charset="-78"/>
              </a:rPr>
              <a:t>Activation Function:	Sigmoid</a:t>
            </a:r>
          </a:p>
          <a:p>
            <a:r>
              <a:rPr lang="en-AU" sz="1400" dirty="0">
                <a:cs typeface="Dubai Medium" panose="020B0603030403030204" pitchFamily="34" charset="-78"/>
              </a:rPr>
              <a:t>Dropout Rate:		0.2</a:t>
            </a:r>
            <a:endParaRPr lang="en-US" sz="1400" dirty="0">
              <a:cs typeface="Dubai Medium" panose="020B0603030403030204" pitchFamily="34" charset="-78"/>
            </a:endParaRPr>
          </a:p>
        </p:txBody>
      </p:sp>
      <p:sp>
        <p:nvSpPr>
          <p:cNvPr id="14" name="TextBox 13">
            <a:extLst>
              <a:ext uri="{FF2B5EF4-FFF2-40B4-BE49-F238E27FC236}">
                <a16:creationId xmlns:a16="http://schemas.microsoft.com/office/drawing/2014/main" id="{18A43BDF-A865-3F65-6E16-8492066F4857}"/>
              </a:ext>
            </a:extLst>
          </p:cNvPr>
          <p:cNvSpPr txBox="1"/>
          <p:nvPr/>
        </p:nvSpPr>
        <p:spPr>
          <a:xfrm>
            <a:off x="8273592" y="5446207"/>
            <a:ext cx="4095701" cy="677108"/>
          </a:xfrm>
          <a:prstGeom prst="rect">
            <a:avLst/>
          </a:prstGeom>
          <a:noFill/>
        </p:spPr>
        <p:txBody>
          <a:bodyPr wrap="square" rtlCol="0">
            <a:spAutoFit/>
          </a:bodyPr>
          <a:lstStyle/>
          <a:p>
            <a:r>
              <a:rPr lang="en-AU" sz="2400" dirty="0">
                <a:cs typeface="Dubai Medium" panose="020B0603030403030204" pitchFamily="34" charset="-78"/>
              </a:rPr>
              <a:t>Output Layer</a:t>
            </a:r>
          </a:p>
          <a:p>
            <a:r>
              <a:rPr lang="en-AU" sz="1400" dirty="0">
                <a:cs typeface="Dubai Medium" panose="020B0603030403030204" pitchFamily="34" charset="-78"/>
              </a:rPr>
              <a:t>Activation Function: 	Sigmoid</a:t>
            </a:r>
            <a:endParaRPr lang="en-US" dirty="0">
              <a:cs typeface="Dubai Medium" panose="020B0603030403030204" pitchFamily="34" charset="-78"/>
            </a:endParaRPr>
          </a:p>
        </p:txBody>
      </p:sp>
      <p:sp>
        <p:nvSpPr>
          <p:cNvPr id="15" name="TextBox 14">
            <a:extLst>
              <a:ext uri="{FF2B5EF4-FFF2-40B4-BE49-F238E27FC236}">
                <a16:creationId xmlns:a16="http://schemas.microsoft.com/office/drawing/2014/main" id="{846B9BD7-9E72-0106-2879-4AAC6FFBD247}"/>
              </a:ext>
            </a:extLst>
          </p:cNvPr>
          <p:cNvSpPr txBox="1"/>
          <p:nvPr/>
        </p:nvSpPr>
        <p:spPr>
          <a:xfrm>
            <a:off x="8273592" y="3203329"/>
            <a:ext cx="4024680" cy="1107996"/>
          </a:xfrm>
          <a:prstGeom prst="rect">
            <a:avLst/>
          </a:prstGeom>
          <a:noFill/>
        </p:spPr>
        <p:txBody>
          <a:bodyPr wrap="square" rtlCol="0">
            <a:spAutoFit/>
          </a:bodyPr>
          <a:lstStyle/>
          <a:p>
            <a:r>
              <a:rPr lang="en-AU" sz="2400" dirty="0">
                <a:cs typeface="Dubai Medium" panose="020B0603030403030204" pitchFamily="34" charset="-78"/>
              </a:rPr>
              <a:t>Layer 3</a:t>
            </a:r>
          </a:p>
          <a:p>
            <a:r>
              <a:rPr lang="en-AU" sz="1400" dirty="0">
                <a:cs typeface="Dubai Medium" panose="020B0603030403030204" pitchFamily="34" charset="-78"/>
              </a:rPr>
              <a:t>Hidden Nodes:	7</a:t>
            </a:r>
          </a:p>
          <a:p>
            <a:r>
              <a:rPr lang="en-AU" sz="1400" dirty="0">
                <a:cs typeface="Dubai Medium" panose="020B0603030403030204" pitchFamily="34" charset="-78"/>
              </a:rPr>
              <a:t>Activation Function:	Sigmoid</a:t>
            </a:r>
          </a:p>
          <a:p>
            <a:r>
              <a:rPr lang="en-AU" sz="1400" dirty="0">
                <a:cs typeface="Dubai Medium" panose="020B0603030403030204" pitchFamily="34" charset="-78"/>
              </a:rPr>
              <a:t>Dropout Rate:		0.2</a:t>
            </a:r>
            <a:endParaRPr lang="en-US" sz="1400" dirty="0">
              <a:cs typeface="Dubai Medium" panose="020B0603030403030204" pitchFamily="34" charset="-78"/>
            </a:endParaRPr>
          </a:p>
        </p:txBody>
      </p:sp>
      <p:sp>
        <p:nvSpPr>
          <p:cNvPr id="16" name="TextBox 15">
            <a:extLst>
              <a:ext uri="{FF2B5EF4-FFF2-40B4-BE49-F238E27FC236}">
                <a16:creationId xmlns:a16="http://schemas.microsoft.com/office/drawing/2014/main" id="{6FF168DB-6BBD-4116-148D-5EFB1C35FC38}"/>
              </a:ext>
            </a:extLst>
          </p:cNvPr>
          <p:cNvSpPr txBox="1"/>
          <p:nvPr/>
        </p:nvSpPr>
        <p:spPr>
          <a:xfrm>
            <a:off x="8273592" y="4414152"/>
            <a:ext cx="4024680" cy="892552"/>
          </a:xfrm>
          <a:prstGeom prst="rect">
            <a:avLst/>
          </a:prstGeom>
          <a:noFill/>
        </p:spPr>
        <p:txBody>
          <a:bodyPr wrap="square" rtlCol="0">
            <a:spAutoFit/>
          </a:bodyPr>
          <a:lstStyle/>
          <a:p>
            <a:r>
              <a:rPr lang="en-AU" sz="2400" dirty="0">
                <a:cs typeface="Dubai Medium" panose="020B0603030403030204" pitchFamily="34" charset="-78"/>
              </a:rPr>
              <a:t>Layer 4</a:t>
            </a:r>
          </a:p>
          <a:p>
            <a:r>
              <a:rPr lang="en-AU" sz="1400" dirty="0">
                <a:cs typeface="Dubai Medium" panose="020B0603030403030204" pitchFamily="34" charset="-78"/>
              </a:rPr>
              <a:t>Hidden Nodes:	4</a:t>
            </a:r>
          </a:p>
          <a:p>
            <a:r>
              <a:rPr lang="en-AU" sz="1400" dirty="0">
                <a:cs typeface="Dubai Medium" panose="020B0603030403030204" pitchFamily="34" charset="-78"/>
              </a:rPr>
              <a:t>Activation Function:	Sigmoid</a:t>
            </a:r>
            <a:endParaRPr lang="en-US" sz="1400" dirty="0">
              <a:cs typeface="Dubai Medium" panose="020B0603030403030204" pitchFamily="34" charset="-78"/>
            </a:endParaRPr>
          </a:p>
        </p:txBody>
      </p:sp>
      <p:pic>
        <p:nvPicPr>
          <p:cNvPr id="6" name="Picture 5">
            <a:extLst>
              <a:ext uri="{FF2B5EF4-FFF2-40B4-BE49-F238E27FC236}">
                <a16:creationId xmlns:a16="http://schemas.microsoft.com/office/drawing/2014/main" id="{77D5BFF5-58BF-CA35-AA02-AAF7DD7DC3D8}"/>
              </a:ext>
            </a:extLst>
          </p:cNvPr>
          <p:cNvPicPr>
            <a:picLocks noChangeAspect="1"/>
          </p:cNvPicPr>
          <p:nvPr/>
        </p:nvPicPr>
        <p:blipFill>
          <a:blip r:embed="rId2"/>
          <a:stretch>
            <a:fillRect/>
          </a:stretch>
        </p:blipFill>
        <p:spPr>
          <a:xfrm>
            <a:off x="1042337" y="5119201"/>
            <a:ext cx="4095701" cy="1453974"/>
          </a:xfrm>
          <a:prstGeom prst="rect">
            <a:avLst/>
          </a:prstGeom>
        </p:spPr>
      </p:pic>
      <p:sp>
        <p:nvSpPr>
          <p:cNvPr id="8" name="Content Placeholder 2">
            <a:extLst>
              <a:ext uri="{FF2B5EF4-FFF2-40B4-BE49-F238E27FC236}">
                <a16:creationId xmlns:a16="http://schemas.microsoft.com/office/drawing/2014/main" id="{0AF1342A-69B7-918B-DEC5-4F78D82BF28D}"/>
              </a:ext>
            </a:extLst>
          </p:cNvPr>
          <p:cNvSpPr>
            <a:spLocks noGrp="1"/>
          </p:cNvSpPr>
          <p:nvPr>
            <p:ph idx="1"/>
          </p:nvPr>
        </p:nvSpPr>
        <p:spPr>
          <a:xfrm>
            <a:off x="5730642" y="5119201"/>
            <a:ext cx="2652963" cy="892552"/>
          </a:xfrm>
        </p:spPr>
        <p:txBody>
          <a:bodyPr/>
          <a:lstStyle/>
          <a:p>
            <a:r>
              <a:rPr lang="en-US" sz="1800" b="1" dirty="0"/>
              <a:t>Accuracy</a:t>
            </a:r>
            <a:r>
              <a:rPr lang="en-US" sz="1800" dirty="0"/>
              <a:t>: 76.28%</a:t>
            </a:r>
          </a:p>
          <a:p>
            <a:r>
              <a:rPr lang="en-US" sz="1800" dirty="0"/>
              <a:t>Marginally higher than baseline DLM (76.25%)</a:t>
            </a:r>
          </a:p>
        </p:txBody>
      </p:sp>
    </p:spTree>
    <p:extLst>
      <p:ext uri="{BB962C8B-B14F-4D97-AF65-F5344CB8AC3E}">
        <p14:creationId xmlns:p14="http://schemas.microsoft.com/office/powerpoint/2010/main" val="3909102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399" y="1124712"/>
            <a:ext cx="4523509" cy="548640"/>
          </a:xfrm>
        </p:spPr>
        <p:txBody>
          <a:bodyPr/>
          <a:lstStyle/>
          <a:p>
            <a:r>
              <a:rPr lang="en-US" dirty="0"/>
              <a:t>evaluation</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sz="800" dirty="0"/>
              <a:t>Seasonal flu vaccination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13</a:t>
            </a:fld>
            <a:endParaRPr lang="en-US" dirty="0"/>
          </a:p>
        </p:txBody>
      </p:sp>
      <p:sp>
        <p:nvSpPr>
          <p:cNvPr id="11" name="Content Placeholder 2">
            <a:extLst>
              <a:ext uri="{FF2B5EF4-FFF2-40B4-BE49-F238E27FC236}">
                <a16:creationId xmlns:a16="http://schemas.microsoft.com/office/drawing/2014/main" id="{6F5F56CC-73BC-F438-BEF0-8E67198B4102}"/>
              </a:ext>
            </a:extLst>
          </p:cNvPr>
          <p:cNvSpPr txBox="1">
            <a:spLocks/>
          </p:cNvSpPr>
          <p:nvPr/>
        </p:nvSpPr>
        <p:spPr>
          <a:xfrm>
            <a:off x="1090259" y="2423252"/>
            <a:ext cx="5760720" cy="4006423"/>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all"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ts val="2400"/>
              </a:lnSpc>
              <a:buFont typeface="Arial" panose="020B0604020202020204" pitchFamily="34" charset="0"/>
              <a:buChar char="•"/>
            </a:pPr>
            <a:r>
              <a:rPr lang="en-US" dirty="0">
                <a:ea typeface="+mn-lt"/>
                <a:cs typeface="+mn-lt"/>
              </a:rPr>
              <a:t>Hyperparameter tuning using gridsearchcv resulted in highest accuracy score (77.28%) but resource heavy</a:t>
            </a:r>
          </a:p>
          <a:p>
            <a:pPr marL="342900" indent="-342900">
              <a:lnSpc>
                <a:spcPts val="2400"/>
              </a:lnSpc>
              <a:buFont typeface="Arial" panose="020B0604020202020204" pitchFamily="34" charset="0"/>
              <a:buChar char="•"/>
            </a:pPr>
            <a:r>
              <a:rPr lang="en-US" dirty="0">
                <a:ea typeface="+mn-lt"/>
                <a:cs typeface="+mn-lt"/>
              </a:rPr>
              <a:t>Randomizedsearchcv improved accuracy efficiently</a:t>
            </a:r>
          </a:p>
          <a:p>
            <a:pPr marL="342900" indent="-342900">
              <a:lnSpc>
                <a:spcPts val="2400"/>
              </a:lnSpc>
              <a:buFont typeface="Arial" panose="020B0604020202020204" pitchFamily="34" charset="0"/>
              <a:buChar char="•"/>
            </a:pPr>
            <a:r>
              <a:rPr lang="en-US" dirty="0">
                <a:ea typeface="+mn-lt"/>
                <a:cs typeface="+mn-lt"/>
              </a:rPr>
              <a:t>Limiting number of features resulted in slightly lower accuracy, but simpler and faster model</a:t>
            </a:r>
          </a:p>
          <a:p>
            <a:pPr marL="342900" indent="-342900">
              <a:lnSpc>
                <a:spcPts val="2400"/>
              </a:lnSpc>
              <a:buFont typeface="Arial" panose="020B0604020202020204" pitchFamily="34" charset="0"/>
              <a:buChar char="•"/>
            </a:pPr>
            <a:r>
              <a:rPr lang="en-US" dirty="0">
                <a:ea typeface="+mn-lt"/>
                <a:cs typeface="+mn-lt"/>
              </a:rPr>
              <a:t>Fine tuning of deep learning model through changing hyperparameters and introducing dropout regularization technique marginally improved accuracy score</a:t>
            </a:r>
          </a:p>
        </p:txBody>
      </p:sp>
      <p:graphicFrame>
        <p:nvGraphicFramePr>
          <p:cNvPr id="12" name="Table 11">
            <a:extLst>
              <a:ext uri="{FF2B5EF4-FFF2-40B4-BE49-F238E27FC236}">
                <a16:creationId xmlns:a16="http://schemas.microsoft.com/office/drawing/2014/main" id="{31B7CB13-1C27-0C5F-38E4-A56EE074C123}"/>
              </a:ext>
            </a:extLst>
          </p:cNvPr>
          <p:cNvGraphicFramePr>
            <a:graphicFrameLocks noGrp="1"/>
          </p:cNvGraphicFramePr>
          <p:nvPr>
            <p:extLst>
              <p:ext uri="{D42A27DB-BD31-4B8C-83A1-F6EECF244321}">
                <p14:modId xmlns:p14="http://schemas.microsoft.com/office/powerpoint/2010/main" val="518360734"/>
              </p:ext>
            </p:extLst>
          </p:nvPr>
        </p:nvGraphicFramePr>
        <p:xfrm>
          <a:off x="7743423" y="1346769"/>
          <a:ext cx="3527827" cy="4164461"/>
        </p:xfrm>
        <a:graphic>
          <a:graphicData uri="http://schemas.openxmlformats.org/drawingml/2006/table">
            <a:tbl>
              <a:tblPr/>
              <a:tblGrid>
                <a:gridCol w="1987966">
                  <a:extLst>
                    <a:ext uri="{9D8B030D-6E8A-4147-A177-3AD203B41FA5}">
                      <a16:colId xmlns:a16="http://schemas.microsoft.com/office/drawing/2014/main" val="3856035307"/>
                    </a:ext>
                  </a:extLst>
                </a:gridCol>
                <a:gridCol w="1539861">
                  <a:extLst>
                    <a:ext uri="{9D8B030D-6E8A-4147-A177-3AD203B41FA5}">
                      <a16:colId xmlns:a16="http://schemas.microsoft.com/office/drawing/2014/main" val="1006204651"/>
                    </a:ext>
                  </a:extLst>
                </a:gridCol>
              </a:tblGrid>
              <a:tr h="351743">
                <a:tc>
                  <a:txBody>
                    <a:bodyPr/>
                    <a:lstStyle/>
                    <a:p>
                      <a:pPr algn="ctr" rtl="0" fontAlgn="t">
                        <a:spcBef>
                          <a:spcPts val="0"/>
                        </a:spcBef>
                        <a:spcAft>
                          <a:spcPts val="0"/>
                        </a:spcAft>
                      </a:pPr>
                      <a:r>
                        <a:rPr lang="en-US" sz="1400" b="1" i="0" u="none" strike="noStrike">
                          <a:solidFill>
                            <a:srgbClr val="000000"/>
                          </a:solidFill>
                          <a:effectLst/>
                          <a:latin typeface="Arial" panose="020B0604020202020204" pitchFamily="34" charset="0"/>
                        </a:rPr>
                        <a:t>Model</a:t>
                      </a:r>
                      <a:endParaRPr lang="en-US">
                        <a:effectLs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400" b="1" i="0" u="none" strike="noStrike">
                          <a:solidFill>
                            <a:srgbClr val="000000"/>
                          </a:solidFill>
                          <a:effectLst/>
                          <a:latin typeface="Arial" panose="020B0604020202020204" pitchFamily="34" charset="0"/>
                        </a:rPr>
                        <a:t>Accuracy</a:t>
                      </a:r>
                      <a:endParaRPr lang="en-US">
                        <a:effectLs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04321062"/>
                  </a:ext>
                </a:extLst>
              </a:tr>
              <a:tr h="351743">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Baseline</a:t>
                      </a:r>
                      <a:endParaRPr lang="en-US">
                        <a:effectLs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76.13%</a:t>
                      </a:r>
                      <a:endParaRPr lang="en-US">
                        <a:effectLs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336935628"/>
                  </a:ext>
                </a:extLst>
              </a:tr>
              <a:tr h="594923">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Features Selection</a:t>
                      </a:r>
                      <a:endParaRPr lang="en-US">
                        <a:effectLs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75.15%</a:t>
                      </a:r>
                      <a:endParaRPr lang="en-US">
                        <a:effectLs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950126987"/>
                  </a:ext>
                </a:extLst>
              </a:tr>
              <a:tr h="594923">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RandomizedSearchCV</a:t>
                      </a:r>
                      <a:endParaRPr lang="en-US" dirty="0">
                        <a:effectLs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77.18%</a:t>
                      </a:r>
                      <a:endParaRPr lang="en-US">
                        <a:effectLs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194228758"/>
                  </a:ext>
                </a:extLst>
              </a:tr>
              <a:tr h="594923">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GridSearchCV</a:t>
                      </a:r>
                      <a:endParaRPr lang="en-US" dirty="0">
                        <a:effectLs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77.28%</a:t>
                      </a:r>
                      <a:endParaRPr lang="en-US">
                        <a:effectLs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991713783"/>
                  </a:ext>
                </a:extLst>
              </a:tr>
              <a:tr h="838103">
                <a:tc>
                  <a:txBody>
                    <a:bodyPr/>
                    <a:lstStyle/>
                    <a:p>
                      <a:pPr rtl="0" fontAlgn="t">
                        <a:spcBef>
                          <a:spcPts val="0"/>
                        </a:spcBef>
                        <a:spcAft>
                          <a:spcPts val="0"/>
                        </a:spcAft>
                      </a:pPr>
                      <a:r>
                        <a:rPr lang="en-US" sz="1400" b="0" i="0" u="none" strike="noStrike" dirty="0">
                          <a:solidFill>
                            <a:srgbClr val="000000"/>
                          </a:solidFill>
                          <a:effectLst/>
                          <a:latin typeface="Arial" panose="020B0604020202020204" pitchFamily="34" charset="0"/>
                        </a:rPr>
                        <a:t>Deep Learning Model</a:t>
                      </a:r>
                      <a:endParaRPr lang="en-US" dirty="0">
                        <a:effectLs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76.25%</a:t>
                      </a:r>
                      <a:endParaRPr lang="en-US" dirty="0">
                        <a:effectLs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113547328"/>
                  </a:ext>
                </a:extLst>
              </a:tr>
              <a:tr h="838103">
                <a:tc>
                  <a:txBody>
                    <a:bodyPr/>
                    <a:lstStyle/>
                    <a:p>
                      <a:pPr rtl="0" fontAlgn="t">
                        <a:spcBef>
                          <a:spcPts val="0"/>
                        </a:spcBef>
                        <a:spcAft>
                          <a:spcPts val="0"/>
                        </a:spcAft>
                      </a:pPr>
                      <a:r>
                        <a:rPr lang="en-US" sz="1400" dirty="0">
                          <a:effectLst/>
                          <a:latin typeface="Arial" panose="020B0604020202020204" pitchFamily="34" charset="0"/>
                          <a:cs typeface="Arial" panose="020B0604020202020204" pitchFamily="34" charset="0"/>
                        </a:rPr>
                        <a:t>Tuned Deep Learning Model</a:t>
                      </a:r>
                    </a:p>
                    <a:p>
                      <a:pPr rtl="0" fontAlgn="t">
                        <a:spcBef>
                          <a:spcPts val="0"/>
                        </a:spcBef>
                        <a:spcAft>
                          <a:spcPts val="0"/>
                        </a:spcAft>
                      </a:pPr>
                      <a:endParaRPr lang="en-US" dirty="0">
                        <a:effectLs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AU" sz="1400" dirty="0">
                          <a:effectLst/>
                          <a:latin typeface="Arial" panose="020B0604020202020204" pitchFamily="34" charset="0"/>
                          <a:cs typeface="Arial" panose="020B0604020202020204" pitchFamily="34" charset="0"/>
                        </a:rPr>
                        <a:t>76.28%</a:t>
                      </a:r>
                      <a:endParaRPr lang="en-US" sz="1400" dirty="0">
                        <a:effectLst/>
                        <a:latin typeface="Arial" panose="020B0604020202020204" pitchFamily="34" charset="0"/>
                        <a:cs typeface="Arial" panose="020B0604020202020204" pitchFamily="34" charset="0"/>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84207262"/>
                  </a:ext>
                </a:extLst>
              </a:tr>
            </a:tbl>
          </a:graphicData>
        </a:graphic>
      </p:graphicFrame>
      <p:sp>
        <p:nvSpPr>
          <p:cNvPr id="13" name="Rectangle 1">
            <a:extLst>
              <a:ext uri="{FF2B5EF4-FFF2-40B4-BE49-F238E27FC236}">
                <a16:creationId xmlns:a16="http://schemas.microsoft.com/office/drawing/2014/main" id="{74DC9551-85D5-EDB0-272F-26AEABD069A9}"/>
              </a:ext>
            </a:extLst>
          </p:cNvPr>
          <p:cNvSpPr>
            <a:spLocks noChangeArrowheads="1"/>
          </p:cNvSpPr>
          <p:nvPr/>
        </p:nvSpPr>
        <p:spPr bwMode="auto">
          <a:xfrm>
            <a:off x="5175250" y="25717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11537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p:txBody>
          <a:bodyPr/>
          <a:lstStyle/>
          <a:p>
            <a:r>
              <a:rPr lang="en-US" dirty="0"/>
              <a:t>Future work</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sz="800" dirty="0"/>
              <a:t>Seasonal flu vaccination</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14</a:t>
            </a:fld>
            <a:endParaRPr lang="en-US" dirty="0"/>
          </a:p>
        </p:txBody>
      </p:sp>
      <p:pic>
        <p:nvPicPr>
          <p:cNvPr id="18" name="Picture Placeholder 17">
            <a:extLst>
              <a:ext uri="{FF2B5EF4-FFF2-40B4-BE49-F238E27FC236}">
                <a16:creationId xmlns:a16="http://schemas.microsoft.com/office/drawing/2014/main" id="{1FB107C6-83C2-4539-D841-857D29AC76A1}"/>
              </a:ext>
            </a:extLst>
          </p:cNvPr>
          <p:cNvPicPr>
            <a:picLocks noGrp="1" noChangeAspect="1"/>
          </p:cNvPicPr>
          <p:nvPr>
            <p:ph type="pic" sz="quarter" idx="14"/>
          </p:nvPr>
        </p:nvPicPr>
        <p:blipFill>
          <a:blip r:embed="rId2"/>
          <a:srcRect/>
          <a:stretch/>
        </p:blipFill>
        <p:spPr>
          <a:xfrm>
            <a:off x="1298448" y="812799"/>
            <a:ext cx="3200400" cy="3112656"/>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Text Placeholder 2">
            <a:extLst>
              <a:ext uri="{FF2B5EF4-FFF2-40B4-BE49-F238E27FC236}">
                <a16:creationId xmlns:a16="http://schemas.microsoft.com/office/drawing/2014/main" id="{18559EBB-1744-14F2-6EEA-D5BDC030F0C9}"/>
              </a:ext>
            </a:extLst>
          </p:cNvPr>
          <p:cNvSpPr>
            <a:spLocks noGrp="1"/>
          </p:cNvSpPr>
          <p:nvPr>
            <p:ph type="body" idx="1"/>
          </p:nvPr>
        </p:nvSpPr>
        <p:spPr>
          <a:xfrm>
            <a:off x="7054735" y="924952"/>
            <a:ext cx="4114800" cy="347472"/>
          </a:xfrm>
        </p:spPr>
        <p:txBody>
          <a:bodyPr/>
          <a:lstStyle/>
          <a:p>
            <a:r>
              <a:rPr lang="en-US" sz="2000" dirty="0">
                <a:effectLst/>
              </a:rPr>
              <a:t>New combinations</a:t>
            </a:r>
            <a:endParaRPr lang="en-US" dirty="0"/>
          </a:p>
        </p:txBody>
      </p:sp>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a:xfrm>
            <a:off x="7054735" y="1373008"/>
            <a:ext cx="3886200" cy="1527048"/>
          </a:xfrm>
        </p:spPr>
        <p:txBody>
          <a:bodyPr/>
          <a:lstStyle/>
          <a:p>
            <a:r>
              <a:rPr lang="en-US" sz="1800" dirty="0">
                <a:effectLst/>
              </a:rPr>
              <a:t>Try different model configurations or algorithms</a:t>
            </a:r>
            <a:endParaRPr lang="en-US" sz="1800" dirty="0"/>
          </a:p>
          <a:p>
            <a:r>
              <a:rPr lang="en-US" sz="1800" dirty="0">
                <a:effectLst/>
              </a:rPr>
              <a:t>Train the model with different feature subsets</a:t>
            </a:r>
            <a:br>
              <a:rPr lang="en-US" dirty="0">
                <a:effectLst/>
              </a:rPr>
            </a:br>
            <a:endParaRPr lang="en-US" dirty="0"/>
          </a:p>
          <a:p>
            <a:endParaRPr lang="en-US" dirty="0"/>
          </a:p>
        </p:txBody>
      </p:sp>
      <p:sp>
        <p:nvSpPr>
          <p:cNvPr id="5" name="Text Placeholder 4">
            <a:extLst>
              <a:ext uri="{FF2B5EF4-FFF2-40B4-BE49-F238E27FC236}">
                <a16:creationId xmlns:a16="http://schemas.microsoft.com/office/drawing/2014/main" id="{621A83F6-ADD2-533E-DD3D-2171EC6F7E11}"/>
              </a:ext>
            </a:extLst>
          </p:cNvPr>
          <p:cNvSpPr>
            <a:spLocks noGrp="1"/>
          </p:cNvSpPr>
          <p:nvPr>
            <p:ph type="body" sz="quarter" idx="3"/>
          </p:nvPr>
        </p:nvSpPr>
        <p:spPr>
          <a:xfrm>
            <a:off x="7054735" y="2726320"/>
            <a:ext cx="4114800" cy="347472"/>
          </a:xfrm>
        </p:spPr>
        <p:txBody>
          <a:bodyPr/>
          <a:lstStyle/>
          <a:p>
            <a:r>
              <a:rPr lang="en-AU" sz="2000" dirty="0"/>
              <a:t>Evaluation metrics</a:t>
            </a:r>
            <a:endParaRPr lang="en-US" sz="2000" dirty="0"/>
          </a:p>
        </p:txBody>
      </p:sp>
      <p:sp>
        <p:nvSpPr>
          <p:cNvPr id="6" name="Content Placeholder 5">
            <a:extLst>
              <a:ext uri="{FF2B5EF4-FFF2-40B4-BE49-F238E27FC236}">
                <a16:creationId xmlns:a16="http://schemas.microsoft.com/office/drawing/2014/main" id="{D17DB5B2-8F12-4C2A-D018-C12FD16160B5}"/>
              </a:ext>
            </a:extLst>
          </p:cNvPr>
          <p:cNvSpPr>
            <a:spLocks noGrp="1"/>
          </p:cNvSpPr>
          <p:nvPr>
            <p:ph sz="quarter" idx="4"/>
          </p:nvPr>
        </p:nvSpPr>
        <p:spPr>
          <a:xfrm>
            <a:off x="7054735" y="3174376"/>
            <a:ext cx="3886200" cy="1179576"/>
          </a:xfrm>
        </p:spPr>
        <p:txBody>
          <a:bodyPr/>
          <a:lstStyle/>
          <a:p>
            <a:r>
              <a:rPr lang="en-US" sz="1800" dirty="0">
                <a:effectLst/>
              </a:rPr>
              <a:t>Evaluate models using additional performance metrics, e.g., precision and recall F1 Score to get a more comprehensive understanding of the model performance.</a:t>
            </a:r>
            <a:br>
              <a:rPr lang="en-US" dirty="0">
                <a:effectLst/>
              </a:rPr>
            </a:br>
            <a:endParaRPr lang="en-US" dirty="0"/>
          </a:p>
          <a:p>
            <a:endParaRPr lang="en-US" dirty="0"/>
          </a:p>
        </p:txBody>
      </p:sp>
      <p:sp>
        <p:nvSpPr>
          <p:cNvPr id="10" name="Text Placeholder 9">
            <a:extLst>
              <a:ext uri="{FF2B5EF4-FFF2-40B4-BE49-F238E27FC236}">
                <a16:creationId xmlns:a16="http://schemas.microsoft.com/office/drawing/2014/main" id="{A508684D-1AA5-491C-E832-1EB26568CC05}"/>
              </a:ext>
            </a:extLst>
          </p:cNvPr>
          <p:cNvSpPr>
            <a:spLocks noGrp="1"/>
          </p:cNvSpPr>
          <p:nvPr>
            <p:ph type="body" sz="quarter" idx="15"/>
          </p:nvPr>
        </p:nvSpPr>
        <p:spPr>
          <a:xfrm>
            <a:off x="7054735" y="4683136"/>
            <a:ext cx="4114800" cy="347472"/>
          </a:xfrm>
        </p:spPr>
        <p:txBody>
          <a:bodyPr/>
          <a:lstStyle/>
          <a:p>
            <a:r>
              <a:rPr lang="en-US" sz="2000" dirty="0"/>
              <a:t>Fine tuning</a:t>
            </a:r>
          </a:p>
        </p:txBody>
      </p:sp>
      <p:sp>
        <p:nvSpPr>
          <p:cNvPr id="11" name="Content Placeholder 10">
            <a:extLst>
              <a:ext uri="{FF2B5EF4-FFF2-40B4-BE49-F238E27FC236}">
                <a16:creationId xmlns:a16="http://schemas.microsoft.com/office/drawing/2014/main" id="{3FE9FCFF-DB0B-28A0-AC61-CFCB265C5B31}"/>
              </a:ext>
            </a:extLst>
          </p:cNvPr>
          <p:cNvSpPr>
            <a:spLocks noGrp="1"/>
          </p:cNvSpPr>
          <p:nvPr>
            <p:ph sz="quarter" idx="16"/>
          </p:nvPr>
        </p:nvSpPr>
        <p:spPr>
          <a:xfrm>
            <a:off x="7054735" y="5122048"/>
            <a:ext cx="3886200" cy="905256"/>
          </a:xfrm>
        </p:spPr>
        <p:txBody>
          <a:bodyPr/>
          <a:lstStyle/>
          <a:p>
            <a:r>
              <a:rPr lang="en-US" sz="1800" dirty="0">
                <a:effectLst/>
              </a:rPr>
              <a:t>Explore hyperparameter tuning on the neural network model.</a:t>
            </a:r>
            <a:br>
              <a:rPr lang="en-US" dirty="0">
                <a:effectLst/>
              </a:rPr>
            </a:br>
            <a:endParaRPr lang="en-US" dirty="0"/>
          </a:p>
          <a:p>
            <a:endParaRPr lang="en-US" dirty="0"/>
          </a:p>
        </p:txBody>
      </p:sp>
    </p:spTree>
    <p:extLst>
      <p:ext uri="{BB962C8B-B14F-4D97-AF65-F5344CB8AC3E}">
        <p14:creationId xmlns:p14="http://schemas.microsoft.com/office/powerpoint/2010/main" val="131501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r>
              <a:rPr lang="en-US" dirty="0"/>
              <a:t>Kit N., Lucas F. and Navpreet n.</a:t>
            </a:r>
          </a:p>
        </p:txBody>
      </p:sp>
    </p:spTree>
    <p:extLst>
      <p:ext uri="{BB962C8B-B14F-4D97-AF65-F5344CB8AC3E}">
        <p14:creationId xmlns:p14="http://schemas.microsoft.com/office/powerpoint/2010/main" val="261964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sz="4000" dirty="0"/>
              <a:t>Project proposal</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sz="800" dirty="0"/>
              <a:t>Seasonal flu vaccination</a:t>
            </a:r>
            <a:endParaRPr lang="en-US" dirty="0"/>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pic>
        <p:nvPicPr>
          <p:cNvPr id="7" name="Picture Placeholder 6">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srcRect/>
          <a:stretch/>
        </p:blipFill>
        <p:spPr>
          <a:xfrm>
            <a:off x="877824" y="2098225"/>
            <a:ext cx="3200400" cy="3039808"/>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359876" y="2566238"/>
            <a:ext cx="7979905" cy="3659074"/>
          </a:xfrm>
        </p:spPr>
        <p:txBody>
          <a:bodyPr/>
          <a:lstStyle/>
          <a:p>
            <a:pPr marL="342900" indent="-342900">
              <a:lnSpc>
                <a:spcPts val="2400"/>
              </a:lnSpc>
              <a:buFont typeface="Arial" panose="020B0604020202020204" pitchFamily="34" charset="0"/>
              <a:buChar char="•"/>
            </a:pPr>
            <a:r>
              <a:rPr lang="en-AU" sz="1800" spc="0" dirty="0"/>
              <a:t>Our project aims to predict whether individuals will receive their seasonal flu vaccine</a:t>
            </a:r>
          </a:p>
          <a:p>
            <a:pPr marL="342900" indent="-342900">
              <a:lnSpc>
                <a:spcPts val="2400"/>
              </a:lnSpc>
              <a:buFont typeface="Arial" panose="020B0604020202020204" pitchFamily="34" charset="0"/>
              <a:buChar char="•"/>
            </a:pPr>
            <a:r>
              <a:rPr lang="en-AU" sz="1800" dirty="0"/>
              <a:t>US National 2009 H1N1 flu survey data is explored to study the vaccination pattern</a:t>
            </a:r>
          </a:p>
          <a:p>
            <a:pPr marL="342900" indent="-342900">
              <a:lnSpc>
                <a:spcPts val="2400"/>
              </a:lnSpc>
              <a:buFont typeface="Arial" panose="020B0604020202020204" pitchFamily="34" charset="0"/>
              <a:buChar char="•"/>
            </a:pPr>
            <a:r>
              <a:rPr lang="en-AU" sz="1800" dirty="0"/>
              <a:t>We fit a machine learning model with random forest classifier to the vaccination data</a:t>
            </a:r>
          </a:p>
          <a:p>
            <a:pPr marL="342900" indent="-342900">
              <a:lnSpc>
                <a:spcPts val="2400"/>
              </a:lnSpc>
              <a:buFont typeface="Arial" panose="020B0604020202020204" pitchFamily="34" charset="0"/>
              <a:buChar char="•"/>
            </a:pPr>
            <a:r>
              <a:rPr lang="en-AU" sz="1800" dirty="0"/>
              <a:t>Model is tuned using the following techniques:</a:t>
            </a:r>
          </a:p>
          <a:p>
            <a:pPr marL="571500" lvl="1" indent="-342900">
              <a:lnSpc>
                <a:spcPts val="2400"/>
              </a:lnSpc>
            </a:pPr>
            <a:r>
              <a:rPr lang="en-AU" sz="1800" dirty="0"/>
              <a:t>Feature selection to reduce number of input features</a:t>
            </a:r>
          </a:p>
          <a:p>
            <a:pPr marL="571500" lvl="1" indent="-342900">
              <a:lnSpc>
                <a:spcPts val="2400"/>
              </a:lnSpc>
            </a:pPr>
            <a:r>
              <a:rPr lang="en-AU" sz="1800" dirty="0"/>
              <a:t>Hyperparameter tuning with </a:t>
            </a:r>
            <a:r>
              <a:rPr lang="en-AU" sz="1800" i="1" dirty="0"/>
              <a:t>RandomizedSearchCV</a:t>
            </a:r>
            <a:endParaRPr lang="en-AU" sz="1800" dirty="0"/>
          </a:p>
          <a:p>
            <a:pPr marL="571500" lvl="1" indent="-342900">
              <a:lnSpc>
                <a:spcPts val="2400"/>
              </a:lnSpc>
            </a:pPr>
            <a:r>
              <a:rPr lang="en-AU" sz="1800" dirty="0"/>
              <a:t>Hyperparameter tuning with </a:t>
            </a:r>
            <a:r>
              <a:rPr lang="en-AU" sz="1800" i="1" dirty="0"/>
              <a:t>GridSearchCV</a:t>
            </a:r>
          </a:p>
          <a:p>
            <a:pPr marL="342900" indent="-342900">
              <a:lnSpc>
                <a:spcPts val="2400"/>
              </a:lnSpc>
              <a:buFont typeface="Arial" panose="020B0604020202020204" pitchFamily="34" charset="0"/>
              <a:buChar char="•"/>
            </a:pPr>
            <a:r>
              <a:rPr lang="en-AU" sz="1800" dirty="0"/>
              <a:t>Second machine learning model using deep learning is also considered</a:t>
            </a:r>
          </a:p>
          <a:p>
            <a:pPr marL="342900" indent="-342900">
              <a:lnSpc>
                <a:spcPts val="2400"/>
              </a:lnSpc>
              <a:buFont typeface="Arial" panose="020B0604020202020204" pitchFamily="34" charset="0"/>
              <a:buChar char="•"/>
            </a:pPr>
            <a:r>
              <a:rPr lang="en-AU" sz="1800" dirty="0"/>
              <a:t>Performance of each model is analysed and compared</a:t>
            </a:r>
          </a:p>
          <a:p>
            <a:pPr lvl="1" indent="0">
              <a:lnSpc>
                <a:spcPts val="2400"/>
              </a:lnSpc>
              <a:buNone/>
            </a:pPr>
            <a:endParaRPr lang="en-AU" i="1" dirty="0"/>
          </a:p>
        </p:txBody>
      </p:sp>
    </p:spTree>
    <p:extLst>
      <p:ext uri="{BB962C8B-B14F-4D97-AF65-F5344CB8AC3E}">
        <p14:creationId xmlns:p14="http://schemas.microsoft.com/office/powerpoint/2010/main" val="281013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The dataset</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sz="800" dirty="0"/>
              <a:t>Seasonal flu vaccination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srcRect/>
          <a:stretch/>
        </p:blipFill>
        <p:spPr>
          <a:xfrm>
            <a:off x="1160029" y="1880714"/>
            <a:ext cx="3200400" cy="3096572"/>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053597" y="2438401"/>
            <a:ext cx="6742176" cy="3319272"/>
          </a:xfrm>
        </p:spPr>
        <p:txBody>
          <a:bodyPr/>
          <a:lstStyle/>
          <a:p>
            <a:pPr marL="342900" indent="-342900">
              <a:lnSpc>
                <a:spcPts val="2400"/>
              </a:lnSpc>
              <a:buFont typeface="Arial" panose="020B0604020202020204" pitchFamily="34" charset="0"/>
              <a:buChar char="•"/>
            </a:pPr>
            <a:r>
              <a:rPr lang="en-US" sz="2000" spc="0" dirty="0"/>
              <a:t>We use the </a:t>
            </a:r>
            <a:r>
              <a:rPr lang="en-US" sz="2000" b="1" spc="0" dirty="0"/>
              <a:t>U.S National 2009 H1N1 flu survey (NFHS) data</a:t>
            </a:r>
            <a:r>
              <a:rPr lang="en-US" sz="2000" spc="0" dirty="0"/>
              <a:t>. This dataset is a copy shared by the U.S National Centre for Health Statistics for a data science competition hosted by DrivenData.</a:t>
            </a:r>
          </a:p>
          <a:p>
            <a:pPr marL="342900" indent="-342900">
              <a:lnSpc>
                <a:spcPts val="2400"/>
              </a:lnSpc>
              <a:buFont typeface="Arial" panose="020B0604020202020204" pitchFamily="34" charset="0"/>
              <a:buChar char="•"/>
            </a:pPr>
            <a:r>
              <a:rPr lang="en-US" sz="2000" spc="0" dirty="0"/>
              <a:t>The NFHS data contains 26,707 survey respondents. Each survey respondents were asked whether they have received the H1N1 and seasonal flu vaccines and additional questions about themselves such as social, economic and demographic background, opinion and risks of illness and vaccine effectiveness, and behaviour towards mitigating transmission.</a:t>
            </a:r>
          </a:p>
          <a:p>
            <a:pPr marL="0" indent="0">
              <a:lnSpc>
                <a:spcPts val="2400"/>
              </a:lnSpc>
              <a:buNone/>
            </a:pPr>
            <a:endParaRPr lang="en-US" sz="2000" spc="0" dirty="0"/>
          </a:p>
        </p:txBody>
      </p:sp>
    </p:spTree>
    <p:extLst>
      <p:ext uri="{BB962C8B-B14F-4D97-AF65-F5344CB8AC3E}">
        <p14:creationId xmlns:p14="http://schemas.microsoft.com/office/powerpoint/2010/main" val="3818853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903041"/>
            <a:ext cx="5872018" cy="548640"/>
          </a:xfrm>
        </p:spPr>
        <p:txBody>
          <a:bodyPr/>
          <a:lstStyle/>
          <a:p>
            <a:r>
              <a:rPr lang="en-US" sz="4000" dirty="0"/>
              <a:t>Data checking and cleaning</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sz="800" dirty="0"/>
              <a:t>Seasonal flu vaccination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61529" y="2280642"/>
            <a:ext cx="9607846" cy="4484993"/>
          </a:xfrm>
        </p:spPr>
        <p:txBody>
          <a:bodyPr/>
          <a:lstStyle/>
          <a:p>
            <a:pPr marL="457200" indent="-457200">
              <a:buFont typeface="Arial" panose="020B0604020202020204" pitchFamily="34" charset="0"/>
              <a:buChar char="•"/>
            </a:pPr>
            <a:r>
              <a:rPr lang="en-US" sz="1400" dirty="0"/>
              <a:t>Class balance – Our target variable has balanced classes.</a:t>
            </a:r>
          </a:p>
          <a:p>
            <a:pPr marL="457200" indent="-457200">
              <a:buFont typeface="Arial" panose="020B0604020202020204" pitchFamily="34" charset="0"/>
              <a:buChar char="•"/>
            </a:pPr>
            <a:r>
              <a:rPr lang="en-US" sz="1400" dirty="0"/>
              <a:t>Missing values  (Recall that our data has c.30 features)</a:t>
            </a:r>
            <a:br>
              <a:rPr lang="en-US" sz="1400" dirty="0"/>
            </a:br>
            <a:r>
              <a:rPr lang="en-US" sz="1400" dirty="0"/>
              <a:t>Observation: </a:t>
            </a:r>
            <a:br>
              <a:rPr lang="en-US" sz="1400" dirty="0"/>
            </a:br>
            <a:r>
              <a:rPr lang="en-US" sz="1400" dirty="0"/>
              <a:t>- 3 feature columns have more than 40% missing value. These features are excluded from our modelling.</a:t>
            </a:r>
            <a:br>
              <a:rPr lang="en-US" sz="1400" dirty="0"/>
            </a:br>
            <a:r>
              <a:rPr lang="en-US" sz="1400" dirty="0"/>
              <a:t>- the proportion of missing values observed in other features ranges between 0% - 17%.</a:t>
            </a:r>
          </a:p>
          <a:p>
            <a:r>
              <a:rPr lang="en-US" sz="1400" b="1" dirty="0"/>
              <a:t>Strategy for replacing missing values:</a:t>
            </a:r>
            <a:br>
              <a:rPr lang="en-US" sz="1400" dirty="0"/>
            </a:br>
            <a:r>
              <a:rPr lang="en-US" sz="1400" dirty="0"/>
              <a:t>- We replace missing value with the most_frequent value observed using sklearn.impute.SimpleImputer module. This works well for both numerical and categorical variables.</a:t>
            </a:r>
          </a:p>
          <a:p>
            <a:pPr marL="457200" indent="-457200">
              <a:buFont typeface="Arial" panose="020B0604020202020204" pitchFamily="34" charset="0"/>
              <a:buChar char="•"/>
            </a:pPr>
            <a:r>
              <a:rPr lang="en-US" sz="1400" dirty="0"/>
              <a:t>DATA TYPES - Dataset has both numerical and categorical variables. Categorical variables are encoded into numerical values using sklearn.preprocessing.OneHotEncoder.</a:t>
            </a:r>
          </a:p>
        </p:txBody>
      </p:sp>
    </p:spTree>
    <p:extLst>
      <p:ext uri="{BB962C8B-B14F-4D97-AF65-F5344CB8AC3E}">
        <p14:creationId xmlns:p14="http://schemas.microsoft.com/office/powerpoint/2010/main" val="841827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p:txBody>
          <a:bodyPr/>
          <a:lstStyle/>
          <a:p>
            <a:r>
              <a:rPr lang="en-US" dirty="0">
                <a:cs typeface="Calibri Light"/>
              </a:rPr>
              <a:t>Exploring the data</a:t>
            </a:r>
            <a:endParaRPr lang="en-US" dirty="0"/>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p:txBody>
          <a:bodyPr/>
          <a:lstStyle/>
          <a:p>
            <a:r>
              <a:rPr lang="en-US" sz="800" dirty="0"/>
              <a:t>Seasonal flu vaccination</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5</a:t>
            </a:fld>
            <a:endParaRPr lang="en-US" dirty="0"/>
          </a:p>
        </p:txBody>
      </p:sp>
      <p:pic>
        <p:nvPicPr>
          <p:cNvPr id="41" name="Picture 40">
            <a:extLst>
              <a:ext uri="{FF2B5EF4-FFF2-40B4-BE49-F238E27FC236}">
                <a16:creationId xmlns:a16="http://schemas.microsoft.com/office/drawing/2014/main" id="{2F21078E-B617-5048-4180-3551A9D78EFB}"/>
              </a:ext>
            </a:extLst>
          </p:cNvPr>
          <p:cNvPicPr>
            <a:picLocks noChangeAspect="1"/>
          </p:cNvPicPr>
          <p:nvPr/>
        </p:nvPicPr>
        <p:blipFill>
          <a:blip r:embed="rId2"/>
          <a:stretch>
            <a:fillRect/>
          </a:stretch>
        </p:blipFill>
        <p:spPr>
          <a:xfrm>
            <a:off x="1179816" y="2087422"/>
            <a:ext cx="9832367" cy="4116529"/>
          </a:xfrm>
          <a:prstGeom prst="rect">
            <a:avLst/>
          </a:prstGeom>
        </p:spPr>
      </p:pic>
      <p:sp>
        <p:nvSpPr>
          <p:cNvPr id="44" name="Content Placeholder 2">
            <a:extLst>
              <a:ext uri="{FF2B5EF4-FFF2-40B4-BE49-F238E27FC236}">
                <a16:creationId xmlns:a16="http://schemas.microsoft.com/office/drawing/2014/main" id="{95F06D04-F897-C9B1-22A6-E54B55E3EEA1}"/>
              </a:ext>
            </a:extLst>
          </p:cNvPr>
          <p:cNvSpPr txBox="1">
            <a:spLocks/>
          </p:cNvSpPr>
          <p:nvPr/>
        </p:nvSpPr>
        <p:spPr>
          <a:xfrm>
            <a:off x="828965" y="1246078"/>
            <a:ext cx="10921999" cy="8182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400"/>
              </a:lnSpc>
              <a:buFont typeface="Arial" panose="020B0604020202020204" pitchFamily="34" charset="0"/>
              <a:buNone/>
            </a:pPr>
            <a:r>
              <a:rPr lang="en-US" sz="2000" dirty="0">
                <a:ea typeface="+mn-lt"/>
                <a:cs typeface="+mn-lt"/>
              </a:rPr>
              <a:t>Explore how the features are correlated with the target variable. If a feature is correlated with target, we expect to see different vaccination pattern as the values of the feature vary.</a:t>
            </a:r>
          </a:p>
        </p:txBody>
      </p:sp>
    </p:spTree>
    <p:extLst>
      <p:ext uri="{BB962C8B-B14F-4D97-AF65-F5344CB8AC3E}">
        <p14:creationId xmlns:p14="http://schemas.microsoft.com/office/powerpoint/2010/main" val="1255802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903040"/>
            <a:ext cx="5872018" cy="999741"/>
          </a:xfrm>
        </p:spPr>
        <p:txBody>
          <a:bodyPr/>
          <a:lstStyle/>
          <a:p>
            <a:r>
              <a:rPr lang="en-US" sz="4000" dirty="0"/>
              <a:t>Establish baseline model</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sz="800" dirty="0"/>
              <a:t>Seasonal flu vaccination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61529" y="2890243"/>
            <a:ext cx="5410528" cy="2383720"/>
          </a:xfrm>
        </p:spPr>
        <p:txBody>
          <a:bodyPr/>
          <a:lstStyle/>
          <a:p>
            <a:pPr marL="457200" indent="-457200">
              <a:buFont typeface="Arial" panose="020B0604020202020204" pitchFamily="34" charset="0"/>
              <a:buChar char="•"/>
            </a:pPr>
            <a:r>
              <a:rPr lang="en-US" sz="1600" dirty="0"/>
              <a:t>Random forest model chosen as baseline due to high accuracy and ability to handle large, complex datasets</a:t>
            </a:r>
          </a:p>
          <a:p>
            <a:pPr marL="457200" indent="-457200">
              <a:buFont typeface="Arial" panose="020B0604020202020204" pitchFamily="34" charset="0"/>
              <a:buChar char="•"/>
            </a:pPr>
            <a:r>
              <a:rPr lang="en-US" sz="1600" dirty="0"/>
              <a:t>Robust to overfitting, ensuring good generalization performance on new data</a:t>
            </a:r>
          </a:p>
          <a:p>
            <a:pPr marL="457200" indent="-457200">
              <a:buFont typeface="Arial" panose="020B0604020202020204" pitchFamily="34" charset="0"/>
              <a:buChar char="•"/>
            </a:pPr>
            <a:r>
              <a:rPr lang="en-US" sz="1600" dirty="0"/>
              <a:t>Simple to implement and require little fine-tuning</a:t>
            </a:r>
          </a:p>
          <a:p>
            <a:endParaRPr lang="en-US" dirty="0"/>
          </a:p>
        </p:txBody>
      </p:sp>
      <p:pic>
        <p:nvPicPr>
          <p:cNvPr id="7" name="Picture 6">
            <a:extLst>
              <a:ext uri="{FF2B5EF4-FFF2-40B4-BE49-F238E27FC236}">
                <a16:creationId xmlns:a16="http://schemas.microsoft.com/office/drawing/2014/main" id="{D58358F3-46F8-4604-393B-9A10F444BBC6}"/>
              </a:ext>
            </a:extLst>
          </p:cNvPr>
          <p:cNvPicPr>
            <a:picLocks noChangeAspect="1"/>
          </p:cNvPicPr>
          <p:nvPr/>
        </p:nvPicPr>
        <p:blipFill>
          <a:blip r:embed="rId2"/>
          <a:srcRect/>
          <a:stretch/>
        </p:blipFill>
        <p:spPr>
          <a:xfrm>
            <a:off x="6572057" y="3094694"/>
            <a:ext cx="4865536" cy="1734922"/>
          </a:xfrm>
          <a:prstGeom prst="rect">
            <a:avLst/>
          </a:prstGeom>
        </p:spPr>
      </p:pic>
    </p:spTree>
    <p:extLst>
      <p:ext uri="{BB962C8B-B14F-4D97-AF65-F5344CB8AC3E}">
        <p14:creationId xmlns:p14="http://schemas.microsoft.com/office/powerpoint/2010/main" val="98970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399" y="903040"/>
            <a:ext cx="6149109" cy="999741"/>
          </a:xfrm>
        </p:spPr>
        <p:txBody>
          <a:bodyPr/>
          <a:lstStyle/>
          <a:p>
            <a:r>
              <a:rPr lang="en-US" sz="4000" dirty="0"/>
              <a:t>Tuning model:</a:t>
            </a:r>
            <a:br>
              <a:rPr lang="en-US" sz="4000" dirty="0"/>
            </a:br>
            <a:r>
              <a:rPr lang="en-US" sz="4000" dirty="0"/>
              <a:t>features selection</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sz="800" dirty="0"/>
              <a:t>Seasonal flu vaccination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6096000" y="2438401"/>
            <a:ext cx="5410528" cy="3214993"/>
          </a:xfrm>
        </p:spPr>
        <p:txBody>
          <a:bodyPr/>
          <a:lstStyle/>
          <a:p>
            <a:pPr marL="457200" indent="-457200">
              <a:buFont typeface="Arial" panose="020B0604020202020204" pitchFamily="34" charset="0"/>
              <a:buChar char="•"/>
            </a:pPr>
            <a:r>
              <a:rPr lang="en-US" sz="1600" dirty="0"/>
              <a:t>Correlation matrix used to select top 4 features with highest correlation to target variable</a:t>
            </a:r>
          </a:p>
          <a:p>
            <a:pPr marL="457200" indent="-457200">
              <a:buFont typeface="Arial" panose="020B0604020202020204" pitchFamily="34" charset="0"/>
              <a:buChar char="•"/>
            </a:pPr>
            <a:r>
              <a:rPr lang="en-US" sz="1600" dirty="0"/>
              <a:t>New model with reduced features had slightly lower accuracy (74.5%), but was simpler and faster to train and predict</a:t>
            </a:r>
          </a:p>
          <a:p>
            <a:pPr marL="457200" indent="-457200">
              <a:buFont typeface="Arial" panose="020B0604020202020204" pitchFamily="34" charset="0"/>
              <a:buChar char="•"/>
            </a:pPr>
            <a:r>
              <a:rPr lang="en-US" sz="1600" dirty="0"/>
              <a:t>Additional features may be correlated with other features or irrelevant to target variable</a:t>
            </a:r>
          </a:p>
          <a:p>
            <a:endParaRPr lang="en-US" dirty="0"/>
          </a:p>
        </p:txBody>
      </p:sp>
      <p:pic>
        <p:nvPicPr>
          <p:cNvPr id="6" name="Picture 5">
            <a:extLst>
              <a:ext uri="{FF2B5EF4-FFF2-40B4-BE49-F238E27FC236}">
                <a16:creationId xmlns:a16="http://schemas.microsoft.com/office/drawing/2014/main" id="{F702EE34-3246-7005-F751-67F00F3B25C8}"/>
              </a:ext>
            </a:extLst>
          </p:cNvPr>
          <p:cNvPicPr>
            <a:picLocks noChangeAspect="1"/>
          </p:cNvPicPr>
          <p:nvPr/>
        </p:nvPicPr>
        <p:blipFill>
          <a:blip r:embed="rId2"/>
          <a:srcRect/>
          <a:stretch/>
        </p:blipFill>
        <p:spPr>
          <a:xfrm>
            <a:off x="1484858" y="2054618"/>
            <a:ext cx="4029252" cy="1394741"/>
          </a:xfrm>
          <a:prstGeom prst="rect">
            <a:avLst/>
          </a:prstGeom>
        </p:spPr>
      </p:pic>
      <p:pic>
        <p:nvPicPr>
          <p:cNvPr id="1026" name="Picture 2">
            <a:extLst>
              <a:ext uri="{FF2B5EF4-FFF2-40B4-BE49-F238E27FC236}">
                <a16:creationId xmlns:a16="http://schemas.microsoft.com/office/drawing/2014/main" id="{3E7F83E3-E45E-B4E5-239B-0C3C6C6974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811" y="3532951"/>
            <a:ext cx="4825061" cy="3330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7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399" y="903040"/>
            <a:ext cx="6851074" cy="999741"/>
          </a:xfrm>
        </p:spPr>
        <p:txBody>
          <a:bodyPr/>
          <a:lstStyle/>
          <a:p>
            <a:r>
              <a:rPr lang="en-US" sz="4000" dirty="0"/>
              <a:t>Tuning model:</a:t>
            </a:r>
            <a:br>
              <a:rPr lang="en-US" sz="4000" dirty="0"/>
            </a:br>
            <a:r>
              <a:rPr lang="en-US" sz="4000" dirty="0" err="1"/>
              <a:t>randomizedSearchcv</a:t>
            </a:r>
            <a:endParaRPr lang="en-US" sz="4000" dirty="0"/>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sz="800" dirty="0"/>
              <a:t>Seasonal flu vaccination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61529" y="2890243"/>
            <a:ext cx="5410528" cy="3224230"/>
          </a:xfrm>
        </p:spPr>
        <p:txBody>
          <a:bodyPr/>
          <a:lstStyle/>
          <a:p>
            <a:pPr marL="457200" indent="-457200">
              <a:buFont typeface="Arial" panose="020B0604020202020204" pitchFamily="34" charset="0"/>
              <a:buChar char="•"/>
            </a:pPr>
            <a:r>
              <a:rPr lang="en-US" sz="1600" dirty="0"/>
              <a:t>20 models trained over 2 folds of cross-validation (40 total)</a:t>
            </a:r>
          </a:p>
          <a:p>
            <a:pPr marL="457200" indent="-457200">
              <a:buFont typeface="Arial" panose="020B0604020202020204" pitchFamily="34" charset="0"/>
              <a:buChar char="•"/>
            </a:pPr>
            <a:r>
              <a:rPr lang="en-US" sz="1600" dirty="0"/>
              <a:t>Best fit selected based on accuracy</a:t>
            </a:r>
          </a:p>
          <a:p>
            <a:pPr marL="457200" indent="-457200">
              <a:buFont typeface="Arial" panose="020B0604020202020204" pitchFamily="34" charset="0"/>
              <a:buChar char="•"/>
            </a:pPr>
            <a:r>
              <a:rPr lang="en-US" sz="1600" dirty="0"/>
              <a:t>Best hyperparameters: n_estimators = 207, max_features = 10, min_samples_split = 23</a:t>
            </a:r>
          </a:p>
          <a:p>
            <a:pPr marL="457200" indent="-457200">
              <a:buFont typeface="Arial" panose="020B0604020202020204" pitchFamily="34" charset="0"/>
              <a:buChar char="•"/>
            </a:pPr>
            <a:r>
              <a:rPr lang="en-US" sz="1600" dirty="0"/>
              <a:t>Resulting accuracy score: 77.18%, an improvement on baseline model</a:t>
            </a:r>
          </a:p>
          <a:p>
            <a:endParaRPr lang="en-US" dirty="0"/>
          </a:p>
        </p:txBody>
      </p:sp>
      <p:pic>
        <p:nvPicPr>
          <p:cNvPr id="7" name="Picture 6">
            <a:extLst>
              <a:ext uri="{FF2B5EF4-FFF2-40B4-BE49-F238E27FC236}">
                <a16:creationId xmlns:a16="http://schemas.microsoft.com/office/drawing/2014/main" id="{FE481BD1-1EB8-193B-DBB8-7DDFC95DC797}"/>
              </a:ext>
            </a:extLst>
          </p:cNvPr>
          <p:cNvPicPr>
            <a:picLocks noChangeAspect="1"/>
          </p:cNvPicPr>
          <p:nvPr/>
        </p:nvPicPr>
        <p:blipFill rotWithShape="1">
          <a:blip r:embed="rId2"/>
          <a:srcRect l="978" r="978"/>
          <a:stretch/>
        </p:blipFill>
        <p:spPr>
          <a:xfrm>
            <a:off x="6707980" y="3164480"/>
            <a:ext cx="4745111" cy="1667581"/>
          </a:xfrm>
          <a:prstGeom prst="rect">
            <a:avLst/>
          </a:prstGeom>
        </p:spPr>
      </p:pic>
    </p:spTree>
    <p:extLst>
      <p:ext uri="{BB962C8B-B14F-4D97-AF65-F5344CB8AC3E}">
        <p14:creationId xmlns:p14="http://schemas.microsoft.com/office/powerpoint/2010/main" val="1051167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399" y="903040"/>
            <a:ext cx="6851074" cy="999741"/>
          </a:xfrm>
        </p:spPr>
        <p:txBody>
          <a:bodyPr/>
          <a:lstStyle/>
          <a:p>
            <a:r>
              <a:rPr lang="en-US" sz="4000" dirty="0"/>
              <a:t>Tuning model:</a:t>
            </a:r>
            <a:br>
              <a:rPr lang="en-US" sz="4000" dirty="0"/>
            </a:br>
            <a:r>
              <a:rPr lang="en-US" sz="4000" dirty="0" err="1"/>
              <a:t>gridSearchcv</a:t>
            </a:r>
            <a:endParaRPr lang="en-US" sz="4000" dirty="0"/>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sz="800" dirty="0"/>
              <a:t>Seasonal flu vaccination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15347" y="2271406"/>
            <a:ext cx="5410528" cy="4277175"/>
          </a:xfrm>
        </p:spPr>
        <p:txBody>
          <a:bodyPr/>
          <a:lstStyle/>
          <a:p>
            <a:pPr marL="457200" indent="-457200">
              <a:buFont typeface="Arial" panose="020B0604020202020204" pitchFamily="34" charset="0"/>
              <a:buChar char="•"/>
            </a:pPr>
            <a:r>
              <a:rPr lang="en-US" sz="1600" dirty="0"/>
              <a:t>Algorithm trains and evaluates model for every combination of values in specified hyperparameter grid</a:t>
            </a:r>
          </a:p>
          <a:p>
            <a:pPr marL="457200" indent="-457200">
              <a:buFont typeface="Arial" panose="020B0604020202020204" pitchFamily="34" charset="0"/>
              <a:buChar char="•"/>
            </a:pPr>
            <a:r>
              <a:rPr lang="en-US" sz="1600" dirty="0"/>
              <a:t>Model with highest mean score across cross-validation folds is selected as best model, with best combination of hyperparameters retained</a:t>
            </a:r>
          </a:p>
          <a:p>
            <a:pPr marL="457200" indent="-457200">
              <a:buFont typeface="Arial" panose="020B0604020202020204" pitchFamily="34" charset="0"/>
              <a:buChar char="•"/>
            </a:pPr>
            <a:r>
              <a:rPr lang="en-US" sz="1600" dirty="0"/>
              <a:t>Guaranteed to find optimal combination of hyperparameters</a:t>
            </a:r>
          </a:p>
          <a:p>
            <a:pPr marL="457200" indent="-457200">
              <a:buFont typeface="Arial" panose="020B0604020202020204" pitchFamily="34" charset="0"/>
              <a:buChar char="•"/>
            </a:pPr>
            <a:r>
              <a:rPr lang="en-US" sz="1600" dirty="0"/>
              <a:t>Resource intensive as examines all combinations</a:t>
            </a:r>
          </a:p>
          <a:p>
            <a:pPr marL="457200" indent="-457200">
              <a:buFont typeface="Arial" panose="020B0604020202020204" pitchFamily="34" charset="0"/>
              <a:buChar char="•"/>
            </a:pPr>
            <a:r>
              <a:rPr lang="en-US" sz="1600" dirty="0"/>
              <a:t>Final accuracy score: 77.28%, slightly higher than baseline model</a:t>
            </a:r>
          </a:p>
          <a:p>
            <a:endParaRPr lang="en-US" dirty="0"/>
          </a:p>
        </p:txBody>
      </p:sp>
      <p:pic>
        <p:nvPicPr>
          <p:cNvPr id="6" name="Picture 5">
            <a:extLst>
              <a:ext uri="{FF2B5EF4-FFF2-40B4-BE49-F238E27FC236}">
                <a16:creationId xmlns:a16="http://schemas.microsoft.com/office/drawing/2014/main" id="{389D3500-56FB-8CB0-27C4-19A601D2228A}"/>
              </a:ext>
            </a:extLst>
          </p:cNvPr>
          <p:cNvPicPr>
            <a:picLocks noChangeAspect="1"/>
          </p:cNvPicPr>
          <p:nvPr/>
        </p:nvPicPr>
        <p:blipFill>
          <a:blip r:embed="rId2"/>
          <a:srcRect/>
          <a:stretch/>
        </p:blipFill>
        <p:spPr>
          <a:xfrm>
            <a:off x="6659059" y="3182977"/>
            <a:ext cx="4510123" cy="1575392"/>
          </a:xfrm>
          <a:prstGeom prst="rect">
            <a:avLst/>
          </a:prstGeom>
        </p:spPr>
      </p:pic>
    </p:spTree>
    <p:extLst>
      <p:ext uri="{BB962C8B-B14F-4D97-AF65-F5344CB8AC3E}">
        <p14:creationId xmlns:p14="http://schemas.microsoft.com/office/powerpoint/2010/main" val="2410452185"/>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{EC96223E-F459-490F-BFD8-EC89109AB8FD}tf67061901_win32</Template>
  <TotalTime>7333</TotalTime>
  <Words>1025</Words>
  <Application>Microsoft Office PowerPoint</Application>
  <PresentationFormat>Widescreen</PresentationFormat>
  <Paragraphs>141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Daytona Condensed Light</vt:lpstr>
      <vt:lpstr>Posterama</vt:lpstr>
      <vt:lpstr>Office Theme</vt:lpstr>
      <vt:lpstr>Seasonal flu vaccination</vt:lpstr>
      <vt:lpstr>Project proposal</vt:lpstr>
      <vt:lpstr>The dataset</vt:lpstr>
      <vt:lpstr>Data checking and cleaning</vt:lpstr>
      <vt:lpstr>Exploring the data</vt:lpstr>
      <vt:lpstr>Establish baseline model</vt:lpstr>
      <vt:lpstr>Tuning model: features selection</vt:lpstr>
      <vt:lpstr>Tuning model: randomizedSearchcv</vt:lpstr>
      <vt:lpstr>Tuning model: gridSearchcv</vt:lpstr>
      <vt:lpstr>Deep Learning Using Neural Networks</vt:lpstr>
      <vt:lpstr>Deep Learning Using Neural Networks</vt:lpstr>
      <vt:lpstr>Deep Learning Using Neural Networks</vt:lpstr>
      <vt:lpstr>evaluation</vt:lpstr>
      <vt:lpstr>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Seasonal flu vaccination</dc:title>
  <dc:creator>Nav Nat</dc:creator>
  <cp:lastModifiedBy>Nav Nat</cp:lastModifiedBy>
  <cp:revision>14</cp:revision>
  <dcterms:created xsi:type="dcterms:W3CDTF">2023-01-05T07:22:47Z</dcterms:created>
  <dcterms:modified xsi:type="dcterms:W3CDTF">2023-01-10T09:47:47Z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