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Proxima Nova" panose="020B060402020202020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DBB251A-9346-4FBB-86BC-C5C9F99716E3}">
  <a:tblStyle styleId="{EDBB251A-9346-4FBB-86BC-C5C9F99716E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c95ee53eb3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c95ee53eb3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GB"/>
              <a:t>As the number of Epochs increases the loss decreases up to roughly 0.52. From the plot above, the loss “gap” between training and valuation set increase as the epochs increase. This could be a sign that the model is overfitting.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c95ee53eb3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c95ee53eb3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c95ee53eb3_2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c95ee53eb3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c95ee53eb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c95ee53eb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GB"/>
              <a:t>Accuracy score is the focused performance metrics. This metrics measures the number of correct predictions made by a model in relation to the total number of predictions made.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c95ee53eb3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c95ee53eb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1c95ee53eb3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1c95ee53eb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1c95ee53eb3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1c95ee53eb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Plot each feature against the target variable. From the sample plots, opinion questions are pretty strong signal to the target but much less for gender.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c95ee53eb3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c95ee53eb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c95ee53eb3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c95ee53eb3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c95ee53eb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c95ee53eb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c95ee53eb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c95ee53eb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t>Fintech Project 2</a:t>
            </a:r>
            <a:endParaRPr/>
          </a:p>
          <a:p>
            <a:pPr marL="0" lvl="0" indent="0" algn="l" rtl="0">
              <a:spcBef>
                <a:spcPts val="0"/>
              </a:spcBef>
              <a:spcAft>
                <a:spcPts val="0"/>
              </a:spcAft>
              <a:buNone/>
            </a:pPr>
            <a:r>
              <a:rPr lang="en-GB" sz="3500"/>
              <a:t>Seasonal Flu Vaccination</a:t>
            </a:r>
            <a:endParaRPr sz="3500"/>
          </a:p>
        </p:txBody>
      </p:sp>
      <p:sp>
        <p:nvSpPr>
          <p:cNvPr id="60" name="Google Shape;60;p13"/>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By Kit N., Lucas F. and Navpreet 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600"/>
              <a:t>Deep Learning Model</a:t>
            </a:r>
            <a:endParaRPr sz="3600"/>
          </a:p>
        </p:txBody>
      </p:sp>
      <p:sp>
        <p:nvSpPr>
          <p:cNvPr id="120" name="Google Shape;120;p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GB" sz="1600" dirty="0">
                <a:solidFill>
                  <a:schemeClr val="tx1"/>
                </a:solidFill>
              </a:rPr>
              <a:t>Binary classification using a neural network. The neural network is:</a:t>
            </a:r>
            <a:endParaRPr sz="1600" dirty="0">
              <a:solidFill>
                <a:schemeClr val="tx1"/>
              </a:solidFill>
            </a:endParaRPr>
          </a:p>
          <a:p>
            <a:pPr marL="457200" lvl="0" indent="-322580" algn="l" rtl="0">
              <a:spcBef>
                <a:spcPts val="1200"/>
              </a:spcBef>
              <a:spcAft>
                <a:spcPts val="0"/>
              </a:spcAft>
              <a:buSzPct val="100000"/>
              <a:buChar char="●"/>
            </a:pPr>
            <a:r>
              <a:rPr lang="en-GB" sz="1600" dirty="0">
                <a:solidFill>
                  <a:schemeClr val="tx1"/>
                </a:solidFill>
              </a:rPr>
              <a:t>Two-layer deep that uses “</a:t>
            </a:r>
            <a:r>
              <a:rPr lang="en-GB" sz="1600" dirty="0" err="1">
                <a:solidFill>
                  <a:schemeClr val="tx1"/>
                </a:solidFill>
              </a:rPr>
              <a:t>relu</a:t>
            </a:r>
            <a:r>
              <a:rPr lang="en-GB" sz="1600" dirty="0">
                <a:solidFill>
                  <a:schemeClr val="tx1"/>
                </a:solidFill>
              </a:rPr>
              <a:t>” activation function on both layers</a:t>
            </a:r>
            <a:endParaRPr sz="1600" dirty="0">
              <a:solidFill>
                <a:schemeClr val="tx1"/>
              </a:solidFill>
            </a:endParaRPr>
          </a:p>
          <a:p>
            <a:pPr marL="457200" lvl="0" indent="-322580" algn="l" rtl="0">
              <a:spcBef>
                <a:spcPts val="0"/>
              </a:spcBef>
              <a:spcAft>
                <a:spcPts val="0"/>
              </a:spcAft>
              <a:buSzPct val="100000"/>
              <a:buChar char="●"/>
            </a:pPr>
            <a:r>
              <a:rPr lang="en-GB" sz="1600" dirty="0">
                <a:solidFill>
                  <a:schemeClr val="tx1"/>
                </a:solidFill>
              </a:rPr>
              <a:t>Compiled using the “</a:t>
            </a:r>
            <a:r>
              <a:rPr lang="en-GB" sz="1600" dirty="0" err="1">
                <a:solidFill>
                  <a:schemeClr val="tx1"/>
                </a:solidFill>
              </a:rPr>
              <a:t>binary_crossentropy</a:t>
            </a:r>
            <a:r>
              <a:rPr lang="en-GB" sz="1600" dirty="0">
                <a:solidFill>
                  <a:schemeClr val="tx1"/>
                </a:solidFill>
              </a:rPr>
              <a:t>” loss function, the “</a:t>
            </a:r>
            <a:r>
              <a:rPr lang="en-GB" sz="1600" dirty="0" err="1">
                <a:solidFill>
                  <a:schemeClr val="tx1"/>
                </a:solidFill>
              </a:rPr>
              <a:t>adam</a:t>
            </a:r>
            <a:r>
              <a:rPr lang="en-GB" sz="1600" dirty="0">
                <a:solidFill>
                  <a:schemeClr val="tx1"/>
                </a:solidFill>
              </a:rPr>
              <a:t>” optimiser and the “accuracy” evaluation metrics.</a:t>
            </a:r>
            <a:endParaRPr sz="1600" dirty="0">
              <a:solidFill>
                <a:schemeClr val="tx1"/>
              </a:solidFill>
            </a:endParaRPr>
          </a:p>
          <a:p>
            <a:pPr marL="457200" lvl="0" indent="-322580" algn="l" rtl="0">
              <a:spcBef>
                <a:spcPts val="0"/>
              </a:spcBef>
              <a:spcAft>
                <a:spcPts val="0"/>
              </a:spcAft>
              <a:buSzPct val="100000"/>
              <a:buChar char="●"/>
            </a:pPr>
            <a:r>
              <a:rPr lang="en-GB" sz="1600" dirty="0">
                <a:solidFill>
                  <a:schemeClr val="tx1"/>
                </a:solidFill>
              </a:rPr>
              <a:t>Fitted using 50 epochs and 1000 batch size.</a:t>
            </a:r>
            <a:endParaRPr sz="1600" dirty="0">
              <a:solidFill>
                <a:schemeClr val="tx1"/>
              </a:solidFill>
            </a:endParaRPr>
          </a:p>
          <a:p>
            <a:pPr marL="0" lvl="0" indent="0" algn="l" rtl="0">
              <a:spcBef>
                <a:spcPts val="1200"/>
              </a:spcBef>
              <a:spcAft>
                <a:spcPts val="0"/>
              </a:spcAft>
              <a:buNone/>
            </a:pPr>
            <a:r>
              <a:rPr lang="en-GB" sz="1600" dirty="0">
                <a:solidFill>
                  <a:schemeClr val="tx1"/>
                </a:solidFill>
              </a:rPr>
              <a:t>This model has an accuracy score of 76.25%, slightly higher than baseline.</a:t>
            </a:r>
            <a:endParaRPr sz="1600" dirty="0">
              <a:solidFill>
                <a:schemeClr val="tx1"/>
              </a:solidFill>
            </a:endParaRPr>
          </a:p>
          <a:p>
            <a:pPr marL="0" lvl="0" indent="0" algn="l" rtl="0">
              <a:spcBef>
                <a:spcPts val="1200"/>
              </a:spcBef>
              <a:spcAft>
                <a:spcPts val="1200"/>
              </a:spcAft>
              <a:buNone/>
            </a:pPr>
            <a:endParaRPr dirty="0"/>
          </a:p>
        </p:txBody>
      </p:sp>
      <p:pic>
        <p:nvPicPr>
          <p:cNvPr id="121" name="Google Shape;121;p22"/>
          <p:cNvPicPr preferRelativeResize="0"/>
          <p:nvPr/>
        </p:nvPicPr>
        <p:blipFill>
          <a:blip r:embed="rId3">
            <a:alphaModFix/>
          </a:blip>
          <a:stretch>
            <a:fillRect/>
          </a:stretch>
        </p:blipFill>
        <p:spPr>
          <a:xfrm>
            <a:off x="5142250" y="227900"/>
            <a:ext cx="3550050" cy="1325850"/>
          </a:xfrm>
          <a:prstGeom prst="rect">
            <a:avLst/>
          </a:prstGeom>
          <a:noFill/>
          <a:ln>
            <a:noFill/>
          </a:ln>
        </p:spPr>
      </p:pic>
      <p:pic>
        <p:nvPicPr>
          <p:cNvPr id="122" name="Google Shape;122;p22"/>
          <p:cNvPicPr preferRelativeResize="0"/>
          <p:nvPr/>
        </p:nvPicPr>
        <p:blipFill>
          <a:blip r:embed="rId4">
            <a:alphaModFix/>
          </a:blip>
          <a:stretch>
            <a:fillRect/>
          </a:stretch>
        </p:blipFill>
        <p:spPr>
          <a:xfrm>
            <a:off x="5315700" y="1640075"/>
            <a:ext cx="3324199" cy="1639175"/>
          </a:xfrm>
          <a:prstGeom prst="rect">
            <a:avLst/>
          </a:prstGeom>
          <a:noFill/>
          <a:ln>
            <a:noFill/>
          </a:ln>
        </p:spPr>
      </p:pic>
      <p:pic>
        <p:nvPicPr>
          <p:cNvPr id="123" name="Google Shape;123;p22"/>
          <p:cNvPicPr preferRelativeResize="0"/>
          <p:nvPr/>
        </p:nvPicPr>
        <p:blipFill>
          <a:blip r:embed="rId5">
            <a:alphaModFix/>
          </a:blip>
          <a:stretch>
            <a:fillRect/>
          </a:stretch>
        </p:blipFill>
        <p:spPr>
          <a:xfrm>
            <a:off x="5353125" y="3365575"/>
            <a:ext cx="3286775" cy="1673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4400" dirty="0"/>
              <a:t>Evaluation</a:t>
            </a:r>
            <a:endParaRPr dirty="0"/>
          </a:p>
        </p:txBody>
      </p:sp>
      <p:sp>
        <p:nvSpPr>
          <p:cNvPr id="129" name="Google Shape;129;p23"/>
          <p:cNvSpPr txBox="1">
            <a:spLocks noGrp="1"/>
          </p:cNvSpPr>
          <p:nvPr>
            <p:ph type="body" idx="1"/>
          </p:nvPr>
        </p:nvSpPr>
        <p:spPr>
          <a:xfrm>
            <a:off x="311700" y="1152475"/>
            <a:ext cx="4260300" cy="3759600"/>
          </a:xfrm>
          <a:prstGeom prst="rect">
            <a:avLst/>
          </a:prstGeom>
        </p:spPr>
        <p:txBody>
          <a:bodyPr spcFirstLastPara="1" wrap="square" lIns="91425" tIns="91425" rIns="91425" bIns="91425" anchor="t" anchorCtr="0">
            <a:normAutofit fontScale="25000" lnSpcReduction="20000"/>
          </a:bodyPr>
          <a:lstStyle/>
          <a:p>
            <a:pPr marL="457200" lvl="0" indent="-329803" algn="l" rtl="0">
              <a:lnSpc>
                <a:spcPct val="90000"/>
              </a:lnSpc>
              <a:spcBef>
                <a:spcPts val="1000"/>
              </a:spcBef>
              <a:spcAft>
                <a:spcPts val="0"/>
              </a:spcAft>
              <a:buClr>
                <a:schemeClr val="dk1"/>
              </a:buClr>
              <a:buSzPct val="100000"/>
              <a:buChar char="●"/>
            </a:pPr>
            <a:r>
              <a:rPr lang="en-GB" sz="5600" dirty="0">
                <a:solidFill>
                  <a:schemeClr val="dk1"/>
                </a:solidFill>
              </a:rPr>
              <a:t>Hyperparameter tuning using </a:t>
            </a:r>
            <a:r>
              <a:rPr lang="en-GB" sz="5600" dirty="0" err="1">
                <a:solidFill>
                  <a:schemeClr val="dk1"/>
                </a:solidFill>
              </a:rPr>
              <a:t>GridSearchCV</a:t>
            </a:r>
            <a:r>
              <a:rPr lang="en-GB" sz="5600" dirty="0">
                <a:solidFill>
                  <a:schemeClr val="dk1"/>
                </a:solidFill>
              </a:rPr>
              <a:t> resulted in higher accuracy score (77.28%) but was more resource intensive</a:t>
            </a:r>
            <a:endParaRPr sz="5600" dirty="0">
              <a:solidFill>
                <a:schemeClr val="dk1"/>
              </a:solidFill>
            </a:endParaRPr>
          </a:p>
          <a:p>
            <a:pPr marL="457200" lvl="0" indent="-329803" algn="l" rtl="0">
              <a:lnSpc>
                <a:spcPct val="90000"/>
              </a:lnSpc>
              <a:spcBef>
                <a:spcPts val="1000"/>
              </a:spcBef>
              <a:spcAft>
                <a:spcPts val="0"/>
              </a:spcAft>
              <a:buClr>
                <a:schemeClr val="dk1"/>
              </a:buClr>
              <a:buSzPct val="100000"/>
              <a:buChar char="●"/>
            </a:pPr>
            <a:r>
              <a:rPr lang="en-GB" sz="5600" dirty="0" err="1">
                <a:solidFill>
                  <a:schemeClr val="dk1"/>
                </a:solidFill>
              </a:rPr>
              <a:t>RandomizedSearchCV</a:t>
            </a:r>
            <a:r>
              <a:rPr lang="en-GB" sz="5600" dirty="0">
                <a:solidFill>
                  <a:schemeClr val="dk1"/>
                </a:solidFill>
              </a:rPr>
              <a:t> also improved accuracy and </a:t>
            </a:r>
            <a:r>
              <a:rPr lang="en-AU" sz="5600" dirty="0">
                <a:solidFill>
                  <a:schemeClr val="dk1"/>
                </a:solidFill>
              </a:rPr>
              <a:t>less resource intensive. It is recommended when there is a large </a:t>
            </a:r>
            <a:r>
              <a:rPr lang="en-AU" sz="5600">
                <a:solidFill>
                  <a:schemeClr val="dk1"/>
                </a:solidFill>
              </a:rPr>
              <a:t>parameter space.</a:t>
            </a:r>
            <a:endParaRPr sz="5600" dirty="0">
              <a:solidFill>
                <a:schemeClr val="dk1"/>
              </a:solidFill>
            </a:endParaRPr>
          </a:p>
          <a:p>
            <a:pPr marL="457200" lvl="0" indent="-329803" algn="l" rtl="0">
              <a:lnSpc>
                <a:spcPct val="90000"/>
              </a:lnSpc>
              <a:spcBef>
                <a:spcPts val="1000"/>
              </a:spcBef>
              <a:spcAft>
                <a:spcPts val="0"/>
              </a:spcAft>
              <a:buClr>
                <a:schemeClr val="dk1"/>
              </a:buClr>
              <a:buSzPct val="100000"/>
              <a:buChar char="●"/>
            </a:pPr>
            <a:r>
              <a:rPr lang="en-GB" sz="5600" dirty="0">
                <a:solidFill>
                  <a:schemeClr val="dk1"/>
                </a:solidFill>
              </a:rPr>
              <a:t>Limiting number of features resulted in slightly lower accuracy, but simpler and faster model</a:t>
            </a:r>
            <a:endParaRPr sz="5600" dirty="0">
              <a:solidFill>
                <a:schemeClr val="dk1"/>
              </a:solidFill>
            </a:endParaRPr>
          </a:p>
          <a:p>
            <a:pPr marL="457200" lvl="0" indent="-329803" algn="l" rtl="0">
              <a:lnSpc>
                <a:spcPct val="90000"/>
              </a:lnSpc>
              <a:spcBef>
                <a:spcPts val="1000"/>
              </a:spcBef>
              <a:spcAft>
                <a:spcPts val="0"/>
              </a:spcAft>
              <a:buClr>
                <a:schemeClr val="dk1"/>
              </a:buClr>
              <a:buSzPct val="100000"/>
              <a:buChar char="●"/>
            </a:pPr>
            <a:r>
              <a:rPr lang="en-GB" sz="5600" dirty="0">
                <a:solidFill>
                  <a:schemeClr val="dk1"/>
                </a:solidFill>
              </a:rPr>
              <a:t>Hyperparameter tuning is a useful method for improving performance of random forest model, with </a:t>
            </a:r>
            <a:r>
              <a:rPr lang="en-GB" sz="5600" dirty="0" err="1">
                <a:solidFill>
                  <a:schemeClr val="dk1"/>
                </a:solidFill>
              </a:rPr>
              <a:t>RandomizedSearchCV</a:t>
            </a:r>
            <a:r>
              <a:rPr lang="en-GB" sz="5600" dirty="0">
                <a:solidFill>
                  <a:schemeClr val="dk1"/>
                </a:solidFill>
              </a:rPr>
              <a:t> most effective and efficient in our case.</a:t>
            </a:r>
          </a:p>
          <a:p>
            <a:pPr marL="457200" lvl="0" indent="-329803" algn="l" rtl="0">
              <a:lnSpc>
                <a:spcPct val="90000"/>
              </a:lnSpc>
              <a:spcBef>
                <a:spcPts val="1000"/>
              </a:spcBef>
              <a:spcAft>
                <a:spcPts val="0"/>
              </a:spcAft>
              <a:buClr>
                <a:schemeClr val="dk1"/>
              </a:buClr>
              <a:buSzPct val="100000"/>
              <a:buChar char="●"/>
            </a:pPr>
            <a:r>
              <a:rPr lang="en-GB" sz="5600" dirty="0">
                <a:solidFill>
                  <a:schemeClr val="dk1"/>
                </a:solidFill>
              </a:rPr>
              <a:t>The chosen simple neural network model has similar predictive power as the baseline. Further tuning may increase the accuracy and outperform the baseline.</a:t>
            </a:r>
            <a:endParaRPr sz="5600" dirty="0">
              <a:solidFill>
                <a:schemeClr val="dk1"/>
              </a:solidFill>
            </a:endParaRPr>
          </a:p>
          <a:p>
            <a:pPr marL="0" lvl="0" indent="0" algn="l" rtl="0">
              <a:spcBef>
                <a:spcPts val="1000"/>
              </a:spcBef>
              <a:spcAft>
                <a:spcPts val="1200"/>
              </a:spcAft>
              <a:buNone/>
            </a:pPr>
            <a:endParaRPr dirty="0"/>
          </a:p>
        </p:txBody>
      </p:sp>
      <p:graphicFrame>
        <p:nvGraphicFramePr>
          <p:cNvPr id="130" name="Google Shape;130;p23"/>
          <p:cNvGraphicFramePr/>
          <p:nvPr/>
        </p:nvGraphicFramePr>
        <p:xfrm>
          <a:off x="4705900" y="1152475"/>
          <a:ext cx="4126400" cy="2377260"/>
        </p:xfrm>
        <a:graphic>
          <a:graphicData uri="http://schemas.openxmlformats.org/drawingml/2006/table">
            <a:tbl>
              <a:tblPr>
                <a:noFill/>
                <a:tableStyleId>{EDBB251A-9346-4FBB-86BC-C5C9F99716E3}</a:tableStyleId>
              </a:tblPr>
              <a:tblGrid>
                <a:gridCol w="2325250">
                  <a:extLst>
                    <a:ext uri="{9D8B030D-6E8A-4147-A177-3AD203B41FA5}">
                      <a16:colId xmlns:a16="http://schemas.microsoft.com/office/drawing/2014/main" val="20000"/>
                    </a:ext>
                  </a:extLst>
                </a:gridCol>
                <a:gridCol w="180115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GB" b="1"/>
                        <a:t>Model</a:t>
                      </a:r>
                      <a:endParaRPr b="1"/>
                    </a:p>
                  </a:txBody>
                  <a:tcPr marL="91425" marR="91425" marT="91425" marB="91425"/>
                </a:tc>
                <a:tc>
                  <a:txBody>
                    <a:bodyPr/>
                    <a:lstStyle/>
                    <a:p>
                      <a:pPr marL="0" lvl="0" indent="0" algn="ctr" rtl="0">
                        <a:spcBef>
                          <a:spcPts val="0"/>
                        </a:spcBef>
                        <a:spcAft>
                          <a:spcPts val="0"/>
                        </a:spcAft>
                        <a:buNone/>
                      </a:pPr>
                      <a:r>
                        <a:rPr lang="en-GB" b="1"/>
                        <a:t>Accuracy</a:t>
                      </a:r>
                      <a:endParaRPr b="1"/>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GB"/>
                        <a:t>Baseline</a:t>
                      </a:r>
                      <a:endParaRPr/>
                    </a:p>
                  </a:txBody>
                  <a:tcPr marL="91425" marR="91425" marT="91425" marB="91425"/>
                </a:tc>
                <a:tc>
                  <a:txBody>
                    <a:bodyPr/>
                    <a:lstStyle/>
                    <a:p>
                      <a:pPr marL="0" lvl="0" indent="0" algn="ctr" rtl="0">
                        <a:spcBef>
                          <a:spcPts val="0"/>
                        </a:spcBef>
                        <a:spcAft>
                          <a:spcPts val="0"/>
                        </a:spcAft>
                        <a:buNone/>
                      </a:pPr>
                      <a:r>
                        <a:rPr lang="en-GB"/>
                        <a:t>76.13%</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GB"/>
                        <a:t>Features Selection</a:t>
                      </a:r>
                      <a:endParaRPr/>
                    </a:p>
                  </a:txBody>
                  <a:tcPr marL="91425" marR="91425" marT="91425" marB="91425"/>
                </a:tc>
                <a:tc>
                  <a:txBody>
                    <a:bodyPr/>
                    <a:lstStyle/>
                    <a:p>
                      <a:pPr marL="0" lvl="0" indent="0" algn="ctr" rtl="0">
                        <a:spcBef>
                          <a:spcPts val="0"/>
                        </a:spcBef>
                        <a:spcAft>
                          <a:spcPts val="0"/>
                        </a:spcAft>
                        <a:buNone/>
                      </a:pPr>
                      <a:r>
                        <a:rPr lang="en-GB"/>
                        <a:t>75.15%</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GB"/>
                        <a:t>RandomizedSearchCV</a:t>
                      </a:r>
                      <a:endParaRPr/>
                    </a:p>
                  </a:txBody>
                  <a:tcPr marL="91425" marR="91425" marT="91425" marB="91425"/>
                </a:tc>
                <a:tc>
                  <a:txBody>
                    <a:bodyPr/>
                    <a:lstStyle/>
                    <a:p>
                      <a:pPr marL="0" lvl="0" indent="0" algn="ctr" rtl="0">
                        <a:spcBef>
                          <a:spcPts val="0"/>
                        </a:spcBef>
                        <a:spcAft>
                          <a:spcPts val="0"/>
                        </a:spcAft>
                        <a:buNone/>
                      </a:pPr>
                      <a:r>
                        <a:rPr lang="en-GB"/>
                        <a:t>77.18%</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GB"/>
                        <a:t>GridSearchCV</a:t>
                      </a:r>
                      <a:endParaRPr/>
                    </a:p>
                  </a:txBody>
                  <a:tcPr marL="91425" marR="91425" marT="91425" marB="91425"/>
                </a:tc>
                <a:tc>
                  <a:txBody>
                    <a:bodyPr/>
                    <a:lstStyle/>
                    <a:p>
                      <a:pPr marL="0" lvl="0" indent="0" algn="ctr" rtl="0">
                        <a:spcBef>
                          <a:spcPts val="0"/>
                        </a:spcBef>
                        <a:spcAft>
                          <a:spcPts val="0"/>
                        </a:spcAft>
                        <a:buNone/>
                      </a:pPr>
                      <a:r>
                        <a:rPr lang="en-GB"/>
                        <a:t>77.28%</a:t>
                      </a:r>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GB"/>
                        <a:t>Deep Learning Model</a:t>
                      </a:r>
                      <a:endParaRPr/>
                    </a:p>
                  </a:txBody>
                  <a:tcPr marL="91425" marR="91425" marT="91425" marB="91425"/>
                </a:tc>
                <a:tc>
                  <a:txBody>
                    <a:bodyPr/>
                    <a:lstStyle/>
                    <a:p>
                      <a:pPr marL="0" lvl="0" indent="0" algn="ctr" rtl="0">
                        <a:spcBef>
                          <a:spcPts val="0"/>
                        </a:spcBef>
                        <a:spcAft>
                          <a:spcPts val="0"/>
                        </a:spcAft>
                        <a:buNone/>
                      </a:pPr>
                      <a:r>
                        <a:rPr lang="en-GB"/>
                        <a:t>76.35%</a:t>
                      </a:r>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720"/>
              <a:t>Future Work</a:t>
            </a:r>
            <a:endParaRPr sz="3720"/>
          </a:p>
        </p:txBody>
      </p:sp>
      <p:sp>
        <p:nvSpPr>
          <p:cNvPr id="136" name="Google Shape;136;p24"/>
          <p:cNvSpPr txBox="1">
            <a:spLocks noGrp="1"/>
          </p:cNvSpPr>
          <p:nvPr>
            <p:ph type="body" idx="1"/>
          </p:nvPr>
        </p:nvSpPr>
        <p:spPr>
          <a:xfrm>
            <a:off x="356625"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GB">
                <a:solidFill>
                  <a:schemeClr val="dk1"/>
                </a:solidFill>
              </a:rPr>
              <a:t>Try different model configurations or algorithms</a:t>
            </a:r>
            <a:endParaRPr>
              <a:solidFill>
                <a:schemeClr val="dk1"/>
              </a:solidFill>
            </a:endParaRPr>
          </a:p>
          <a:p>
            <a:pPr marL="457200" lvl="0" indent="-342900" algn="l" rtl="0">
              <a:spcBef>
                <a:spcPts val="1000"/>
              </a:spcBef>
              <a:spcAft>
                <a:spcPts val="0"/>
              </a:spcAft>
              <a:buClr>
                <a:schemeClr val="dk1"/>
              </a:buClr>
              <a:buSzPts val="1800"/>
              <a:buChar char="●"/>
            </a:pPr>
            <a:r>
              <a:rPr lang="en-GB">
                <a:solidFill>
                  <a:schemeClr val="dk1"/>
                </a:solidFill>
              </a:rPr>
              <a:t>Train the model with different feature subsets</a:t>
            </a:r>
            <a:endParaRPr>
              <a:solidFill>
                <a:schemeClr val="dk1"/>
              </a:solidFill>
            </a:endParaRPr>
          </a:p>
          <a:p>
            <a:pPr marL="457200" lvl="0" indent="-342900" algn="l" rtl="0">
              <a:spcBef>
                <a:spcPts val="1000"/>
              </a:spcBef>
              <a:spcAft>
                <a:spcPts val="0"/>
              </a:spcAft>
              <a:buClr>
                <a:schemeClr val="dk1"/>
              </a:buClr>
              <a:buSzPts val="1800"/>
              <a:buChar char="●"/>
            </a:pPr>
            <a:r>
              <a:rPr lang="en-GB">
                <a:solidFill>
                  <a:schemeClr val="dk1"/>
                </a:solidFill>
              </a:rPr>
              <a:t>Evaluate models using additional performance metrics, e.g. precision and recall F1 Score to get a more comprehensive understanding of the model performance.</a:t>
            </a:r>
            <a:endParaRPr>
              <a:solidFill>
                <a:schemeClr val="dk1"/>
              </a:solidFill>
            </a:endParaRPr>
          </a:p>
          <a:p>
            <a:pPr marL="457200" lvl="0" indent="-342900" algn="l" rtl="0">
              <a:spcBef>
                <a:spcPts val="1000"/>
              </a:spcBef>
              <a:spcAft>
                <a:spcPts val="1000"/>
              </a:spcAft>
              <a:buClr>
                <a:schemeClr val="dk1"/>
              </a:buClr>
              <a:buSzPts val="1800"/>
              <a:buChar char="●"/>
            </a:pPr>
            <a:r>
              <a:rPr lang="en-GB">
                <a:solidFill>
                  <a:schemeClr val="dk1"/>
                </a:solidFill>
              </a:rPr>
              <a:t>Further tuning the neural network model such as introducing more layers, dropout regularisation and tuning the learning rate.</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4400"/>
              <a:t>Project Proposal</a:t>
            </a:r>
            <a:endParaRPr/>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7500" lnSpcReduction="20000"/>
          </a:bodyPr>
          <a:lstStyle/>
          <a:p>
            <a:pPr marL="457200" lvl="0" indent="-327025" algn="l" rtl="0">
              <a:lnSpc>
                <a:spcPct val="90000"/>
              </a:lnSpc>
              <a:spcBef>
                <a:spcPts val="1000"/>
              </a:spcBef>
              <a:spcAft>
                <a:spcPts val="0"/>
              </a:spcAft>
              <a:buClr>
                <a:schemeClr val="dk1"/>
              </a:buClr>
              <a:buSzPct val="100000"/>
              <a:buChar char="●"/>
            </a:pPr>
            <a:r>
              <a:rPr lang="en-GB" sz="2000">
                <a:solidFill>
                  <a:schemeClr val="dk1"/>
                </a:solidFill>
              </a:rPr>
              <a:t>Our project aims to predict whether individuals will receive their seasonal flu vaccine.</a:t>
            </a:r>
            <a:endParaRPr sz="2000">
              <a:solidFill>
                <a:schemeClr val="dk1"/>
              </a:solidFill>
            </a:endParaRPr>
          </a:p>
          <a:p>
            <a:pPr marL="457200" lvl="0" indent="-327025" algn="l" rtl="0">
              <a:lnSpc>
                <a:spcPct val="90000"/>
              </a:lnSpc>
              <a:spcBef>
                <a:spcPts val="1000"/>
              </a:spcBef>
              <a:spcAft>
                <a:spcPts val="0"/>
              </a:spcAft>
              <a:buClr>
                <a:schemeClr val="dk1"/>
              </a:buClr>
              <a:buSzPct val="100000"/>
              <a:buChar char="●"/>
            </a:pPr>
            <a:r>
              <a:rPr lang="en-GB" sz="2000">
                <a:solidFill>
                  <a:schemeClr val="dk1"/>
                </a:solidFill>
              </a:rPr>
              <a:t>We explore the US National 2009 H1N1 flu survey data to study the vaccination pattern.</a:t>
            </a:r>
            <a:endParaRPr sz="2000">
              <a:solidFill>
                <a:schemeClr val="dk1"/>
              </a:solidFill>
            </a:endParaRPr>
          </a:p>
          <a:p>
            <a:pPr marL="457200" lvl="0" indent="-327025" algn="l" rtl="0">
              <a:lnSpc>
                <a:spcPct val="90000"/>
              </a:lnSpc>
              <a:spcBef>
                <a:spcPts val="1000"/>
              </a:spcBef>
              <a:spcAft>
                <a:spcPts val="0"/>
              </a:spcAft>
              <a:buClr>
                <a:schemeClr val="dk1"/>
              </a:buClr>
              <a:buSzPct val="100000"/>
              <a:buChar char="●"/>
            </a:pPr>
            <a:r>
              <a:rPr lang="en-GB" sz="2000">
                <a:solidFill>
                  <a:schemeClr val="dk1"/>
                </a:solidFill>
              </a:rPr>
              <a:t>We fit a machine learning model with random forest classifier to the vaccination data.</a:t>
            </a:r>
            <a:endParaRPr sz="2000">
              <a:solidFill>
                <a:schemeClr val="dk1"/>
              </a:solidFill>
            </a:endParaRPr>
          </a:p>
          <a:p>
            <a:pPr marL="457200" lvl="0" indent="-327025" algn="l" rtl="0">
              <a:lnSpc>
                <a:spcPct val="90000"/>
              </a:lnSpc>
              <a:spcBef>
                <a:spcPts val="1000"/>
              </a:spcBef>
              <a:spcAft>
                <a:spcPts val="0"/>
              </a:spcAft>
              <a:buClr>
                <a:schemeClr val="dk1"/>
              </a:buClr>
              <a:buSzPct val="100000"/>
              <a:buChar char="●"/>
            </a:pPr>
            <a:r>
              <a:rPr lang="en-GB" sz="2000">
                <a:solidFill>
                  <a:schemeClr val="dk1"/>
                </a:solidFill>
              </a:rPr>
              <a:t>We explore various tuning technique include:</a:t>
            </a:r>
            <a:endParaRPr sz="2000">
              <a:solidFill>
                <a:schemeClr val="dk1"/>
              </a:solidFill>
            </a:endParaRPr>
          </a:p>
          <a:p>
            <a:pPr marL="914400" lvl="1" indent="-327025" algn="l" rtl="0">
              <a:lnSpc>
                <a:spcPct val="90000"/>
              </a:lnSpc>
              <a:spcBef>
                <a:spcPts val="1000"/>
              </a:spcBef>
              <a:spcAft>
                <a:spcPts val="0"/>
              </a:spcAft>
              <a:buClr>
                <a:schemeClr val="dk1"/>
              </a:buClr>
              <a:buSzPct val="100000"/>
              <a:buChar char="○"/>
            </a:pPr>
            <a:r>
              <a:rPr lang="en-GB" sz="2000">
                <a:solidFill>
                  <a:schemeClr val="dk1"/>
                </a:solidFill>
              </a:rPr>
              <a:t>Feature selection to reduce the number of input features</a:t>
            </a:r>
            <a:endParaRPr sz="2000">
              <a:solidFill>
                <a:schemeClr val="dk1"/>
              </a:solidFill>
            </a:endParaRPr>
          </a:p>
          <a:p>
            <a:pPr marL="914400" lvl="1" indent="-327025" algn="l" rtl="0">
              <a:lnSpc>
                <a:spcPct val="90000"/>
              </a:lnSpc>
              <a:spcBef>
                <a:spcPts val="1000"/>
              </a:spcBef>
              <a:spcAft>
                <a:spcPts val="0"/>
              </a:spcAft>
              <a:buClr>
                <a:schemeClr val="dk1"/>
              </a:buClr>
              <a:buSzPct val="100000"/>
              <a:buChar char="○"/>
            </a:pPr>
            <a:r>
              <a:rPr lang="en-GB" sz="2000">
                <a:solidFill>
                  <a:schemeClr val="dk1"/>
                </a:solidFill>
              </a:rPr>
              <a:t>Hyperparameter tuning with </a:t>
            </a:r>
            <a:r>
              <a:rPr lang="en-GB" sz="2000" i="1">
                <a:solidFill>
                  <a:schemeClr val="dk1"/>
                </a:solidFill>
              </a:rPr>
              <a:t>RandomizedSearchCV</a:t>
            </a:r>
            <a:r>
              <a:rPr lang="en-GB" sz="2000">
                <a:solidFill>
                  <a:schemeClr val="dk1"/>
                </a:solidFill>
              </a:rPr>
              <a:t>,</a:t>
            </a:r>
            <a:endParaRPr sz="2000">
              <a:solidFill>
                <a:schemeClr val="dk1"/>
              </a:solidFill>
            </a:endParaRPr>
          </a:p>
          <a:p>
            <a:pPr marL="914400" lvl="1" indent="-327025" algn="l" rtl="0">
              <a:lnSpc>
                <a:spcPct val="90000"/>
              </a:lnSpc>
              <a:spcBef>
                <a:spcPts val="1000"/>
              </a:spcBef>
              <a:spcAft>
                <a:spcPts val="0"/>
              </a:spcAft>
              <a:buClr>
                <a:schemeClr val="dk1"/>
              </a:buClr>
              <a:buSzPct val="100000"/>
              <a:buChar char="○"/>
            </a:pPr>
            <a:r>
              <a:rPr lang="en-GB" sz="2000">
                <a:solidFill>
                  <a:schemeClr val="dk1"/>
                </a:solidFill>
              </a:rPr>
              <a:t>Hyperparameter tuning with </a:t>
            </a:r>
            <a:r>
              <a:rPr lang="en-GB" sz="2000" i="1">
                <a:solidFill>
                  <a:schemeClr val="dk1"/>
                </a:solidFill>
              </a:rPr>
              <a:t>GridSearchCV</a:t>
            </a:r>
            <a:r>
              <a:rPr lang="en-GB" sz="2000">
                <a:solidFill>
                  <a:schemeClr val="dk1"/>
                </a:solidFill>
              </a:rPr>
              <a:t>.</a:t>
            </a:r>
            <a:endParaRPr sz="2000">
              <a:solidFill>
                <a:schemeClr val="dk1"/>
              </a:solidFill>
            </a:endParaRPr>
          </a:p>
          <a:p>
            <a:pPr marL="457200" lvl="0" indent="-327025" algn="l" rtl="0">
              <a:lnSpc>
                <a:spcPct val="90000"/>
              </a:lnSpc>
              <a:spcBef>
                <a:spcPts val="1000"/>
              </a:spcBef>
              <a:spcAft>
                <a:spcPts val="0"/>
              </a:spcAft>
              <a:buClr>
                <a:schemeClr val="dk1"/>
              </a:buClr>
              <a:buSzPct val="100000"/>
              <a:buChar char="●"/>
            </a:pPr>
            <a:r>
              <a:rPr lang="en-GB" sz="2000">
                <a:solidFill>
                  <a:schemeClr val="dk1"/>
                </a:solidFill>
              </a:rPr>
              <a:t>A second machine learning with deep learning is considered.</a:t>
            </a:r>
            <a:endParaRPr sz="2000">
              <a:solidFill>
                <a:schemeClr val="dk1"/>
              </a:solidFill>
            </a:endParaRPr>
          </a:p>
          <a:p>
            <a:pPr marL="457200" lvl="0" indent="-327025" algn="l" rtl="0">
              <a:lnSpc>
                <a:spcPct val="90000"/>
              </a:lnSpc>
              <a:spcBef>
                <a:spcPts val="1000"/>
              </a:spcBef>
              <a:spcAft>
                <a:spcPts val="0"/>
              </a:spcAft>
              <a:buClr>
                <a:schemeClr val="dk1"/>
              </a:buClr>
              <a:buSzPct val="100000"/>
              <a:buChar char="●"/>
            </a:pPr>
            <a:r>
              <a:rPr lang="en-GB" sz="2000">
                <a:solidFill>
                  <a:schemeClr val="dk1"/>
                </a:solidFill>
              </a:rPr>
              <a:t>We compare the performance of each model.</a:t>
            </a:r>
            <a:endParaRPr sz="2000">
              <a:solidFill>
                <a:schemeClr val="dk1"/>
              </a:solidFill>
            </a:endParaRPr>
          </a:p>
          <a:p>
            <a:pPr marL="0" lvl="0" indent="0" algn="l" rtl="0">
              <a:spcBef>
                <a:spcPts val="10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4400"/>
              <a:t>The Dataset</a:t>
            </a:r>
            <a:endParaRPr/>
          </a:p>
        </p:txBody>
      </p:sp>
      <p:sp>
        <p:nvSpPr>
          <p:cNvPr id="72" name="Google Shape;72;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30200" algn="l" rtl="0">
              <a:lnSpc>
                <a:spcPct val="115000"/>
              </a:lnSpc>
              <a:spcBef>
                <a:spcPts val="1000"/>
              </a:spcBef>
              <a:spcAft>
                <a:spcPts val="0"/>
              </a:spcAft>
              <a:buClr>
                <a:schemeClr val="dk1"/>
              </a:buClr>
              <a:buSzPts val="1600"/>
              <a:buChar char="●"/>
            </a:pPr>
            <a:r>
              <a:rPr lang="en-GB" sz="1600">
                <a:solidFill>
                  <a:schemeClr val="dk1"/>
                </a:solidFill>
              </a:rPr>
              <a:t>We use the </a:t>
            </a:r>
            <a:r>
              <a:rPr lang="en-GB" sz="1600" b="1">
                <a:solidFill>
                  <a:schemeClr val="dk1"/>
                </a:solidFill>
              </a:rPr>
              <a:t>U.S National 2009 H1N1 flu survey (NFHS) data. </a:t>
            </a:r>
            <a:r>
              <a:rPr lang="en-GB" sz="1600">
                <a:solidFill>
                  <a:schemeClr val="dk1"/>
                </a:solidFill>
              </a:rPr>
              <a:t>This dataset is a copy shared by the U.S National Centre for Health Statistics for a data science competition hosted by DrivenData.</a:t>
            </a:r>
            <a:endParaRPr sz="1600">
              <a:solidFill>
                <a:schemeClr val="dk1"/>
              </a:solidFill>
            </a:endParaRPr>
          </a:p>
          <a:p>
            <a:pPr marL="457200" lvl="0" indent="-330200" algn="l" rtl="0">
              <a:lnSpc>
                <a:spcPct val="115000"/>
              </a:lnSpc>
              <a:spcBef>
                <a:spcPts val="1000"/>
              </a:spcBef>
              <a:spcAft>
                <a:spcPts val="0"/>
              </a:spcAft>
              <a:buClr>
                <a:schemeClr val="dk1"/>
              </a:buClr>
              <a:buSzPts val="1600"/>
              <a:buChar char="●"/>
            </a:pPr>
            <a:r>
              <a:rPr lang="en-GB" sz="1600">
                <a:solidFill>
                  <a:schemeClr val="dk1"/>
                </a:solidFill>
              </a:rPr>
              <a:t>The NFHS data contains 26,707 survey respondents. Each survey respondents were asked whether they have received the H1N1 and seasonal flu vaccines and additional questions about themselves such as social, economic and demographic background, opinion and risks of illness and vaccine effectiveness, and behaviour towards mitigating transmission.</a:t>
            </a:r>
            <a:endParaRPr sz="1600">
              <a:solidFill>
                <a:schemeClr val="dk1"/>
              </a:solidFill>
            </a:endParaRPr>
          </a:p>
          <a:p>
            <a:pPr marL="0" lvl="0" indent="0" algn="l" rtl="0">
              <a:spcBef>
                <a:spcPts val="10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4400"/>
              <a:t>Data checking and cleaning</a:t>
            </a:r>
            <a:endParaRPr/>
          </a:p>
        </p:txBody>
      </p:sp>
      <p:sp>
        <p:nvSpPr>
          <p:cNvPr id="78" name="Google Shape;78;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62500" lnSpcReduction="10000"/>
          </a:bodyPr>
          <a:lstStyle/>
          <a:p>
            <a:pPr marL="457200" lvl="0" indent="-323850" algn="l" rtl="0">
              <a:lnSpc>
                <a:spcPct val="90000"/>
              </a:lnSpc>
              <a:spcBef>
                <a:spcPts val="1000"/>
              </a:spcBef>
              <a:spcAft>
                <a:spcPts val="0"/>
              </a:spcAft>
              <a:buClr>
                <a:schemeClr val="dk1"/>
              </a:buClr>
              <a:buSzPct val="100000"/>
              <a:buChar char="●"/>
            </a:pPr>
            <a:r>
              <a:rPr lang="en-GB" sz="2400" b="1">
                <a:solidFill>
                  <a:schemeClr val="dk1"/>
                </a:solidFill>
              </a:rPr>
              <a:t>Class balance </a:t>
            </a:r>
            <a:r>
              <a:rPr lang="en-GB" sz="2400">
                <a:solidFill>
                  <a:schemeClr val="dk1"/>
                </a:solidFill>
              </a:rPr>
              <a:t>– Our target variable has </a:t>
            </a:r>
            <a:r>
              <a:rPr lang="en-GB" sz="2400" b="1">
                <a:solidFill>
                  <a:schemeClr val="dk1"/>
                </a:solidFill>
              </a:rPr>
              <a:t>balanced classes</a:t>
            </a:r>
            <a:r>
              <a:rPr lang="en-GB" sz="2400">
                <a:solidFill>
                  <a:schemeClr val="dk1"/>
                </a:solidFill>
              </a:rPr>
              <a:t>.</a:t>
            </a:r>
            <a:endParaRPr sz="2400">
              <a:solidFill>
                <a:schemeClr val="dk1"/>
              </a:solidFill>
            </a:endParaRPr>
          </a:p>
          <a:p>
            <a:pPr marL="457200" lvl="0" indent="-323850" algn="l" rtl="0">
              <a:lnSpc>
                <a:spcPct val="90000"/>
              </a:lnSpc>
              <a:spcBef>
                <a:spcPts val="0"/>
              </a:spcBef>
              <a:spcAft>
                <a:spcPts val="0"/>
              </a:spcAft>
              <a:buClr>
                <a:schemeClr val="dk1"/>
              </a:buClr>
              <a:buSzPct val="100000"/>
              <a:buChar char="●"/>
            </a:pPr>
            <a:r>
              <a:rPr lang="en-GB" sz="2400" b="1">
                <a:solidFill>
                  <a:schemeClr val="dk1"/>
                </a:solidFill>
              </a:rPr>
              <a:t>Missing values </a:t>
            </a:r>
            <a:r>
              <a:rPr lang="en-GB" sz="2400">
                <a:solidFill>
                  <a:schemeClr val="dk1"/>
                </a:solidFill>
              </a:rPr>
              <a:t>(Recall that our data has c.30 features)</a:t>
            </a:r>
            <a:endParaRPr sz="2400">
              <a:solidFill>
                <a:schemeClr val="dk1"/>
              </a:solidFill>
            </a:endParaRPr>
          </a:p>
          <a:p>
            <a:pPr marL="457200" lvl="0" indent="0" algn="l" rtl="0">
              <a:lnSpc>
                <a:spcPct val="90000"/>
              </a:lnSpc>
              <a:spcBef>
                <a:spcPts val="1000"/>
              </a:spcBef>
              <a:spcAft>
                <a:spcPts val="0"/>
              </a:spcAft>
              <a:buClr>
                <a:schemeClr val="dk1"/>
              </a:buClr>
              <a:buSzPct val="45833"/>
              <a:buFont typeface="Arial"/>
              <a:buNone/>
            </a:pPr>
            <a:r>
              <a:rPr lang="en-GB" sz="2400" b="1">
                <a:solidFill>
                  <a:schemeClr val="dk1"/>
                </a:solidFill>
              </a:rPr>
              <a:t>Observation:</a:t>
            </a:r>
            <a:endParaRPr sz="2400" b="1">
              <a:solidFill>
                <a:schemeClr val="dk1"/>
              </a:solidFill>
            </a:endParaRPr>
          </a:p>
          <a:p>
            <a:pPr marL="457200" lvl="0" indent="0" algn="l" rtl="0">
              <a:lnSpc>
                <a:spcPct val="90000"/>
              </a:lnSpc>
              <a:spcBef>
                <a:spcPts val="1000"/>
              </a:spcBef>
              <a:spcAft>
                <a:spcPts val="0"/>
              </a:spcAft>
              <a:buClr>
                <a:schemeClr val="dk1"/>
              </a:buClr>
              <a:buSzPct val="45833"/>
              <a:buFont typeface="Arial"/>
              <a:buNone/>
            </a:pPr>
            <a:r>
              <a:rPr lang="en-GB" sz="2400" b="1">
                <a:solidFill>
                  <a:schemeClr val="dk1"/>
                </a:solidFill>
              </a:rPr>
              <a:t>- </a:t>
            </a:r>
            <a:r>
              <a:rPr lang="en-GB" sz="2400">
                <a:solidFill>
                  <a:schemeClr val="dk1"/>
                </a:solidFill>
              </a:rPr>
              <a:t>3 feature columns have more than 40% missing value. These features are excluded from our modelling.</a:t>
            </a:r>
            <a:endParaRPr sz="2400">
              <a:solidFill>
                <a:schemeClr val="dk1"/>
              </a:solidFill>
            </a:endParaRPr>
          </a:p>
          <a:p>
            <a:pPr marL="457200" lvl="0" indent="0" algn="l" rtl="0">
              <a:lnSpc>
                <a:spcPct val="90000"/>
              </a:lnSpc>
              <a:spcBef>
                <a:spcPts val="1000"/>
              </a:spcBef>
              <a:spcAft>
                <a:spcPts val="0"/>
              </a:spcAft>
              <a:buClr>
                <a:schemeClr val="dk1"/>
              </a:buClr>
              <a:buSzPct val="45833"/>
              <a:buFont typeface="Arial"/>
              <a:buNone/>
            </a:pPr>
            <a:r>
              <a:rPr lang="en-GB" sz="2400">
                <a:solidFill>
                  <a:schemeClr val="dk1"/>
                </a:solidFill>
              </a:rPr>
              <a:t>- The proportion of missing values observed in other features ranges between 0% - 17%.</a:t>
            </a:r>
            <a:endParaRPr sz="2400">
              <a:solidFill>
                <a:schemeClr val="dk1"/>
              </a:solidFill>
            </a:endParaRPr>
          </a:p>
          <a:p>
            <a:pPr marL="457200" lvl="0" indent="0" algn="l" rtl="0">
              <a:lnSpc>
                <a:spcPct val="90000"/>
              </a:lnSpc>
              <a:spcBef>
                <a:spcPts val="1000"/>
              </a:spcBef>
              <a:spcAft>
                <a:spcPts val="0"/>
              </a:spcAft>
              <a:buClr>
                <a:schemeClr val="dk1"/>
              </a:buClr>
              <a:buSzPct val="45833"/>
              <a:buFont typeface="Arial"/>
              <a:buNone/>
            </a:pPr>
            <a:r>
              <a:rPr lang="en-GB" sz="2400" b="1">
                <a:solidFill>
                  <a:schemeClr val="dk1"/>
                </a:solidFill>
              </a:rPr>
              <a:t>Strategy for replacing missing values:</a:t>
            </a:r>
            <a:endParaRPr sz="2400" b="1">
              <a:solidFill>
                <a:schemeClr val="dk1"/>
              </a:solidFill>
            </a:endParaRPr>
          </a:p>
          <a:p>
            <a:pPr marL="457200" lvl="0" indent="0" algn="l" rtl="0">
              <a:lnSpc>
                <a:spcPct val="90000"/>
              </a:lnSpc>
              <a:spcBef>
                <a:spcPts val="1000"/>
              </a:spcBef>
              <a:spcAft>
                <a:spcPts val="0"/>
              </a:spcAft>
              <a:buClr>
                <a:schemeClr val="dk1"/>
              </a:buClr>
              <a:buSzPct val="45833"/>
              <a:buFont typeface="Arial"/>
              <a:buNone/>
            </a:pPr>
            <a:r>
              <a:rPr lang="en-GB" sz="2400">
                <a:solidFill>
                  <a:schemeClr val="dk1"/>
                </a:solidFill>
              </a:rPr>
              <a:t>We replace missing value with the most_frequent value observed using </a:t>
            </a:r>
            <a:r>
              <a:rPr lang="en-GB" sz="2400" i="1">
                <a:solidFill>
                  <a:schemeClr val="dk1"/>
                </a:solidFill>
              </a:rPr>
              <a:t>sklearn.impute.SimpleImputer</a:t>
            </a:r>
            <a:r>
              <a:rPr lang="en-GB" sz="2400">
                <a:solidFill>
                  <a:schemeClr val="dk1"/>
                </a:solidFill>
              </a:rPr>
              <a:t> module. This works well for both numerical and categorical variables.</a:t>
            </a:r>
            <a:endParaRPr sz="2400">
              <a:solidFill>
                <a:schemeClr val="dk1"/>
              </a:solidFill>
            </a:endParaRPr>
          </a:p>
          <a:p>
            <a:pPr marL="457200" lvl="0" indent="-323850" algn="l" rtl="0">
              <a:lnSpc>
                <a:spcPct val="90000"/>
              </a:lnSpc>
              <a:spcBef>
                <a:spcPts val="1000"/>
              </a:spcBef>
              <a:spcAft>
                <a:spcPts val="0"/>
              </a:spcAft>
              <a:buClr>
                <a:schemeClr val="dk1"/>
              </a:buClr>
              <a:buSzPct val="100000"/>
              <a:buChar char="●"/>
            </a:pPr>
            <a:r>
              <a:rPr lang="en-GB" sz="2400" b="1">
                <a:solidFill>
                  <a:schemeClr val="dk1"/>
                </a:solidFill>
              </a:rPr>
              <a:t>Data types</a:t>
            </a:r>
            <a:r>
              <a:rPr lang="en-GB" sz="2400">
                <a:solidFill>
                  <a:schemeClr val="dk1"/>
                </a:solidFill>
              </a:rPr>
              <a:t> - Dataset has both numerical and categorical variables. Categorical variables are encoded into numerical values using sklearn.preprocessing.OneHotEncoder.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2803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4400"/>
              <a:t>Exploring the data</a:t>
            </a:r>
            <a:endParaRPr/>
          </a:p>
        </p:txBody>
      </p:sp>
      <p:sp>
        <p:nvSpPr>
          <p:cNvPr id="84" name="Google Shape;84;p17"/>
          <p:cNvSpPr txBox="1">
            <a:spLocks noGrp="1"/>
          </p:cNvSpPr>
          <p:nvPr>
            <p:ph type="body" idx="1"/>
          </p:nvPr>
        </p:nvSpPr>
        <p:spPr>
          <a:xfrm>
            <a:off x="311700" y="935850"/>
            <a:ext cx="8520600" cy="3633000"/>
          </a:xfrm>
          <a:prstGeom prst="rect">
            <a:avLst/>
          </a:prstGeom>
        </p:spPr>
        <p:txBody>
          <a:bodyPr spcFirstLastPara="1" wrap="square" lIns="91425" tIns="91425" rIns="91425" bIns="91425" anchor="t" anchorCtr="0">
            <a:normAutofit/>
          </a:bodyPr>
          <a:lstStyle/>
          <a:p>
            <a:pPr marL="0" lvl="0" indent="0" algn="l" rtl="0">
              <a:lnSpc>
                <a:spcPct val="90000"/>
              </a:lnSpc>
              <a:spcBef>
                <a:spcPts val="1000"/>
              </a:spcBef>
              <a:spcAft>
                <a:spcPts val="0"/>
              </a:spcAft>
              <a:buClr>
                <a:schemeClr val="dk1"/>
              </a:buClr>
              <a:buSzPts val="1100"/>
              <a:buFont typeface="Arial"/>
              <a:buNone/>
            </a:pPr>
            <a:r>
              <a:rPr lang="en-GB" sz="1600">
                <a:solidFill>
                  <a:schemeClr val="dk1"/>
                </a:solidFill>
              </a:rPr>
              <a:t>Explore how the features are correlated with the target variable. If a feature is correlated with target, we expect to see different vaccination pattern as the values of the feature vary.</a:t>
            </a:r>
            <a:endParaRPr sz="1600">
              <a:solidFill>
                <a:schemeClr val="dk1"/>
              </a:solidFill>
            </a:endParaRPr>
          </a:p>
          <a:p>
            <a:pPr marL="0" lvl="0" indent="0" algn="l" rtl="0">
              <a:spcBef>
                <a:spcPts val="0"/>
              </a:spcBef>
              <a:spcAft>
                <a:spcPts val="1200"/>
              </a:spcAft>
              <a:buNone/>
            </a:pPr>
            <a:endParaRPr/>
          </a:p>
        </p:txBody>
      </p:sp>
      <p:pic>
        <p:nvPicPr>
          <p:cNvPr id="85" name="Google Shape;85;p17"/>
          <p:cNvPicPr preferRelativeResize="0"/>
          <p:nvPr/>
        </p:nvPicPr>
        <p:blipFill>
          <a:blip r:embed="rId3">
            <a:alphaModFix/>
          </a:blip>
          <a:stretch>
            <a:fillRect/>
          </a:stretch>
        </p:blipFill>
        <p:spPr>
          <a:xfrm>
            <a:off x="1250300" y="1557275"/>
            <a:ext cx="6381451" cy="31816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4400"/>
              <a:t>Establish Baseline Model</a:t>
            </a:r>
            <a:endParaRPr/>
          </a:p>
        </p:txBody>
      </p:sp>
      <p:sp>
        <p:nvSpPr>
          <p:cNvPr id="91" name="Google Shape;91;p18"/>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rmAutofit/>
          </a:bodyPr>
          <a:lstStyle/>
          <a:p>
            <a:pPr marL="457200" lvl="0" indent="-335942" algn="l" rtl="0">
              <a:lnSpc>
                <a:spcPct val="90000"/>
              </a:lnSpc>
              <a:spcBef>
                <a:spcPts val="1000"/>
              </a:spcBef>
              <a:spcAft>
                <a:spcPts val="0"/>
              </a:spcAft>
              <a:buClr>
                <a:schemeClr val="dk1"/>
              </a:buClr>
              <a:buSzPts val="1690"/>
              <a:buChar char="●"/>
            </a:pPr>
            <a:r>
              <a:rPr lang="en-GB" sz="1690">
                <a:solidFill>
                  <a:schemeClr val="dk1"/>
                </a:solidFill>
              </a:rPr>
              <a:t>Random forest model chosen as baseline due to high accuracy and ability to handle large, complex datasets.</a:t>
            </a:r>
            <a:endParaRPr sz="1690">
              <a:solidFill>
                <a:schemeClr val="dk1"/>
              </a:solidFill>
            </a:endParaRPr>
          </a:p>
          <a:p>
            <a:pPr marL="457200" lvl="0" indent="-335942" algn="l" rtl="0">
              <a:lnSpc>
                <a:spcPct val="90000"/>
              </a:lnSpc>
              <a:spcBef>
                <a:spcPts val="1000"/>
              </a:spcBef>
              <a:spcAft>
                <a:spcPts val="0"/>
              </a:spcAft>
              <a:buClr>
                <a:schemeClr val="dk1"/>
              </a:buClr>
              <a:buSzPts val="1690"/>
              <a:buChar char="●"/>
            </a:pPr>
            <a:r>
              <a:rPr lang="en-GB" sz="1690">
                <a:solidFill>
                  <a:schemeClr val="dk1"/>
                </a:solidFill>
              </a:rPr>
              <a:t>Robust to overfitting, ensuring good generalization performance on new data.</a:t>
            </a:r>
            <a:endParaRPr sz="1690">
              <a:solidFill>
                <a:schemeClr val="dk1"/>
              </a:solidFill>
            </a:endParaRPr>
          </a:p>
          <a:p>
            <a:pPr marL="457200" lvl="0" indent="-335942" algn="l" rtl="0">
              <a:lnSpc>
                <a:spcPct val="90000"/>
              </a:lnSpc>
              <a:spcBef>
                <a:spcPts val="1000"/>
              </a:spcBef>
              <a:spcAft>
                <a:spcPts val="0"/>
              </a:spcAft>
              <a:buClr>
                <a:schemeClr val="dk1"/>
              </a:buClr>
              <a:buSzPts val="1690"/>
              <a:buChar char="●"/>
            </a:pPr>
            <a:r>
              <a:rPr lang="en-GB" sz="1690">
                <a:solidFill>
                  <a:schemeClr val="dk1"/>
                </a:solidFill>
              </a:rPr>
              <a:t>Simple to implement and requires minimal fine-tuning.</a:t>
            </a:r>
            <a:endParaRPr sz="1690">
              <a:solidFill>
                <a:schemeClr val="dk1"/>
              </a:solidFill>
            </a:endParaRPr>
          </a:p>
          <a:p>
            <a:pPr marL="0" lvl="0" indent="0" algn="l" rtl="0">
              <a:spcBef>
                <a:spcPts val="1000"/>
              </a:spcBef>
              <a:spcAft>
                <a:spcPts val="1000"/>
              </a:spcAft>
              <a:buNone/>
            </a:pPr>
            <a:endParaRPr/>
          </a:p>
        </p:txBody>
      </p:sp>
      <p:pic>
        <p:nvPicPr>
          <p:cNvPr id="92" name="Google Shape;92;p18"/>
          <p:cNvPicPr preferRelativeResize="0"/>
          <p:nvPr/>
        </p:nvPicPr>
        <p:blipFill>
          <a:blip r:embed="rId3">
            <a:alphaModFix/>
          </a:blip>
          <a:stretch>
            <a:fillRect/>
          </a:stretch>
        </p:blipFill>
        <p:spPr>
          <a:xfrm>
            <a:off x="5003250" y="1152475"/>
            <a:ext cx="3829050" cy="1362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4400"/>
              <a:t>Tuning Model: Features Selection</a:t>
            </a:r>
            <a:endParaRPr/>
          </a:p>
        </p:txBody>
      </p:sp>
      <p:sp>
        <p:nvSpPr>
          <p:cNvPr id="98" name="Google Shape;98;p19"/>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rmAutofit/>
          </a:bodyPr>
          <a:lstStyle/>
          <a:p>
            <a:pPr marL="457200" lvl="0" indent="-330200" algn="l" rtl="0">
              <a:lnSpc>
                <a:spcPct val="90000"/>
              </a:lnSpc>
              <a:spcBef>
                <a:spcPts val="1000"/>
              </a:spcBef>
              <a:spcAft>
                <a:spcPts val="0"/>
              </a:spcAft>
              <a:buClr>
                <a:schemeClr val="dk1"/>
              </a:buClr>
              <a:buSzPts val="1600"/>
              <a:buChar char="●"/>
            </a:pPr>
            <a:r>
              <a:rPr lang="en-GB" sz="1600" dirty="0">
                <a:solidFill>
                  <a:schemeClr val="dk1"/>
                </a:solidFill>
              </a:rPr>
              <a:t>Correlation matrix used to select top 4 features with highest positive correlation to target variable.</a:t>
            </a:r>
            <a:endParaRPr sz="1600" dirty="0">
              <a:solidFill>
                <a:schemeClr val="dk1"/>
              </a:solidFill>
            </a:endParaRPr>
          </a:p>
          <a:p>
            <a:pPr marL="457200" lvl="0" indent="-330200" algn="l" rtl="0">
              <a:lnSpc>
                <a:spcPct val="90000"/>
              </a:lnSpc>
              <a:spcBef>
                <a:spcPts val="1000"/>
              </a:spcBef>
              <a:spcAft>
                <a:spcPts val="0"/>
              </a:spcAft>
              <a:buClr>
                <a:schemeClr val="dk1"/>
              </a:buClr>
              <a:buSzPts val="1600"/>
              <a:buChar char="●"/>
            </a:pPr>
            <a:r>
              <a:rPr lang="en-GB" sz="1600" dirty="0">
                <a:solidFill>
                  <a:schemeClr val="dk1"/>
                </a:solidFill>
              </a:rPr>
              <a:t>New model with reduced features had slightly lower accuracy (75.15%), but was simpler and faster to train and predict.</a:t>
            </a:r>
            <a:endParaRPr sz="1600" dirty="0">
              <a:solidFill>
                <a:schemeClr val="dk1"/>
              </a:solidFill>
            </a:endParaRPr>
          </a:p>
          <a:p>
            <a:pPr marL="457200" lvl="0" indent="-330200" algn="l" rtl="0">
              <a:lnSpc>
                <a:spcPct val="90000"/>
              </a:lnSpc>
              <a:spcBef>
                <a:spcPts val="1000"/>
              </a:spcBef>
              <a:spcAft>
                <a:spcPts val="0"/>
              </a:spcAft>
              <a:buClr>
                <a:schemeClr val="dk1"/>
              </a:buClr>
              <a:buSzPts val="1600"/>
              <a:buChar char="●"/>
            </a:pPr>
            <a:r>
              <a:rPr lang="en-GB" sz="1600" dirty="0">
                <a:solidFill>
                  <a:schemeClr val="dk1"/>
                </a:solidFill>
              </a:rPr>
              <a:t>Additional features may be correlated with other features or irrelevant to target variable.</a:t>
            </a:r>
            <a:endParaRPr sz="1600" dirty="0">
              <a:solidFill>
                <a:schemeClr val="dk1"/>
              </a:solidFill>
            </a:endParaRPr>
          </a:p>
          <a:p>
            <a:pPr marL="0" lvl="0" indent="0" algn="l" rtl="0">
              <a:spcBef>
                <a:spcPts val="1000"/>
              </a:spcBef>
              <a:spcAft>
                <a:spcPts val="1000"/>
              </a:spcAft>
              <a:buNone/>
            </a:pPr>
            <a:endParaRPr dirty="0"/>
          </a:p>
        </p:txBody>
      </p:sp>
      <p:pic>
        <p:nvPicPr>
          <p:cNvPr id="99" name="Google Shape;99;p19"/>
          <p:cNvPicPr preferRelativeResize="0"/>
          <p:nvPr/>
        </p:nvPicPr>
        <p:blipFill>
          <a:blip r:embed="rId3">
            <a:alphaModFix/>
          </a:blip>
          <a:stretch>
            <a:fillRect/>
          </a:stretch>
        </p:blipFill>
        <p:spPr>
          <a:xfrm>
            <a:off x="5069925" y="1152475"/>
            <a:ext cx="3762375" cy="1304925"/>
          </a:xfrm>
          <a:prstGeom prst="rect">
            <a:avLst/>
          </a:prstGeom>
          <a:noFill/>
          <a:ln>
            <a:noFill/>
          </a:ln>
        </p:spPr>
      </p:pic>
      <p:pic>
        <p:nvPicPr>
          <p:cNvPr id="100" name="Google Shape;100;p19"/>
          <p:cNvPicPr preferRelativeResize="0"/>
          <p:nvPr/>
        </p:nvPicPr>
        <p:blipFill>
          <a:blip r:embed="rId4">
            <a:alphaModFix/>
          </a:blip>
          <a:stretch>
            <a:fillRect/>
          </a:stretch>
        </p:blipFill>
        <p:spPr>
          <a:xfrm>
            <a:off x="5229225" y="2592150"/>
            <a:ext cx="3563574" cy="23812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859"/>
              <a:t>Tuning Model: RandomizedSearchCV</a:t>
            </a:r>
            <a:endParaRPr sz="2420"/>
          </a:p>
        </p:txBody>
      </p:sp>
      <p:sp>
        <p:nvSpPr>
          <p:cNvPr id="106" name="Google Shape;106;p20"/>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rmAutofit/>
          </a:bodyPr>
          <a:lstStyle/>
          <a:p>
            <a:pPr marL="457200" lvl="0" indent="-346075" algn="l" rtl="0">
              <a:lnSpc>
                <a:spcPct val="100000"/>
              </a:lnSpc>
              <a:spcBef>
                <a:spcPts val="1000"/>
              </a:spcBef>
              <a:spcAft>
                <a:spcPts val="0"/>
              </a:spcAft>
              <a:buClr>
                <a:schemeClr val="dk1"/>
              </a:buClr>
              <a:buSzPts val="1850"/>
              <a:buChar char="●"/>
            </a:pPr>
            <a:r>
              <a:rPr lang="en-GB" sz="1600" dirty="0">
                <a:solidFill>
                  <a:schemeClr val="dk1"/>
                </a:solidFill>
              </a:rPr>
              <a:t>20 models trained over 2 folds of cross-validation (40 total).</a:t>
            </a:r>
            <a:endParaRPr sz="1600" dirty="0">
              <a:solidFill>
                <a:schemeClr val="dk1"/>
              </a:solidFill>
            </a:endParaRPr>
          </a:p>
          <a:p>
            <a:pPr marL="457200" lvl="0" indent="-346075" algn="l" rtl="0">
              <a:lnSpc>
                <a:spcPct val="100000"/>
              </a:lnSpc>
              <a:spcBef>
                <a:spcPts val="1000"/>
              </a:spcBef>
              <a:spcAft>
                <a:spcPts val="0"/>
              </a:spcAft>
              <a:buClr>
                <a:schemeClr val="dk1"/>
              </a:buClr>
              <a:buSzPts val="1850"/>
              <a:buChar char="●"/>
            </a:pPr>
            <a:r>
              <a:rPr lang="en-GB" sz="1600" dirty="0">
                <a:solidFill>
                  <a:schemeClr val="dk1"/>
                </a:solidFill>
              </a:rPr>
              <a:t>Best fit selected based on accuracy.</a:t>
            </a:r>
            <a:endParaRPr sz="1600" dirty="0">
              <a:solidFill>
                <a:schemeClr val="dk1"/>
              </a:solidFill>
            </a:endParaRPr>
          </a:p>
          <a:p>
            <a:pPr marL="457200" lvl="0" indent="-346075" algn="l" rtl="0">
              <a:lnSpc>
                <a:spcPct val="100000"/>
              </a:lnSpc>
              <a:spcBef>
                <a:spcPts val="1000"/>
              </a:spcBef>
              <a:spcAft>
                <a:spcPts val="0"/>
              </a:spcAft>
              <a:buClr>
                <a:schemeClr val="dk1"/>
              </a:buClr>
              <a:buSzPts val="1850"/>
              <a:buChar char="●"/>
            </a:pPr>
            <a:r>
              <a:rPr lang="en-GB" sz="1600" dirty="0">
                <a:solidFill>
                  <a:schemeClr val="dk1"/>
                </a:solidFill>
              </a:rPr>
              <a:t>Best hyperparameters: </a:t>
            </a:r>
            <a:r>
              <a:rPr lang="en-GB" sz="1600" dirty="0" err="1">
                <a:solidFill>
                  <a:schemeClr val="dk1"/>
                </a:solidFill>
              </a:rPr>
              <a:t>n_estimators</a:t>
            </a:r>
            <a:r>
              <a:rPr lang="en-GB" sz="1600" dirty="0">
                <a:solidFill>
                  <a:schemeClr val="dk1"/>
                </a:solidFill>
              </a:rPr>
              <a:t> = 207, </a:t>
            </a:r>
            <a:r>
              <a:rPr lang="en-GB" sz="1600" dirty="0" err="1">
                <a:solidFill>
                  <a:schemeClr val="dk1"/>
                </a:solidFill>
              </a:rPr>
              <a:t>max_features</a:t>
            </a:r>
            <a:r>
              <a:rPr lang="en-GB" sz="1600" dirty="0">
                <a:solidFill>
                  <a:schemeClr val="dk1"/>
                </a:solidFill>
              </a:rPr>
              <a:t> = 10, </a:t>
            </a:r>
            <a:r>
              <a:rPr lang="en-GB" sz="1600" dirty="0" err="1">
                <a:solidFill>
                  <a:schemeClr val="dk1"/>
                </a:solidFill>
              </a:rPr>
              <a:t>min_samples_split</a:t>
            </a:r>
            <a:r>
              <a:rPr lang="en-GB" sz="1600" dirty="0">
                <a:solidFill>
                  <a:schemeClr val="dk1"/>
                </a:solidFill>
              </a:rPr>
              <a:t> = 23.</a:t>
            </a:r>
            <a:endParaRPr sz="1600" dirty="0">
              <a:solidFill>
                <a:schemeClr val="dk1"/>
              </a:solidFill>
            </a:endParaRPr>
          </a:p>
          <a:p>
            <a:pPr marL="457200" lvl="0" indent="-346075" algn="l" rtl="0">
              <a:lnSpc>
                <a:spcPct val="100000"/>
              </a:lnSpc>
              <a:spcBef>
                <a:spcPts val="1000"/>
              </a:spcBef>
              <a:spcAft>
                <a:spcPts val="0"/>
              </a:spcAft>
              <a:buClr>
                <a:schemeClr val="dk1"/>
              </a:buClr>
              <a:buSzPts val="1850"/>
              <a:buChar char="●"/>
            </a:pPr>
            <a:r>
              <a:rPr lang="en-GB" sz="1600" dirty="0">
                <a:solidFill>
                  <a:schemeClr val="dk1"/>
                </a:solidFill>
              </a:rPr>
              <a:t>Resulting accuracy score: 77.18%, an improvement on baseline model.</a:t>
            </a:r>
            <a:endParaRPr sz="1600" dirty="0">
              <a:solidFill>
                <a:schemeClr val="dk1"/>
              </a:solidFill>
            </a:endParaRPr>
          </a:p>
          <a:p>
            <a:pPr marL="0" lvl="0" indent="0" algn="l" rtl="0">
              <a:spcBef>
                <a:spcPts val="0"/>
              </a:spcBef>
              <a:spcAft>
                <a:spcPts val="1200"/>
              </a:spcAft>
              <a:buNone/>
            </a:pPr>
            <a:endParaRPr dirty="0"/>
          </a:p>
        </p:txBody>
      </p:sp>
      <p:pic>
        <p:nvPicPr>
          <p:cNvPr id="107" name="Google Shape;107;p20"/>
          <p:cNvPicPr preferRelativeResize="0"/>
          <p:nvPr/>
        </p:nvPicPr>
        <p:blipFill>
          <a:blip r:embed="rId3">
            <a:alphaModFix/>
          </a:blip>
          <a:stretch>
            <a:fillRect/>
          </a:stretch>
        </p:blipFill>
        <p:spPr>
          <a:xfrm>
            <a:off x="4984200" y="1152475"/>
            <a:ext cx="3848100" cy="1323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4400"/>
              <a:t>Tuning Model: GridSearchCV</a:t>
            </a:r>
            <a:endParaRPr/>
          </a:p>
        </p:txBody>
      </p:sp>
      <p:sp>
        <p:nvSpPr>
          <p:cNvPr id="113" name="Google Shape;113;p21"/>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rmAutofit fontScale="47500" lnSpcReduction="20000"/>
          </a:bodyPr>
          <a:lstStyle/>
          <a:p>
            <a:pPr marL="457200" lvl="0" indent="-313690" algn="l" rtl="0">
              <a:lnSpc>
                <a:spcPct val="90000"/>
              </a:lnSpc>
              <a:spcBef>
                <a:spcPts val="1000"/>
              </a:spcBef>
              <a:spcAft>
                <a:spcPts val="0"/>
              </a:spcAft>
              <a:buClr>
                <a:schemeClr val="dk1"/>
              </a:buClr>
              <a:buSzPct val="100000"/>
              <a:buChar char="●"/>
            </a:pPr>
            <a:r>
              <a:rPr lang="en-GB" sz="3350" dirty="0">
                <a:solidFill>
                  <a:schemeClr val="dk1"/>
                </a:solidFill>
              </a:rPr>
              <a:t>Algorithm trains and evaluates model for every combination of values in specified hyperparameter grid.</a:t>
            </a:r>
            <a:endParaRPr sz="3350" dirty="0">
              <a:solidFill>
                <a:schemeClr val="dk1"/>
              </a:solidFill>
            </a:endParaRPr>
          </a:p>
          <a:p>
            <a:pPr marL="457200" lvl="0" indent="-313690" algn="l" rtl="0">
              <a:lnSpc>
                <a:spcPct val="90000"/>
              </a:lnSpc>
              <a:spcBef>
                <a:spcPts val="1000"/>
              </a:spcBef>
              <a:spcAft>
                <a:spcPts val="0"/>
              </a:spcAft>
              <a:buClr>
                <a:schemeClr val="dk1"/>
              </a:buClr>
              <a:buSzPct val="100000"/>
              <a:buChar char="●"/>
            </a:pPr>
            <a:r>
              <a:rPr lang="en-GB" sz="3350" dirty="0">
                <a:solidFill>
                  <a:schemeClr val="dk1"/>
                </a:solidFill>
              </a:rPr>
              <a:t>Model with highest mean score across cross-validation folds is selected as best model, with best combination of hyperparameters retained</a:t>
            </a:r>
            <a:endParaRPr sz="3350" dirty="0">
              <a:solidFill>
                <a:schemeClr val="dk1"/>
              </a:solidFill>
            </a:endParaRPr>
          </a:p>
          <a:p>
            <a:pPr marL="457200" lvl="0" indent="-313690" algn="l" rtl="0">
              <a:lnSpc>
                <a:spcPct val="90000"/>
              </a:lnSpc>
              <a:spcBef>
                <a:spcPts val="1000"/>
              </a:spcBef>
              <a:spcAft>
                <a:spcPts val="0"/>
              </a:spcAft>
              <a:buClr>
                <a:schemeClr val="dk1"/>
              </a:buClr>
              <a:buSzPct val="100000"/>
              <a:buChar char="●"/>
            </a:pPr>
            <a:r>
              <a:rPr lang="en-GB" sz="3350" dirty="0">
                <a:solidFill>
                  <a:schemeClr val="dk1"/>
                </a:solidFill>
              </a:rPr>
              <a:t>Guaranteed to find optimal combination of hyperparameters</a:t>
            </a:r>
            <a:endParaRPr sz="3350" dirty="0">
              <a:solidFill>
                <a:schemeClr val="dk1"/>
              </a:solidFill>
            </a:endParaRPr>
          </a:p>
          <a:p>
            <a:pPr marL="457200" lvl="0" indent="-313690" algn="l" rtl="0">
              <a:lnSpc>
                <a:spcPct val="90000"/>
              </a:lnSpc>
              <a:spcBef>
                <a:spcPts val="1000"/>
              </a:spcBef>
              <a:spcAft>
                <a:spcPts val="0"/>
              </a:spcAft>
              <a:buClr>
                <a:schemeClr val="dk1"/>
              </a:buClr>
              <a:buSzPct val="100000"/>
              <a:buChar char="●"/>
            </a:pPr>
            <a:r>
              <a:rPr lang="en-GB" sz="3350" dirty="0">
                <a:solidFill>
                  <a:schemeClr val="dk1"/>
                </a:solidFill>
              </a:rPr>
              <a:t>Resource intensive as examines all combinations</a:t>
            </a:r>
            <a:endParaRPr sz="3350" dirty="0">
              <a:solidFill>
                <a:schemeClr val="dk1"/>
              </a:solidFill>
            </a:endParaRPr>
          </a:p>
          <a:p>
            <a:pPr marL="457200" lvl="0" indent="-313690" algn="l" rtl="0">
              <a:lnSpc>
                <a:spcPct val="90000"/>
              </a:lnSpc>
              <a:spcBef>
                <a:spcPts val="1000"/>
              </a:spcBef>
              <a:spcAft>
                <a:spcPts val="0"/>
              </a:spcAft>
              <a:buClr>
                <a:schemeClr val="dk1"/>
              </a:buClr>
              <a:buSzPct val="100000"/>
              <a:buChar char="●"/>
            </a:pPr>
            <a:r>
              <a:rPr lang="en-GB" sz="3350" dirty="0">
                <a:solidFill>
                  <a:schemeClr val="dk1"/>
                </a:solidFill>
              </a:rPr>
              <a:t>Final accuracy score: 77.28%, an improvement on the baseline model</a:t>
            </a:r>
            <a:endParaRPr sz="3350" dirty="0">
              <a:solidFill>
                <a:schemeClr val="dk1"/>
              </a:solidFill>
            </a:endParaRPr>
          </a:p>
          <a:p>
            <a:pPr marL="0" lvl="0" indent="0" algn="l" rtl="0">
              <a:spcBef>
                <a:spcPts val="1000"/>
              </a:spcBef>
              <a:spcAft>
                <a:spcPts val="1000"/>
              </a:spcAft>
              <a:buNone/>
            </a:pPr>
            <a:endParaRPr dirty="0"/>
          </a:p>
        </p:txBody>
      </p:sp>
      <p:pic>
        <p:nvPicPr>
          <p:cNvPr id="114" name="Google Shape;114;p21"/>
          <p:cNvPicPr preferRelativeResize="0"/>
          <p:nvPr/>
        </p:nvPicPr>
        <p:blipFill>
          <a:blip r:embed="rId3">
            <a:alphaModFix/>
          </a:blip>
          <a:stretch>
            <a:fillRect/>
          </a:stretch>
        </p:blipFill>
        <p:spPr>
          <a:xfrm>
            <a:off x="5012775" y="1152475"/>
            <a:ext cx="3819525" cy="1333500"/>
          </a:xfrm>
          <a:prstGeom prst="rect">
            <a:avLst/>
          </a:prstGeom>
          <a:noFill/>
          <a:ln>
            <a:noFill/>
          </a:ln>
        </p:spPr>
      </p:pic>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949</Words>
  <Application>Microsoft Office PowerPoint</Application>
  <PresentationFormat>On-screen Show (16:9)</PresentationFormat>
  <Paragraphs>78</Paragraphs>
  <Slides>12</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Proxima Nova</vt:lpstr>
      <vt:lpstr>Spearmint</vt:lpstr>
      <vt:lpstr>Fintech Project 2 Seasonal Flu Vaccination</vt:lpstr>
      <vt:lpstr>Project Proposal</vt:lpstr>
      <vt:lpstr>The Dataset</vt:lpstr>
      <vt:lpstr>Data checking and cleaning</vt:lpstr>
      <vt:lpstr>Exploring the data</vt:lpstr>
      <vt:lpstr>Establish Baseline Model</vt:lpstr>
      <vt:lpstr>Tuning Model: Features Selection</vt:lpstr>
      <vt:lpstr>Tuning Model: RandomizedSearchCV</vt:lpstr>
      <vt:lpstr>Tuning Model: GridSearchCV</vt:lpstr>
      <vt:lpstr>Deep Learning Model</vt:lpstr>
      <vt:lpstr>Evaluation</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Fintech Project 2 Seasonal Flu Vaccination</dc:title>
  <cp:lastModifiedBy>Kit Ng</cp:lastModifiedBy>
  <cp:revision>4</cp:revision>
  <dcterms:modified xsi:type="dcterms:W3CDTF">2023-01-09T11:21:53Z</dcterms:modified>
</cp:coreProperties>
</file>