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23" r:id="rId2"/>
    <p:sldId id="325" r:id="rId3"/>
    <p:sldId id="352" r:id="rId4"/>
    <p:sldId id="257" r:id="rId5"/>
    <p:sldId id="326" r:id="rId6"/>
    <p:sldId id="335" r:id="rId7"/>
    <p:sldId id="328" r:id="rId8"/>
    <p:sldId id="336" r:id="rId9"/>
    <p:sldId id="330" r:id="rId10"/>
    <p:sldId id="353" r:id="rId11"/>
    <p:sldId id="354" r:id="rId12"/>
    <p:sldId id="338" r:id="rId13"/>
    <p:sldId id="337" r:id="rId14"/>
    <p:sldId id="332" r:id="rId15"/>
    <p:sldId id="333" r:id="rId16"/>
    <p:sldId id="334" r:id="rId17"/>
    <p:sldId id="342" r:id="rId18"/>
    <p:sldId id="340" r:id="rId19"/>
    <p:sldId id="346" r:id="rId20"/>
    <p:sldId id="339" r:id="rId21"/>
    <p:sldId id="347" r:id="rId22"/>
    <p:sldId id="343" r:id="rId23"/>
    <p:sldId id="348" r:id="rId24"/>
    <p:sldId id="344" r:id="rId25"/>
    <p:sldId id="351" r:id="rId26"/>
    <p:sldId id="350" r:id="rId27"/>
    <p:sldId id="349" r:id="rId28"/>
    <p:sldId id="345" r:id="rId29"/>
    <p:sldId id="355" r:id="rId30"/>
    <p:sldId id="356" r:id="rId31"/>
    <p:sldId id="271" r:id="rId3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255" autoAdjust="0"/>
  </p:normalViewPr>
  <p:slideViewPr>
    <p:cSldViewPr snapToGrid="0" snapToObjects="1">
      <p:cViewPr varScale="1">
        <p:scale>
          <a:sx n="70" d="100"/>
          <a:sy n="70" d="100"/>
        </p:scale>
        <p:origin x="1512" y="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28/08/2017</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28/08/17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28/08/17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28/08/17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hyperlink" Target="../Escrito/Documentacion%20Definitiva/Documentacion%20(2).docx" TargetMode="External"/><Relationship Id="rId5" Type="http://schemas.openxmlformats.org/officeDocument/2006/relationships/hyperlink" Target="../../REQUERIMIENTOS%20FUNCIONALES.docx" TargetMode="External"/><Relationship Id="rId4" Type="http://schemas.openxmlformats.org/officeDocument/2006/relationships/hyperlink" Target="../../REQUERIMIENTOS%20NO%20FUNCIONALES.doc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DOCUMENTACION%20CASOS%20DE%20USO.docx" TargetMode="External"/><Relationship Id="rId3" Type="http://schemas.openxmlformats.org/officeDocument/2006/relationships/image" Target="../media/image43.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hyperlink" Target="file:///E:\casos%20de%20uso\Use%20Cases.png" TargetMode="External"/><Relationship Id="rId1" Type="http://schemas.openxmlformats.org/officeDocument/2006/relationships/slideLayout" Target="../slideLayouts/slideLayout3.xml"/><Relationship Id="rId6" Type="http://schemas.openxmlformats.org/officeDocument/2006/relationships/hyperlink" Target="../Casos%20Uso/Casos%20Alto%20Nivel/Coordinador/Use%20Cases.png" TargetMode="External"/><Relationship Id="rId11" Type="http://schemas.openxmlformats.org/officeDocument/2006/relationships/image" Target="../media/image46.png"/><Relationship Id="rId5" Type="http://schemas.openxmlformats.org/officeDocument/2006/relationships/hyperlink" Target="../Casos%20Uso/Casos%20Alto%20Nivel/Leader/img.png" TargetMode="External"/><Relationship Id="rId10" Type="http://schemas.openxmlformats.org/officeDocument/2006/relationships/image" Target="../media/image45.png"/><Relationship Id="rId4" Type="http://schemas.openxmlformats.org/officeDocument/2006/relationships/hyperlink" Target="../Casos%20Uso/Casos%20Alto%20Nivel/Instructor/img.png" TargetMode="External"/><Relationship Id="rId9" Type="http://schemas.openxmlformats.org/officeDocument/2006/relationships/hyperlink" Target="../Casos%20Uso/Casos%20Alto%20Nivel/Administrador/UseCaseDiagram1.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hyperlink" Target="../Casos%20Uso/Casos%20Uso%20Extendidos/Leader/Leader.jpg" TargetMode="External"/><Relationship Id="rId3" Type="http://schemas.openxmlformats.org/officeDocument/2006/relationships/hyperlink" Target="../Casos%20Uso/Casos%20Uso%20Extendidos/Administrador/Administrator.jpg" TargetMode="External"/><Relationship Id="rId7" Type="http://schemas.openxmlformats.org/officeDocument/2006/relationships/hyperlink" Target="../Casos%20Uso/Casos%20Uso%20Extendidos/Instructor/UseCaseDiagram1.jpg" TargetMode="External"/><Relationship Id="rId2" Type="http://schemas.openxmlformats.org/officeDocument/2006/relationships/hyperlink" Target="../Casos%20Uso/Casos%20Uso%20Extendidos/Coordinator/coordinator.jpg" TargetMode="Externa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hyperlink" Target="file:///E:\casos%20de%20uso\Use%20Cases.png" TargetMode="External"/><Relationship Id="rId10" Type="http://schemas.openxmlformats.org/officeDocument/2006/relationships/image" Target="../media/image47.png"/><Relationship Id="rId4" Type="http://schemas.openxmlformats.org/officeDocument/2006/relationships/image" Target="../media/image45.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hyperlink" Target="../Diagrama%20de%20Secuencia/Leader" TargetMode="External"/><Relationship Id="rId3" Type="http://schemas.openxmlformats.org/officeDocument/2006/relationships/hyperlink" Target="../Diagrama%20de%20Secuencia/Administrador" TargetMode="External"/><Relationship Id="rId7" Type="http://schemas.openxmlformats.org/officeDocument/2006/relationships/hyperlink" Target="../Diagrama%20de%20Secuencia/Instructor" TargetMode="External"/><Relationship Id="rId2" Type="http://schemas.openxmlformats.org/officeDocument/2006/relationships/hyperlink" Target="../Diagrama%20de%20Secuencia/Coordinador" TargetMode="Externa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hyperlink" Target="file:///E:\casos%20de%20uso\Use%20Cases.png" TargetMode="External"/><Relationship Id="rId10" Type="http://schemas.openxmlformats.org/officeDocument/2006/relationships/image" Target="../media/image47.png"/><Relationship Id="rId4" Type="http://schemas.openxmlformats.org/officeDocument/2006/relationships/image" Target="../media/image45.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Diagrama%20De%20Clases/ClassDiagram1.jpg"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Diagrama%20Relacional/Diagrama%20Relacional.pn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tecnnova.org/wp-content/uploads/2016/03/logoSena4.png" TargetMode="External"/><Relationship Id="rId2" Type="http://schemas.openxmlformats.org/officeDocument/2006/relationships/hyperlink" Target="http://www.sena.edu.co/Style%20Library/alayout/images/logoSena.png" TargetMode="External"/><Relationship Id="rId1" Type="http://schemas.openxmlformats.org/officeDocument/2006/relationships/slideLayout" Target="../slideLayouts/slideLayout3.xml"/><Relationship Id="rId5" Type="http://schemas.openxmlformats.org/officeDocument/2006/relationships/hyperlink" Target="http://img.freepik.com/iconos-gratis/reloj-circular_318-122838.jpg?size=338&amp;ext=jpg" TargetMode="External"/><Relationship Id="rId4" Type="http://schemas.openxmlformats.org/officeDocument/2006/relationships/hyperlink" Target="https://image.freepik.com/foto-gratis/persona-pensando_1048-1693.jp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1.bp.blogspot.com/NanjmYPSQd0/V1I9PMUhC_I/AAAAAAAAERI/gou9qqYgdNsik54bSHEKGwsJXlxfeV7rACLcB/s1600/Curso+Online+de+Ingenier%C3%ADa+de+requisitos+200.jpg" TargetMode="External"/><Relationship Id="rId2" Type="http://schemas.openxmlformats.org/officeDocument/2006/relationships/hyperlink" Target="https://cdn4.cnet.com/img/1OfgSnLOlzAIpHGdJy1PDMHnb1A=/2014/08/15/3037884e-d859-4dce-a32b-1a696e508ea5/herramientas-de-resumen.jpg" TargetMode="External"/><Relationship Id="rId1" Type="http://schemas.openxmlformats.org/officeDocument/2006/relationships/slideLayout" Target="../slideLayouts/slideLayout3.xml"/><Relationship Id="rId4" Type="http://schemas.openxmlformats.org/officeDocument/2006/relationships/hyperlink" Target="https://sites.google.com/site/todouml/_/rsrc/1359472380142/ejercicios/ejercicios-soluciones/diagrama-de-clases-gestion-de-pedidos/DCPedidos.jp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smtClean="0">
                <a:solidFill>
                  <a:schemeClr val="accent5">
                    <a:lumMod val="75000"/>
                  </a:schemeClr>
                </a:solidFill>
              </a:rPr>
              <a:t>ISS</a:t>
            </a:r>
          </a:p>
        </p:txBody>
      </p:sp>
      <p:sp>
        <p:nvSpPr>
          <p:cNvPr id="12" name="Título 1"/>
          <p:cNvSpPr txBox="1">
            <a:spLocks/>
          </p:cNvSpPr>
          <p:nvPr/>
        </p:nvSpPr>
        <p:spPr>
          <a:xfrm rot="20398820">
            <a:off x="-74239" y="1452906"/>
            <a:ext cx="7096585" cy="8188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smtClean="0">
                <a:solidFill>
                  <a:schemeClr val="bg1">
                    <a:lumMod val="75000"/>
                  </a:schemeClr>
                </a:solidFill>
              </a:rPr>
              <a:t>Instructor Schedule System</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1165" y="501134"/>
            <a:ext cx="3817071" cy="707886"/>
          </a:xfrm>
          <a:prstGeom prst="rect">
            <a:avLst/>
          </a:prstGeom>
        </p:spPr>
        <p:txBody>
          <a:bodyPr wrap="none">
            <a:spAutoFit/>
          </a:bodyPr>
          <a:lstStyle/>
          <a:p>
            <a:r>
              <a:rPr lang="es-ES" sz="4000" dirty="0">
                <a:solidFill>
                  <a:schemeClr val="bg1"/>
                </a:solidFill>
                <a:latin typeface="Times New Roman" panose="02020603050405020304" pitchFamily="18" charset="0"/>
                <a:cs typeface="Times New Roman" panose="02020603050405020304" pitchFamily="18" charset="0"/>
              </a:rPr>
              <a:t>General objective</a:t>
            </a:r>
          </a:p>
        </p:txBody>
      </p:sp>
      <p:sp>
        <p:nvSpPr>
          <p:cNvPr id="3" name="Rectángulo 2"/>
          <p:cNvSpPr/>
          <p:nvPr/>
        </p:nvSpPr>
        <p:spPr>
          <a:xfrm>
            <a:off x="4278573" y="2770202"/>
            <a:ext cx="4572000" cy="1754326"/>
          </a:xfrm>
          <a:prstGeom prst="rect">
            <a:avLst/>
          </a:prstGeom>
        </p:spPr>
        <p:txBody>
          <a:bodyPr>
            <a:spAutoFit/>
          </a:bodyPr>
          <a:lstStyle/>
          <a:p>
            <a:r>
              <a:rPr lang="en-US" dirty="0" smtClean="0"/>
              <a:t>To Develop </a:t>
            </a:r>
            <a:r>
              <a:rPr lang="en-US" dirty="0"/>
              <a:t>an information system for the programming of academic and administrative activities of instructors of the coordination of articulation of the center, market management, logistics and information technology.</a:t>
            </a:r>
          </a:p>
        </p:txBody>
      </p:sp>
      <p:pic>
        <p:nvPicPr>
          <p:cNvPr id="4" name="Imagen 3"/>
          <p:cNvPicPr>
            <a:picLocks noChangeAspect="1"/>
          </p:cNvPicPr>
          <p:nvPr/>
        </p:nvPicPr>
        <p:blipFill>
          <a:blip r:embed="rId2"/>
          <a:stretch>
            <a:fillRect/>
          </a:stretch>
        </p:blipFill>
        <p:spPr>
          <a:xfrm>
            <a:off x="850427" y="2356727"/>
            <a:ext cx="2857500" cy="2581275"/>
          </a:xfrm>
          <a:prstGeom prst="rect">
            <a:avLst/>
          </a:prstGeom>
        </p:spPr>
      </p:pic>
      <p:sp>
        <p:nvSpPr>
          <p:cNvPr id="5" name="Rectángulo 4"/>
          <p:cNvSpPr/>
          <p:nvPr/>
        </p:nvSpPr>
        <p:spPr>
          <a:xfrm>
            <a:off x="850427" y="5168150"/>
            <a:ext cx="4572000" cy="261610"/>
          </a:xfrm>
          <a:prstGeom prst="rect">
            <a:avLst/>
          </a:prstGeom>
        </p:spPr>
        <p:txBody>
          <a:bodyPr>
            <a:spAutoFit/>
          </a:bodyPr>
          <a:lstStyle/>
          <a:p>
            <a:r>
              <a:rPr lang="en-US" sz="1100" dirty="0" smtClean="0"/>
              <a:t>Imagen 7: Objetivo en ingles</a:t>
            </a:r>
            <a:endParaRPr lang="en-US" sz="1100" dirty="0"/>
          </a:p>
        </p:txBody>
      </p:sp>
    </p:spTree>
    <p:extLst>
      <p:ext uri="{BB962C8B-B14F-4D97-AF65-F5344CB8AC3E}">
        <p14:creationId xmlns:p14="http://schemas.microsoft.com/office/powerpoint/2010/main" val="301222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036" y="583019"/>
            <a:ext cx="5117910" cy="646331"/>
          </a:xfrm>
          <a:prstGeom prst="rect">
            <a:avLst/>
          </a:prstGeom>
        </p:spPr>
        <p:txBody>
          <a:bodyPr wrap="square">
            <a:spAutoFit/>
          </a:bodyPr>
          <a:lstStyle/>
          <a:p>
            <a:pPr defTabSz="288000"/>
            <a:r>
              <a:rPr lang="es-CO" sz="3600" b="1" dirty="0">
                <a:solidFill>
                  <a:schemeClr val="bg1"/>
                </a:solidFill>
              </a:rPr>
              <a:t>Objetivos </a:t>
            </a:r>
            <a:r>
              <a:rPr lang="es-CO" sz="3600" b="1" dirty="0" smtClean="0">
                <a:solidFill>
                  <a:schemeClr val="bg1"/>
                </a:solidFill>
              </a:rPr>
              <a:t>Especifico</a:t>
            </a:r>
            <a:endParaRPr lang="es-CO" sz="3600" b="1" dirty="0">
              <a:solidFill>
                <a:schemeClr val="bg1"/>
              </a:solidFill>
            </a:endParaRPr>
          </a:p>
        </p:txBody>
      </p:sp>
      <p:pic>
        <p:nvPicPr>
          <p:cNvPr id="3" name="Imagen 2"/>
          <p:cNvPicPr>
            <a:picLocks noChangeAspect="1"/>
          </p:cNvPicPr>
          <p:nvPr/>
        </p:nvPicPr>
        <p:blipFill>
          <a:blip r:embed="rId2"/>
          <a:stretch>
            <a:fillRect/>
          </a:stretch>
        </p:blipFill>
        <p:spPr>
          <a:xfrm>
            <a:off x="1310186" y="3592310"/>
            <a:ext cx="6182436" cy="2163169"/>
          </a:xfrm>
          <a:prstGeom prst="rect">
            <a:avLst/>
          </a:prstGeom>
        </p:spPr>
      </p:pic>
      <p:sp>
        <p:nvSpPr>
          <p:cNvPr id="4" name="Rectángulo 3"/>
          <p:cNvSpPr/>
          <p:nvPr/>
        </p:nvSpPr>
        <p:spPr>
          <a:xfrm>
            <a:off x="655094" y="2528290"/>
            <a:ext cx="8488906" cy="1200329"/>
          </a:xfrm>
          <a:prstGeom prst="rect">
            <a:avLst/>
          </a:prstGeom>
        </p:spPr>
        <p:txBody>
          <a:bodyPr wrap="square">
            <a:spAutoFit/>
          </a:bodyPr>
          <a:lstStyle/>
          <a:p>
            <a:r>
              <a:rPr lang="es-ES" dirty="0"/>
              <a:t>1.	Realizar un levantamiento de información.</a:t>
            </a:r>
          </a:p>
          <a:p>
            <a:pPr lvl="0"/>
            <a:r>
              <a:rPr lang="es-ES" dirty="0"/>
              <a:t>2.	Desarrolla un buen diseño y una buena funcionalidad para el software solicitado</a:t>
            </a:r>
            <a:r>
              <a:rPr lang="es-ES" dirty="0" smtClean="0"/>
              <a:t>.</a:t>
            </a:r>
            <a:endParaRPr lang="es-ES" dirty="0"/>
          </a:p>
          <a:p>
            <a:r>
              <a:rPr lang="es-ES" dirty="0"/>
              <a:t>3.	Implementar el aplicativo en el entorno requerido.</a:t>
            </a:r>
          </a:p>
          <a:p>
            <a:r>
              <a:rPr lang="es-ES" dirty="0"/>
              <a:t>4.	Evaluar el sistema de información.</a:t>
            </a:r>
          </a:p>
        </p:txBody>
      </p:sp>
      <p:sp>
        <p:nvSpPr>
          <p:cNvPr id="6" name="Rectángulo 5"/>
          <p:cNvSpPr/>
          <p:nvPr/>
        </p:nvSpPr>
        <p:spPr>
          <a:xfrm>
            <a:off x="1552996" y="5854891"/>
            <a:ext cx="3037242" cy="369332"/>
          </a:xfrm>
          <a:prstGeom prst="rect">
            <a:avLst/>
          </a:prstGeom>
        </p:spPr>
        <p:txBody>
          <a:bodyPr wrap="none">
            <a:spAutoFit/>
          </a:bodyPr>
          <a:lstStyle/>
          <a:p>
            <a:r>
              <a:rPr lang="en-US" dirty="0"/>
              <a:t>Imagen </a:t>
            </a:r>
            <a:r>
              <a:rPr lang="en-US" dirty="0" smtClean="0"/>
              <a:t>8: Objetivo Especificos</a:t>
            </a:r>
            <a:endParaRPr lang="en-US" dirty="0"/>
          </a:p>
        </p:txBody>
      </p:sp>
    </p:spTree>
    <p:extLst>
      <p:ext uri="{BB962C8B-B14F-4D97-AF65-F5344CB8AC3E}">
        <p14:creationId xmlns:p14="http://schemas.microsoft.com/office/powerpoint/2010/main" val="126523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662987" y="416247"/>
            <a:ext cx="78259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5400" dirty="0">
                <a:solidFill>
                  <a:schemeClr val="bg1"/>
                </a:solidFill>
                <a:latin typeface="Times New Roman" panose="02020603050405020304" pitchFamily="18" charset="0"/>
                <a:cs typeface="Times New Roman" panose="02020603050405020304" pitchFamily="18" charset="0"/>
              </a:rPr>
              <a:t>Specific Objectives</a:t>
            </a:r>
          </a:p>
        </p:txBody>
      </p:sp>
      <p:pic>
        <p:nvPicPr>
          <p:cNvPr id="18" name="Imagen 17"/>
          <p:cNvPicPr>
            <a:picLocks noChangeAspect="1"/>
          </p:cNvPicPr>
          <p:nvPr/>
        </p:nvPicPr>
        <p:blipFill>
          <a:blip r:embed="rId2"/>
          <a:stretch>
            <a:fillRect/>
          </a:stretch>
        </p:blipFill>
        <p:spPr>
          <a:xfrm>
            <a:off x="6627240" y="-11078001"/>
            <a:ext cx="5101588" cy="7215686"/>
          </a:xfrm>
          <a:prstGeom prst="rect">
            <a:avLst/>
          </a:prstGeom>
        </p:spPr>
      </p:pic>
      <p:sp>
        <p:nvSpPr>
          <p:cNvPr id="3" name="Rectángulo 2"/>
          <p:cNvSpPr/>
          <p:nvPr/>
        </p:nvSpPr>
        <p:spPr>
          <a:xfrm>
            <a:off x="874529" y="2264616"/>
            <a:ext cx="7614378" cy="1200329"/>
          </a:xfrm>
          <a:prstGeom prst="rect">
            <a:avLst/>
          </a:prstGeom>
        </p:spPr>
        <p:txBody>
          <a:bodyPr wrap="square">
            <a:spAutoFit/>
          </a:bodyPr>
          <a:lstStyle/>
          <a:p>
            <a:r>
              <a:rPr lang="en-US" dirty="0" smtClean="0"/>
              <a:t>1. To perform </a:t>
            </a:r>
            <a:r>
              <a:rPr lang="en-US" dirty="0"/>
              <a:t>a survey of information.</a:t>
            </a:r>
          </a:p>
          <a:p>
            <a:r>
              <a:rPr lang="en-US" dirty="0" smtClean="0"/>
              <a:t>2. </a:t>
            </a:r>
            <a:r>
              <a:rPr lang="en-US" dirty="0"/>
              <a:t>To develop a good design and good functionality for the requested </a:t>
            </a:r>
            <a:r>
              <a:rPr lang="en-US" dirty="0" smtClean="0"/>
              <a:t>software.</a:t>
            </a:r>
            <a:endParaRPr lang="en-US" dirty="0"/>
          </a:p>
          <a:p>
            <a:r>
              <a:rPr lang="en-US" dirty="0"/>
              <a:t>3. </a:t>
            </a:r>
            <a:r>
              <a:rPr lang="en-US" dirty="0" smtClean="0"/>
              <a:t>To Implement </a:t>
            </a:r>
            <a:r>
              <a:rPr lang="en-US" dirty="0"/>
              <a:t>the application in the required environment.</a:t>
            </a:r>
          </a:p>
          <a:p>
            <a:r>
              <a:rPr lang="en-US" dirty="0"/>
              <a:t>4. </a:t>
            </a:r>
            <a:r>
              <a:rPr lang="en-US" dirty="0" smtClean="0"/>
              <a:t>To Evaluate </a:t>
            </a:r>
            <a:r>
              <a:rPr lang="en-US" dirty="0"/>
              <a:t>the information system.</a:t>
            </a:r>
          </a:p>
        </p:txBody>
      </p:sp>
      <p:pic>
        <p:nvPicPr>
          <p:cNvPr id="4" name="Imagen 3"/>
          <p:cNvPicPr>
            <a:picLocks noChangeAspect="1"/>
          </p:cNvPicPr>
          <p:nvPr/>
        </p:nvPicPr>
        <p:blipFill>
          <a:blip r:embed="rId3"/>
          <a:stretch>
            <a:fillRect/>
          </a:stretch>
        </p:blipFill>
        <p:spPr>
          <a:xfrm>
            <a:off x="3039189" y="3930554"/>
            <a:ext cx="3073516" cy="2484879"/>
          </a:xfrm>
          <a:prstGeom prst="rect">
            <a:avLst/>
          </a:prstGeom>
        </p:spPr>
      </p:pic>
      <p:sp>
        <p:nvSpPr>
          <p:cNvPr id="5" name="Rectángulo 4"/>
          <p:cNvSpPr/>
          <p:nvPr/>
        </p:nvSpPr>
        <p:spPr>
          <a:xfrm>
            <a:off x="3187823" y="6416545"/>
            <a:ext cx="4572000" cy="261610"/>
          </a:xfrm>
          <a:prstGeom prst="rect">
            <a:avLst/>
          </a:prstGeom>
        </p:spPr>
        <p:txBody>
          <a:bodyPr>
            <a:spAutoFit/>
          </a:bodyPr>
          <a:lstStyle/>
          <a:p>
            <a:r>
              <a:rPr lang="en-US" sz="1100" dirty="0" smtClean="0"/>
              <a:t>Imagen 9: Objetivo Especificos en ingles</a:t>
            </a:r>
            <a:endParaRPr lang="en-US" sz="1100" dirty="0"/>
          </a:p>
        </p:txBody>
      </p:sp>
    </p:spTree>
    <p:extLst>
      <p:ext uri="{BB962C8B-B14F-4D97-AF65-F5344CB8AC3E}">
        <p14:creationId xmlns:p14="http://schemas.microsoft.com/office/powerpoint/2010/main" val="112965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212567" y="146003"/>
            <a:ext cx="5559425" cy="159226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smtClean="0">
                <a:solidFill>
                  <a:schemeClr val="bg1"/>
                </a:solidFill>
              </a:rPr>
              <a:t>ALCANCE</a:t>
            </a:r>
            <a:endParaRPr lang="es-ES" sz="5400" b="1" dirty="0">
              <a:solidFill>
                <a:schemeClr val="bg1"/>
              </a:solidFill>
            </a:endParaRPr>
          </a:p>
        </p:txBody>
      </p:sp>
    </p:spTree>
    <p:extLst>
      <p:ext uri="{BB962C8B-B14F-4D97-AF65-F5344CB8AC3E}">
        <p14:creationId xmlns:p14="http://schemas.microsoft.com/office/powerpoint/2010/main" val="1532319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88793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Alcance</a:t>
            </a:r>
          </a:p>
        </p:txBody>
      </p:sp>
      <p:sp>
        <p:nvSpPr>
          <p:cNvPr id="3" name="Título 1"/>
          <p:cNvSpPr txBox="1">
            <a:spLocks/>
          </p:cNvSpPr>
          <p:nvPr/>
        </p:nvSpPr>
        <p:spPr>
          <a:xfrm>
            <a:off x="458271" y="6574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ISS</a:t>
            </a:r>
          </a:p>
        </p:txBody>
      </p:sp>
      <p:sp>
        <p:nvSpPr>
          <p:cNvPr id="4" name="Marcador de contenido 2"/>
          <p:cNvSpPr txBox="1">
            <a:spLocks/>
          </p:cNvSpPr>
          <p:nvPr/>
        </p:nvSpPr>
        <p:spPr>
          <a:xfrm>
            <a:off x="3467284" y="2559695"/>
            <a:ext cx="5503295" cy="41277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800" dirty="0"/>
              <a:t>El sistema de información para la gestión de horarios de instructores de la coordinación de articulación del centro gestión de mercados, logística y tecnologías de la información tendrá la posibilidad de manipular y llevar el control de </a:t>
            </a:r>
            <a:r>
              <a:rPr lang="es-ES" sz="1800" dirty="0" smtClean="0"/>
              <a:t>horarios </a:t>
            </a:r>
            <a:r>
              <a:rPr lang="es-ES" sz="1800" dirty="0"/>
              <a:t>para instructores. </a:t>
            </a:r>
            <a:endParaRPr lang="es-CO" sz="18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1" y="2849292"/>
            <a:ext cx="2284929" cy="22549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ctángulo 4"/>
          <p:cNvSpPr/>
          <p:nvPr/>
        </p:nvSpPr>
        <p:spPr>
          <a:xfrm>
            <a:off x="291194" y="5414695"/>
            <a:ext cx="4572000" cy="338554"/>
          </a:xfrm>
          <a:prstGeom prst="rect">
            <a:avLst/>
          </a:prstGeom>
        </p:spPr>
        <p:txBody>
          <a:bodyPr>
            <a:spAutoFit/>
          </a:bodyPr>
          <a:lstStyle/>
          <a:p>
            <a:r>
              <a:rPr lang="en-US" sz="1600" dirty="0" smtClean="0"/>
              <a:t>Imagen 10: </a:t>
            </a:r>
            <a:r>
              <a:rPr lang="en-US" sz="1600" dirty="0"/>
              <a:t>R</a:t>
            </a:r>
            <a:r>
              <a:rPr lang="en-US" sz="1600" dirty="0" smtClean="0"/>
              <a:t>eloj</a:t>
            </a:r>
            <a:endParaRPr lang="en-US" sz="1600" dirty="0"/>
          </a:p>
        </p:txBody>
      </p:sp>
      <p:pic>
        <p:nvPicPr>
          <p:cNvPr id="8" name="Imagen 7"/>
          <p:cNvPicPr>
            <a:picLocks noChangeAspect="1"/>
          </p:cNvPicPr>
          <p:nvPr/>
        </p:nvPicPr>
        <p:blipFill>
          <a:blip r:embed="rId3"/>
          <a:stretch>
            <a:fillRect/>
          </a:stretch>
        </p:blipFill>
        <p:spPr>
          <a:xfrm>
            <a:off x="3977773" y="3990455"/>
            <a:ext cx="4041792" cy="2227476"/>
          </a:xfrm>
          <a:prstGeom prst="rect">
            <a:avLst/>
          </a:prstGeom>
        </p:spPr>
      </p:pic>
      <p:sp>
        <p:nvSpPr>
          <p:cNvPr id="9" name="Rectángulo 8"/>
          <p:cNvSpPr/>
          <p:nvPr/>
        </p:nvSpPr>
        <p:spPr>
          <a:xfrm>
            <a:off x="3712669" y="6292192"/>
            <a:ext cx="4572000" cy="430887"/>
          </a:xfrm>
          <a:prstGeom prst="rect">
            <a:avLst/>
          </a:prstGeom>
        </p:spPr>
        <p:txBody>
          <a:bodyPr>
            <a:spAutoFit/>
          </a:bodyPr>
          <a:lstStyle/>
          <a:p>
            <a:r>
              <a:rPr lang="en-US" sz="1100" dirty="0"/>
              <a:t>http://vagoteca.rincondelvago.com/empollologia-para-vagos/cuadro-de-planificacion/cuadro.png</a:t>
            </a:r>
          </a:p>
        </p:txBody>
      </p:sp>
    </p:spTree>
    <p:extLst>
      <p:ext uri="{BB962C8B-B14F-4D97-AF65-F5344CB8AC3E}">
        <p14:creationId xmlns:p14="http://schemas.microsoft.com/office/powerpoint/2010/main" val="1736701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ES" sz="5400" b="1" dirty="0" smtClean="0">
                <a:solidFill>
                  <a:schemeClr val="bg1"/>
                </a:solidFill>
              </a:rPr>
              <a:t>ABSTRACT</a:t>
            </a:r>
            <a:endParaRPr lang="es-ES" sz="5400" b="1" dirty="0">
              <a:solidFill>
                <a:schemeClr val="bg1"/>
              </a:solidFill>
            </a:endParaRPr>
          </a:p>
        </p:txBody>
      </p:sp>
    </p:spTree>
    <p:extLst>
      <p:ext uri="{BB962C8B-B14F-4D97-AF65-F5344CB8AC3E}">
        <p14:creationId xmlns:p14="http://schemas.microsoft.com/office/powerpoint/2010/main" val="300703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88793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n-US" sz="5400" b="1" dirty="0" smtClean="0">
                <a:solidFill>
                  <a:schemeClr val="bg1"/>
                </a:solidFill>
              </a:rPr>
              <a:t>Abstract</a:t>
            </a:r>
          </a:p>
        </p:txBody>
      </p:sp>
      <p:sp>
        <p:nvSpPr>
          <p:cNvPr id="3" name="Título 1"/>
          <p:cNvSpPr txBox="1">
            <a:spLocks/>
          </p:cNvSpPr>
          <p:nvPr/>
        </p:nvSpPr>
        <p:spPr>
          <a:xfrm>
            <a:off x="776118" y="6356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ISS</a:t>
            </a:r>
          </a:p>
        </p:txBody>
      </p:sp>
      <p:sp>
        <p:nvSpPr>
          <p:cNvPr id="4" name="Marcador de contenido 2"/>
          <p:cNvSpPr txBox="1">
            <a:spLocks/>
          </p:cNvSpPr>
          <p:nvPr/>
        </p:nvSpPr>
        <p:spPr>
          <a:xfrm>
            <a:off x="3467284" y="2700846"/>
            <a:ext cx="5503295" cy="41277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The management of the </a:t>
            </a:r>
            <a:r>
              <a:rPr lang="en-US" sz="1800" u="sng" dirty="0"/>
              <a:t>academic and administrative activities</a:t>
            </a:r>
            <a:r>
              <a:rPr lang="en-US" sz="1800" dirty="0"/>
              <a:t> for the instructors (Support-Training) has been carried through </a:t>
            </a:r>
            <a:r>
              <a:rPr lang="en-US" sz="1800" u="sng" dirty="0"/>
              <a:t>Excel sheets</a:t>
            </a:r>
            <a:r>
              <a:rPr lang="en-US" sz="1800" dirty="0"/>
              <a:t>, which generated disorganization, annoyances, delays and confusions. </a:t>
            </a:r>
            <a:r>
              <a:rPr lang="en-US" sz="1800" u="sng" dirty="0"/>
              <a:t>Coordination</a:t>
            </a:r>
            <a:r>
              <a:rPr lang="en-US" sz="1800" dirty="0"/>
              <a:t> does not have control over these activities. It is necessary to carry out the </a:t>
            </a:r>
            <a:r>
              <a:rPr lang="en-US" sz="1800" u="sng" dirty="0"/>
              <a:t>gathering information</a:t>
            </a:r>
            <a:r>
              <a:rPr lang="en-US" sz="1800" dirty="0"/>
              <a:t> to find the problematic that influence them. It is required for the solution of </a:t>
            </a:r>
            <a:r>
              <a:rPr lang="en-US" sz="1800" u="sng" dirty="0"/>
              <a:t>said</a:t>
            </a:r>
            <a:r>
              <a:rPr lang="en-US" sz="1800" dirty="0"/>
              <a:t> problem an information system that controls the activities of the instructors.</a:t>
            </a:r>
            <a:endParaRPr lang="es-ES" sz="1800" dirty="0"/>
          </a:p>
          <a:p>
            <a:pPr marL="0" indent="0">
              <a:buNone/>
            </a:pPr>
            <a:endParaRPr lang="es-CO" sz="1800" dirty="0"/>
          </a:p>
        </p:txBody>
      </p:sp>
      <p:pic>
        <p:nvPicPr>
          <p:cNvPr id="5" name="Imagen 4"/>
          <p:cNvPicPr>
            <a:picLocks noChangeAspect="1"/>
          </p:cNvPicPr>
          <p:nvPr/>
        </p:nvPicPr>
        <p:blipFill>
          <a:blip r:embed="rId2"/>
          <a:stretch>
            <a:fillRect/>
          </a:stretch>
        </p:blipFill>
        <p:spPr>
          <a:xfrm>
            <a:off x="312444" y="2706515"/>
            <a:ext cx="2909469" cy="2725294"/>
          </a:xfrm>
          <a:prstGeom prst="rect">
            <a:avLst/>
          </a:prstGeom>
        </p:spPr>
      </p:pic>
      <p:sp>
        <p:nvSpPr>
          <p:cNvPr id="8" name="Rectángulo 7"/>
          <p:cNvSpPr/>
          <p:nvPr/>
        </p:nvSpPr>
        <p:spPr>
          <a:xfrm>
            <a:off x="212612" y="5619925"/>
            <a:ext cx="4572000" cy="338554"/>
          </a:xfrm>
          <a:prstGeom prst="rect">
            <a:avLst/>
          </a:prstGeom>
        </p:spPr>
        <p:txBody>
          <a:bodyPr>
            <a:spAutoFit/>
          </a:bodyPr>
          <a:lstStyle/>
          <a:p>
            <a:r>
              <a:rPr lang="en-US" sz="1600" dirty="0" smtClean="0"/>
              <a:t>Imagen 11: Abstract o Resume</a:t>
            </a:r>
            <a:endParaRPr lang="en-US" sz="1600" dirty="0"/>
          </a:p>
        </p:txBody>
      </p:sp>
    </p:spTree>
    <p:extLst>
      <p:ext uri="{BB962C8B-B14F-4D97-AF65-F5344CB8AC3E}">
        <p14:creationId xmlns:p14="http://schemas.microsoft.com/office/powerpoint/2010/main" val="3017823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12450" y="637611"/>
            <a:ext cx="3628290" cy="830997"/>
          </a:xfrm>
          <a:prstGeom prst="rect">
            <a:avLst/>
          </a:prstGeom>
        </p:spPr>
        <p:txBody>
          <a:bodyPr wrap="square">
            <a:spAutoFit/>
          </a:bodyPr>
          <a:lstStyle/>
          <a:p>
            <a:pPr defTabSz="288000"/>
            <a:r>
              <a:rPr lang="es-CO" sz="4800" b="1" dirty="0">
                <a:solidFill>
                  <a:schemeClr val="bg1">
                    <a:lumMod val="95000"/>
                  </a:schemeClr>
                </a:solidFill>
              </a:rPr>
              <a:t>Requisitos</a:t>
            </a:r>
          </a:p>
        </p:txBody>
      </p:sp>
    </p:spTree>
    <p:extLst>
      <p:ext uri="{BB962C8B-B14F-4D97-AF65-F5344CB8AC3E}">
        <p14:creationId xmlns:p14="http://schemas.microsoft.com/office/powerpoint/2010/main" val="4003742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9390" y="362715"/>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Requisitos</a:t>
            </a:r>
          </a:p>
        </p:txBody>
      </p:sp>
      <p:pic>
        <p:nvPicPr>
          <p:cNvPr id="3" name="Imagen 2"/>
          <p:cNvPicPr>
            <a:picLocks noChangeAspect="1"/>
          </p:cNvPicPr>
          <p:nvPr/>
        </p:nvPicPr>
        <p:blipFill>
          <a:blip r:embed="rId2"/>
          <a:stretch>
            <a:fillRect/>
          </a:stretch>
        </p:blipFill>
        <p:spPr>
          <a:xfrm>
            <a:off x="1097150" y="2094232"/>
            <a:ext cx="3242837" cy="1864413"/>
          </a:xfrm>
          <a:prstGeom prst="rect">
            <a:avLst/>
          </a:prstGeom>
        </p:spPr>
      </p:pic>
      <p:pic>
        <p:nvPicPr>
          <p:cNvPr id="5" name="Imagen 4"/>
          <p:cNvPicPr>
            <a:picLocks noChangeAspect="1"/>
          </p:cNvPicPr>
          <p:nvPr/>
        </p:nvPicPr>
        <p:blipFill>
          <a:blip r:embed="rId3"/>
          <a:stretch>
            <a:fillRect/>
          </a:stretch>
        </p:blipFill>
        <p:spPr>
          <a:xfrm>
            <a:off x="4988947" y="1992449"/>
            <a:ext cx="3009011" cy="1864413"/>
          </a:xfrm>
          <a:prstGeom prst="rect">
            <a:avLst/>
          </a:prstGeom>
        </p:spPr>
      </p:pic>
      <p:sp>
        <p:nvSpPr>
          <p:cNvPr id="6" name="Rectángulo redondeado 5"/>
          <p:cNvSpPr/>
          <p:nvPr/>
        </p:nvSpPr>
        <p:spPr>
          <a:xfrm>
            <a:off x="4939028" y="4476464"/>
            <a:ext cx="3108847" cy="4640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accent1">
                    <a:lumMod val="50000"/>
                  </a:schemeClr>
                </a:solidFill>
              </a:rPr>
              <a:t>No</a:t>
            </a:r>
            <a:r>
              <a:rPr lang="es-ES" dirty="0" smtClean="0">
                <a:solidFill>
                  <a:schemeClr val="accent1">
                    <a:lumMod val="50000"/>
                  </a:schemeClr>
                </a:solidFill>
                <a:hlinkClick r:id="rId4" action="ppaction://hlinkfile"/>
              </a:rPr>
              <a:t>Funcionales</a:t>
            </a:r>
            <a:endParaRPr lang="es-ES" dirty="0">
              <a:solidFill>
                <a:schemeClr val="accent1">
                  <a:lumMod val="50000"/>
                </a:schemeClr>
              </a:solidFill>
            </a:endParaRPr>
          </a:p>
        </p:txBody>
      </p:sp>
      <p:sp>
        <p:nvSpPr>
          <p:cNvPr id="7" name="Rectángulo redondeado 6"/>
          <p:cNvSpPr/>
          <p:nvPr/>
        </p:nvSpPr>
        <p:spPr>
          <a:xfrm>
            <a:off x="1097149" y="4517408"/>
            <a:ext cx="3242837" cy="4640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hlinkClick r:id="rId5" action="ppaction://hlinkfile"/>
              </a:rPr>
              <a:t>Funcionales</a:t>
            </a:r>
            <a:endParaRPr lang="es-ES" dirty="0"/>
          </a:p>
        </p:txBody>
      </p:sp>
      <p:sp>
        <p:nvSpPr>
          <p:cNvPr id="4" name="Rectángulo 3"/>
          <p:cNvSpPr/>
          <p:nvPr/>
        </p:nvSpPr>
        <p:spPr>
          <a:xfrm>
            <a:off x="3173103" y="5431809"/>
            <a:ext cx="2661314" cy="491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hlinkClick r:id="rId6" action="ppaction://hlinkfile"/>
              </a:rPr>
              <a:t>DocumentComplete</a:t>
            </a:r>
            <a:endParaRPr lang="en-US" dirty="0"/>
          </a:p>
        </p:txBody>
      </p:sp>
      <p:sp>
        <p:nvSpPr>
          <p:cNvPr id="8" name="Rectángulo 7"/>
          <p:cNvSpPr/>
          <p:nvPr/>
        </p:nvSpPr>
        <p:spPr>
          <a:xfrm>
            <a:off x="339390" y="4036284"/>
            <a:ext cx="4572000" cy="261610"/>
          </a:xfrm>
          <a:prstGeom prst="rect">
            <a:avLst/>
          </a:prstGeom>
        </p:spPr>
        <p:txBody>
          <a:bodyPr>
            <a:spAutoFit/>
          </a:bodyPr>
          <a:lstStyle/>
          <a:p>
            <a:r>
              <a:rPr lang="en-US" sz="1100" dirty="0" smtClean="0"/>
              <a:t>Imagen 12: Requerimientos Funcionales</a:t>
            </a:r>
            <a:endParaRPr lang="en-US" sz="1100" dirty="0"/>
          </a:p>
        </p:txBody>
      </p:sp>
      <p:sp>
        <p:nvSpPr>
          <p:cNvPr id="9" name="Rectángulo 8"/>
          <p:cNvSpPr/>
          <p:nvPr/>
        </p:nvSpPr>
        <p:spPr>
          <a:xfrm>
            <a:off x="4722125" y="4036284"/>
            <a:ext cx="4421875" cy="261610"/>
          </a:xfrm>
          <a:prstGeom prst="rect">
            <a:avLst/>
          </a:prstGeom>
        </p:spPr>
        <p:txBody>
          <a:bodyPr wrap="square">
            <a:spAutoFit/>
          </a:bodyPr>
          <a:lstStyle/>
          <a:p>
            <a:r>
              <a:rPr lang="en-US" sz="1100" dirty="0" smtClean="0"/>
              <a:t>Imagen 13: Requerimientos No Funcionales</a:t>
            </a:r>
            <a:endParaRPr lang="en-US" sz="1100" dirty="0"/>
          </a:p>
        </p:txBody>
      </p:sp>
    </p:spTree>
    <p:extLst>
      <p:ext uri="{BB962C8B-B14F-4D97-AF65-F5344CB8AC3E}">
        <p14:creationId xmlns:p14="http://schemas.microsoft.com/office/powerpoint/2010/main" val="16543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1566" y="4745587"/>
            <a:ext cx="3323346" cy="769441"/>
          </a:xfrm>
          <a:prstGeom prst="rect">
            <a:avLst/>
          </a:prstGeom>
        </p:spPr>
        <p:txBody>
          <a:bodyPr wrap="none">
            <a:spAutoFit/>
          </a:bodyPr>
          <a:lstStyle/>
          <a:p>
            <a:pPr defTabSz="288000"/>
            <a:r>
              <a:rPr lang="es-CO" sz="4400" b="1" dirty="0" smtClean="0">
                <a:solidFill>
                  <a:schemeClr val="bg1">
                    <a:lumMod val="95000"/>
                  </a:schemeClr>
                </a:solidFill>
              </a:rPr>
              <a:t>Casos </a:t>
            </a:r>
            <a:r>
              <a:rPr lang="es-CO" sz="4400" b="1" dirty="0" smtClean="0">
                <a:solidFill>
                  <a:schemeClr val="bg1">
                    <a:lumMod val="95000"/>
                  </a:schemeClr>
                </a:solidFill>
                <a:latin typeface="Times New Roman" panose="02020603050405020304" pitchFamily="18" charset="0"/>
                <a:cs typeface="Times New Roman" panose="02020603050405020304" pitchFamily="18" charset="0"/>
              </a:rPr>
              <a:t>De</a:t>
            </a:r>
            <a:r>
              <a:rPr lang="es-CO" sz="4400" b="1" dirty="0" smtClean="0">
                <a:solidFill>
                  <a:schemeClr val="bg1">
                    <a:lumMod val="95000"/>
                  </a:schemeClr>
                </a:solidFill>
              </a:rPr>
              <a:t> Uso</a:t>
            </a:r>
            <a:endParaRPr lang="es-CO" sz="4400" b="1" dirty="0">
              <a:solidFill>
                <a:schemeClr val="bg1">
                  <a:lumMod val="95000"/>
                </a:schemeClr>
              </a:solidFill>
            </a:endParaRPr>
          </a:p>
        </p:txBody>
      </p:sp>
    </p:spTree>
    <p:extLst>
      <p:ext uri="{BB962C8B-B14F-4D97-AF65-F5344CB8AC3E}">
        <p14:creationId xmlns:p14="http://schemas.microsoft.com/office/powerpoint/2010/main" val="398493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ISS</a:t>
            </a:r>
          </a:p>
        </p:txBody>
      </p:sp>
      <p:sp>
        <p:nvSpPr>
          <p:cNvPr id="3" name="Título 1"/>
          <p:cNvSpPr txBox="1">
            <a:spLocks/>
          </p:cNvSpPr>
          <p:nvPr/>
        </p:nvSpPr>
        <p:spPr>
          <a:xfrm>
            <a:off x="458271" y="6574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Introducción</a:t>
            </a: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800" dirty="0"/>
              <a:t>Actualmente en la coordinación de Articulación del centro de gestión de mercados y logística y tecnologías de la información con La programación de actividades académicas y administrativas, se realiza a través de la plataforma Excel, por lo que se decide desarrollar un Sistema de Información. En el curso de este documento, se explican algunas etapas y procesos para resolver este problema.</a:t>
            </a:r>
          </a:p>
        </p:txBody>
      </p:sp>
      <p:sp>
        <p:nvSpPr>
          <p:cNvPr id="5" name="Rectángulo 4"/>
          <p:cNvSpPr/>
          <p:nvPr/>
        </p:nvSpPr>
        <p:spPr>
          <a:xfrm>
            <a:off x="458271" y="5515203"/>
            <a:ext cx="4572000" cy="369332"/>
          </a:xfrm>
          <a:prstGeom prst="rect">
            <a:avLst/>
          </a:prstGeom>
        </p:spPr>
        <p:txBody>
          <a:bodyPr>
            <a:spAutoFit/>
          </a:bodyPr>
          <a:lstStyle/>
          <a:p>
            <a:r>
              <a:rPr lang="en-US" dirty="0" smtClean="0"/>
              <a:t>Imagen 1: Logo Sena</a:t>
            </a:r>
            <a:endParaRPr lang="en-US" dirty="0"/>
          </a:p>
        </p:txBody>
      </p:sp>
      <p:pic>
        <p:nvPicPr>
          <p:cNvPr id="7" name="Imagen 6"/>
          <p:cNvPicPr>
            <a:picLocks noChangeAspect="1"/>
          </p:cNvPicPr>
          <p:nvPr/>
        </p:nvPicPr>
        <p:blipFill>
          <a:blip r:embed="rId2"/>
          <a:stretch>
            <a:fillRect/>
          </a:stretch>
        </p:blipFill>
        <p:spPr>
          <a:xfrm>
            <a:off x="458271" y="2559695"/>
            <a:ext cx="2694362" cy="2544568"/>
          </a:xfrm>
          <a:prstGeom prst="rect">
            <a:avLst/>
          </a:prstGeom>
        </p:spPr>
      </p:pic>
    </p:spTree>
    <p:extLst>
      <p:ext uri="{BB962C8B-B14F-4D97-AF65-F5344CB8AC3E}">
        <p14:creationId xmlns:p14="http://schemas.microsoft.com/office/powerpoint/2010/main" val="4126290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8021" y="308123"/>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Use case</a:t>
            </a:r>
          </a:p>
        </p:txBody>
      </p:sp>
      <p:pic>
        <p:nvPicPr>
          <p:cNvPr id="4" name="Imagen 3">
            <a:hlinkClick r:id="rId2" action="ppaction://hlinkfile"/>
          </p:cNvPr>
          <p:cNvPicPr>
            <a:picLocks noChangeAspect="1"/>
          </p:cNvPicPr>
          <p:nvPr/>
        </p:nvPicPr>
        <p:blipFill>
          <a:blip r:embed="rId3"/>
          <a:stretch>
            <a:fillRect/>
          </a:stretch>
        </p:blipFill>
        <p:spPr>
          <a:xfrm>
            <a:off x="3802430" y="1723959"/>
            <a:ext cx="1696249" cy="1481390"/>
          </a:xfrm>
          <a:prstGeom prst="rect">
            <a:avLst/>
          </a:prstGeom>
        </p:spPr>
      </p:pic>
      <p:sp>
        <p:nvSpPr>
          <p:cNvPr id="7" name="Rectángulo redondeado 6">
            <a:hlinkClick r:id="rId2" action="ppaction://hlinkfile"/>
          </p:cNvPr>
          <p:cNvSpPr/>
          <p:nvPr/>
        </p:nvSpPr>
        <p:spPr>
          <a:xfrm>
            <a:off x="3802429" y="3683024"/>
            <a:ext cx="2213147" cy="3609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4" action="ppaction://hlinkfile"/>
              </a:rPr>
              <a:t>Instructor</a:t>
            </a:r>
            <a:endParaRPr lang="en-US" dirty="0"/>
          </a:p>
        </p:txBody>
      </p:sp>
      <p:sp>
        <p:nvSpPr>
          <p:cNvPr id="8" name="Rectángulo redondeado 7"/>
          <p:cNvSpPr/>
          <p:nvPr/>
        </p:nvSpPr>
        <p:spPr>
          <a:xfrm>
            <a:off x="1120814" y="3680665"/>
            <a:ext cx="2031471"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u="sng" dirty="0" smtClean="0">
                <a:ln w="0"/>
                <a:solidFill>
                  <a:schemeClr val="accent1"/>
                </a:solidFill>
                <a:hlinkClick r:id="rId5" action="ppaction://hlinkfile"/>
              </a:rPr>
              <a:t>Leader</a:t>
            </a:r>
            <a:endParaRPr lang="en-US" u="sng" dirty="0">
              <a:ln w="0"/>
              <a:solidFill>
                <a:schemeClr val="accent1"/>
              </a:solidFill>
            </a:endParaRPr>
          </a:p>
        </p:txBody>
      </p:sp>
      <p:sp>
        <p:nvSpPr>
          <p:cNvPr id="9" name="Rectángulo redondeado 8"/>
          <p:cNvSpPr/>
          <p:nvPr/>
        </p:nvSpPr>
        <p:spPr>
          <a:xfrm>
            <a:off x="6446632" y="3642722"/>
            <a:ext cx="2468029"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6" action="ppaction://hlinkfile"/>
              </a:rPr>
              <a:t>Coordinator</a:t>
            </a:r>
            <a:endParaRPr lang="en-US" dirty="0"/>
          </a:p>
        </p:txBody>
      </p:sp>
      <p:pic>
        <p:nvPicPr>
          <p:cNvPr id="13" name="Imagen 12"/>
          <p:cNvPicPr>
            <a:picLocks noChangeAspect="1"/>
          </p:cNvPicPr>
          <p:nvPr/>
        </p:nvPicPr>
        <p:blipFill>
          <a:blip r:embed="rId7"/>
          <a:stretch>
            <a:fillRect/>
          </a:stretch>
        </p:blipFill>
        <p:spPr>
          <a:xfrm>
            <a:off x="356414" y="4631430"/>
            <a:ext cx="2155776" cy="1670726"/>
          </a:xfrm>
          <a:prstGeom prst="rect">
            <a:avLst/>
          </a:prstGeom>
        </p:spPr>
      </p:pic>
      <p:sp>
        <p:nvSpPr>
          <p:cNvPr id="14" name="Rectángulo redondeado 13"/>
          <p:cNvSpPr/>
          <p:nvPr/>
        </p:nvSpPr>
        <p:spPr>
          <a:xfrm>
            <a:off x="2694644" y="5110578"/>
            <a:ext cx="1953791" cy="5868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hlinkClick r:id="rId8" action="ppaction://hlinkfile"/>
              </a:rPr>
              <a:t>Documentación</a:t>
            </a:r>
            <a:endParaRPr lang="en-US" dirty="0"/>
          </a:p>
        </p:txBody>
      </p:sp>
      <p:sp>
        <p:nvSpPr>
          <p:cNvPr id="10" name="Rectángulo redondeado 9"/>
          <p:cNvSpPr/>
          <p:nvPr/>
        </p:nvSpPr>
        <p:spPr>
          <a:xfrm>
            <a:off x="5085760" y="5110578"/>
            <a:ext cx="1716833" cy="5868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9" action="ppaction://hlinkfile"/>
              </a:rPr>
              <a:t>Administrator</a:t>
            </a:r>
            <a:endParaRPr lang="en-US" dirty="0"/>
          </a:p>
        </p:txBody>
      </p:sp>
      <p:pic>
        <p:nvPicPr>
          <p:cNvPr id="15" name="Imagen 14"/>
          <p:cNvPicPr>
            <a:picLocks noChangeAspect="1"/>
          </p:cNvPicPr>
          <p:nvPr/>
        </p:nvPicPr>
        <p:blipFill>
          <a:blip r:embed="rId10"/>
          <a:stretch>
            <a:fillRect/>
          </a:stretch>
        </p:blipFill>
        <p:spPr>
          <a:xfrm>
            <a:off x="1234101" y="1916139"/>
            <a:ext cx="1804895" cy="1289210"/>
          </a:xfrm>
          <a:prstGeom prst="rect">
            <a:avLst/>
          </a:prstGeom>
        </p:spPr>
      </p:pic>
      <p:pic>
        <p:nvPicPr>
          <p:cNvPr id="16" name="Imagen 15">
            <a:hlinkClick r:id="rId2" action="ppaction://hlinkfile"/>
          </p:cNvPr>
          <p:cNvPicPr>
            <a:picLocks noChangeAspect="1"/>
          </p:cNvPicPr>
          <p:nvPr/>
        </p:nvPicPr>
        <p:blipFill>
          <a:blip r:embed="rId3"/>
          <a:stretch>
            <a:fillRect/>
          </a:stretch>
        </p:blipFill>
        <p:spPr>
          <a:xfrm>
            <a:off x="3802429" y="1668352"/>
            <a:ext cx="1696249" cy="1481390"/>
          </a:xfrm>
          <a:prstGeom prst="rect">
            <a:avLst/>
          </a:prstGeom>
        </p:spPr>
      </p:pic>
      <p:sp>
        <p:nvSpPr>
          <p:cNvPr id="12" name="Rectángulo 11"/>
          <p:cNvSpPr/>
          <p:nvPr/>
        </p:nvSpPr>
        <p:spPr>
          <a:xfrm>
            <a:off x="1033831" y="3257994"/>
            <a:ext cx="1576201" cy="307777"/>
          </a:xfrm>
          <a:prstGeom prst="rect">
            <a:avLst/>
          </a:prstGeom>
        </p:spPr>
        <p:txBody>
          <a:bodyPr wrap="none">
            <a:spAutoFit/>
          </a:bodyPr>
          <a:lstStyle/>
          <a:p>
            <a:r>
              <a:rPr lang="en-US" sz="1400" dirty="0" smtClean="0"/>
              <a:t>Imagen 14: Leader </a:t>
            </a:r>
            <a:endParaRPr lang="en-US" sz="1400" dirty="0"/>
          </a:p>
        </p:txBody>
      </p:sp>
      <p:sp>
        <p:nvSpPr>
          <p:cNvPr id="18" name="Rectángulo 17"/>
          <p:cNvSpPr/>
          <p:nvPr/>
        </p:nvSpPr>
        <p:spPr>
          <a:xfrm>
            <a:off x="3781169" y="3188795"/>
            <a:ext cx="1795300" cy="307777"/>
          </a:xfrm>
          <a:prstGeom prst="rect">
            <a:avLst/>
          </a:prstGeom>
        </p:spPr>
        <p:txBody>
          <a:bodyPr wrap="none">
            <a:spAutoFit/>
          </a:bodyPr>
          <a:lstStyle/>
          <a:p>
            <a:r>
              <a:rPr lang="en-US" sz="1400" dirty="0" smtClean="0"/>
              <a:t>Imagen 15: Instructor </a:t>
            </a:r>
            <a:endParaRPr lang="en-US" sz="1400" dirty="0"/>
          </a:p>
        </p:txBody>
      </p:sp>
      <p:sp>
        <p:nvSpPr>
          <p:cNvPr id="20" name="Rectángulo 19"/>
          <p:cNvSpPr/>
          <p:nvPr/>
        </p:nvSpPr>
        <p:spPr>
          <a:xfrm>
            <a:off x="6572501" y="3178132"/>
            <a:ext cx="1950406" cy="307777"/>
          </a:xfrm>
          <a:prstGeom prst="rect">
            <a:avLst/>
          </a:prstGeom>
        </p:spPr>
        <p:txBody>
          <a:bodyPr wrap="none">
            <a:spAutoFit/>
          </a:bodyPr>
          <a:lstStyle/>
          <a:p>
            <a:r>
              <a:rPr lang="en-US" sz="1400" dirty="0" smtClean="0"/>
              <a:t>Imagen 16:Coordination</a:t>
            </a:r>
            <a:endParaRPr lang="en-US" sz="1400" dirty="0"/>
          </a:p>
        </p:txBody>
      </p:sp>
      <p:sp>
        <p:nvSpPr>
          <p:cNvPr id="21" name="Rectángulo 20"/>
          <p:cNvSpPr/>
          <p:nvPr/>
        </p:nvSpPr>
        <p:spPr>
          <a:xfrm>
            <a:off x="570519" y="6171236"/>
            <a:ext cx="2180405"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Imagen 17: Documentación</a:t>
            </a:r>
          </a:p>
        </p:txBody>
      </p:sp>
      <p:sp>
        <p:nvSpPr>
          <p:cNvPr id="22" name="Rectángulo 21"/>
          <p:cNvSpPr/>
          <p:nvPr/>
        </p:nvSpPr>
        <p:spPr>
          <a:xfrm>
            <a:off x="6830693" y="6332181"/>
            <a:ext cx="2083968"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Imagen </a:t>
            </a:r>
            <a:r>
              <a:rPr lang="en-US" sz="1400" dirty="0" smtClean="0">
                <a:latin typeface="Times New Roman" panose="02020603050405020304" pitchFamily="18" charset="0"/>
                <a:cs typeface="Times New Roman" panose="02020603050405020304" pitchFamily="18" charset="0"/>
              </a:rPr>
              <a:t>18: Administrator </a:t>
            </a:r>
            <a:endParaRPr lang="en-US" sz="1400" dirty="0"/>
          </a:p>
        </p:txBody>
      </p:sp>
      <p:pic>
        <p:nvPicPr>
          <p:cNvPr id="23" name="Imagen 22"/>
          <p:cNvPicPr>
            <a:picLocks noChangeAspect="1"/>
          </p:cNvPicPr>
          <p:nvPr/>
        </p:nvPicPr>
        <p:blipFill>
          <a:blip r:embed="rId11"/>
          <a:stretch>
            <a:fillRect/>
          </a:stretch>
        </p:blipFill>
        <p:spPr>
          <a:xfrm>
            <a:off x="6331623" y="1637690"/>
            <a:ext cx="2719052" cy="1486629"/>
          </a:xfrm>
          <a:prstGeom prst="rect">
            <a:avLst/>
          </a:prstGeom>
        </p:spPr>
      </p:pic>
      <p:pic>
        <p:nvPicPr>
          <p:cNvPr id="24" name="Imagen 23"/>
          <p:cNvPicPr>
            <a:picLocks noChangeAspect="1"/>
          </p:cNvPicPr>
          <p:nvPr/>
        </p:nvPicPr>
        <p:blipFill>
          <a:blip r:embed="rId12"/>
          <a:stretch>
            <a:fillRect/>
          </a:stretch>
        </p:blipFill>
        <p:spPr>
          <a:xfrm>
            <a:off x="6987653" y="4761162"/>
            <a:ext cx="2086559" cy="1285685"/>
          </a:xfrm>
          <a:prstGeom prst="rect">
            <a:avLst/>
          </a:prstGeom>
        </p:spPr>
      </p:pic>
    </p:spTree>
    <p:extLst>
      <p:ext uri="{BB962C8B-B14F-4D97-AF65-F5344CB8AC3E}">
        <p14:creationId xmlns:p14="http://schemas.microsoft.com/office/powerpoint/2010/main" val="403755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1566" y="4745587"/>
            <a:ext cx="6033575" cy="769441"/>
          </a:xfrm>
          <a:prstGeom prst="rect">
            <a:avLst/>
          </a:prstGeom>
        </p:spPr>
        <p:txBody>
          <a:bodyPr wrap="none">
            <a:spAutoFit/>
          </a:bodyPr>
          <a:lstStyle/>
          <a:p>
            <a:pPr defTabSz="288000"/>
            <a:r>
              <a:rPr lang="es-CO" sz="4400" b="1" dirty="0" smtClean="0">
                <a:solidFill>
                  <a:schemeClr val="bg1">
                    <a:lumMod val="95000"/>
                  </a:schemeClr>
                </a:solidFill>
              </a:rPr>
              <a:t>Casos </a:t>
            </a:r>
            <a:r>
              <a:rPr lang="es-CO" sz="4400" b="1" dirty="0" smtClean="0">
                <a:solidFill>
                  <a:schemeClr val="bg1">
                    <a:lumMod val="95000"/>
                  </a:schemeClr>
                </a:solidFill>
                <a:latin typeface="Times New Roman" panose="02020603050405020304" pitchFamily="18" charset="0"/>
                <a:cs typeface="Times New Roman" panose="02020603050405020304" pitchFamily="18" charset="0"/>
              </a:rPr>
              <a:t>De</a:t>
            </a:r>
            <a:r>
              <a:rPr lang="es-CO" sz="4400" b="1" dirty="0" smtClean="0">
                <a:solidFill>
                  <a:schemeClr val="bg1">
                    <a:lumMod val="95000"/>
                  </a:schemeClr>
                </a:solidFill>
              </a:rPr>
              <a:t> Uso Extendidos</a:t>
            </a:r>
            <a:endParaRPr lang="es-CO" sz="4400" b="1" dirty="0">
              <a:solidFill>
                <a:schemeClr val="bg1">
                  <a:lumMod val="95000"/>
                </a:schemeClr>
              </a:solidFill>
            </a:endParaRPr>
          </a:p>
        </p:txBody>
      </p:sp>
    </p:spTree>
    <p:extLst>
      <p:ext uri="{BB962C8B-B14F-4D97-AF65-F5344CB8AC3E}">
        <p14:creationId xmlns:p14="http://schemas.microsoft.com/office/powerpoint/2010/main" val="3192084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7357" y="583020"/>
            <a:ext cx="5293318" cy="523220"/>
          </a:xfrm>
          <a:prstGeom prst="rect">
            <a:avLst/>
          </a:prstGeom>
        </p:spPr>
        <p:txBody>
          <a:bodyPr wrap="square">
            <a:spAutoFit/>
          </a:bodyPr>
          <a:lstStyle/>
          <a:p>
            <a:pPr defTabSz="288000"/>
            <a:r>
              <a:rPr lang="es-CO" sz="2800" b="1" dirty="0" smtClean="0">
                <a:solidFill>
                  <a:schemeClr val="bg1">
                    <a:lumMod val="95000"/>
                  </a:schemeClr>
                </a:solidFill>
                <a:latin typeface="Times New Roman" panose="02020603050405020304" pitchFamily="18" charset="0"/>
                <a:cs typeface="Times New Roman" panose="02020603050405020304" pitchFamily="18" charset="0"/>
              </a:rPr>
              <a:t>Casos De Uso Extendidos</a:t>
            </a:r>
            <a:endParaRPr lang="es-CO" sz="28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Rectángulo redondeado 8"/>
          <p:cNvSpPr/>
          <p:nvPr/>
        </p:nvSpPr>
        <p:spPr>
          <a:xfrm>
            <a:off x="6225286" y="3732311"/>
            <a:ext cx="2468029"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2" action="ppaction://hlinkfile"/>
              </a:rPr>
              <a:t>Coordinator</a:t>
            </a:r>
            <a:endParaRPr lang="en-US" dirty="0"/>
          </a:p>
        </p:txBody>
      </p:sp>
      <p:sp>
        <p:nvSpPr>
          <p:cNvPr id="10" name="Rectángulo redondeado 9"/>
          <p:cNvSpPr/>
          <p:nvPr/>
        </p:nvSpPr>
        <p:spPr>
          <a:xfrm>
            <a:off x="3323111" y="5946126"/>
            <a:ext cx="2647666" cy="4828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3" action="ppaction://hlinkfile"/>
              </a:rPr>
              <a:t>Administrator</a:t>
            </a:r>
            <a:endParaRPr lang="en-US" dirty="0"/>
          </a:p>
        </p:txBody>
      </p:sp>
      <p:pic>
        <p:nvPicPr>
          <p:cNvPr id="12" name="Imagen 11"/>
          <p:cNvPicPr>
            <a:picLocks noChangeAspect="1"/>
          </p:cNvPicPr>
          <p:nvPr/>
        </p:nvPicPr>
        <p:blipFill>
          <a:blip r:embed="rId4"/>
          <a:stretch>
            <a:fillRect/>
          </a:stretch>
        </p:blipFill>
        <p:spPr>
          <a:xfrm>
            <a:off x="961135" y="1968784"/>
            <a:ext cx="1804895" cy="1289210"/>
          </a:xfrm>
          <a:prstGeom prst="rect">
            <a:avLst/>
          </a:prstGeom>
        </p:spPr>
      </p:pic>
      <p:pic>
        <p:nvPicPr>
          <p:cNvPr id="13" name="Imagen 12">
            <a:hlinkClick r:id="rId5" action="ppaction://hlinkfile"/>
          </p:cNvPr>
          <p:cNvPicPr>
            <a:picLocks noChangeAspect="1"/>
          </p:cNvPicPr>
          <p:nvPr/>
        </p:nvPicPr>
        <p:blipFill>
          <a:blip r:embed="rId6"/>
          <a:stretch>
            <a:fillRect/>
          </a:stretch>
        </p:blipFill>
        <p:spPr>
          <a:xfrm>
            <a:off x="3557381" y="1931472"/>
            <a:ext cx="1696249" cy="1481390"/>
          </a:xfrm>
          <a:prstGeom prst="rect">
            <a:avLst/>
          </a:prstGeom>
        </p:spPr>
      </p:pic>
      <p:sp>
        <p:nvSpPr>
          <p:cNvPr id="14" name="Rectángulo redondeado 13">
            <a:hlinkClick r:id="rId5" action="ppaction://hlinkfile"/>
          </p:cNvPr>
          <p:cNvSpPr/>
          <p:nvPr/>
        </p:nvSpPr>
        <p:spPr>
          <a:xfrm>
            <a:off x="3406492" y="3719612"/>
            <a:ext cx="2213147" cy="3609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7" action="ppaction://hlinkfile"/>
              </a:rPr>
              <a:t>Instructor</a:t>
            </a:r>
            <a:endParaRPr lang="en-US" dirty="0"/>
          </a:p>
        </p:txBody>
      </p:sp>
      <p:sp>
        <p:nvSpPr>
          <p:cNvPr id="15" name="Rectángulo redondeado 14"/>
          <p:cNvSpPr/>
          <p:nvPr/>
        </p:nvSpPr>
        <p:spPr>
          <a:xfrm>
            <a:off x="957357" y="3652456"/>
            <a:ext cx="2031471"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u="sng" dirty="0" smtClean="0">
                <a:ln w="0"/>
                <a:solidFill>
                  <a:schemeClr val="accent1"/>
                </a:solidFill>
                <a:hlinkClick r:id="rId8" action="ppaction://hlinkfile"/>
              </a:rPr>
              <a:t>Leader</a:t>
            </a:r>
            <a:endParaRPr lang="en-US" u="sng" dirty="0">
              <a:ln w="0"/>
              <a:solidFill>
                <a:schemeClr val="accent1"/>
              </a:solidFill>
            </a:endParaRPr>
          </a:p>
        </p:txBody>
      </p:sp>
      <p:pic>
        <p:nvPicPr>
          <p:cNvPr id="3" name="Imagen 2"/>
          <p:cNvPicPr>
            <a:picLocks noChangeAspect="1"/>
          </p:cNvPicPr>
          <p:nvPr/>
        </p:nvPicPr>
        <p:blipFill>
          <a:blip r:embed="rId9"/>
          <a:stretch>
            <a:fillRect/>
          </a:stretch>
        </p:blipFill>
        <p:spPr>
          <a:xfrm>
            <a:off x="6044981" y="1682713"/>
            <a:ext cx="2718480" cy="1538159"/>
          </a:xfrm>
          <a:prstGeom prst="rect">
            <a:avLst/>
          </a:prstGeom>
        </p:spPr>
      </p:pic>
      <p:pic>
        <p:nvPicPr>
          <p:cNvPr id="5" name="Imagen 4"/>
          <p:cNvPicPr>
            <a:picLocks noChangeAspect="1"/>
          </p:cNvPicPr>
          <p:nvPr/>
        </p:nvPicPr>
        <p:blipFill>
          <a:blip r:embed="rId10"/>
          <a:stretch>
            <a:fillRect/>
          </a:stretch>
        </p:blipFill>
        <p:spPr>
          <a:xfrm>
            <a:off x="3635636" y="4345624"/>
            <a:ext cx="2022616" cy="1159092"/>
          </a:xfrm>
          <a:prstGeom prst="rect">
            <a:avLst/>
          </a:prstGeom>
        </p:spPr>
      </p:pic>
      <p:sp>
        <p:nvSpPr>
          <p:cNvPr id="17" name="Rectángulo 16"/>
          <p:cNvSpPr/>
          <p:nvPr/>
        </p:nvSpPr>
        <p:spPr>
          <a:xfrm>
            <a:off x="1033831" y="3257994"/>
            <a:ext cx="1576201" cy="307777"/>
          </a:xfrm>
          <a:prstGeom prst="rect">
            <a:avLst/>
          </a:prstGeom>
        </p:spPr>
        <p:txBody>
          <a:bodyPr wrap="none">
            <a:spAutoFit/>
          </a:bodyPr>
          <a:lstStyle/>
          <a:p>
            <a:r>
              <a:rPr lang="en-US" sz="1400" dirty="0" smtClean="0"/>
              <a:t>Imagen 14: Leader </a:t>
            </a:r>
            <a:endParaRPr lang="en-US" sz="1400" dirty="0"/>
          </a:p>
        </p:txBody>
      </p:sp>
      <p:sp>
        <p:nvSpPr>
          <p:cNvPr id="18" name="Rectángulo 17"/>
          <p:cNvSpPr/>
          <p:nvPr/>
        </p:nvSpPr>
        <p:spPr>
          <a:xfrm>
            <a:off x="3724964" y="3368991"/>
            <a:ext cx="1715150" cy="307777"/>
          </a:xfrm>
          <a:prstGeom prst="rect">
            <a:avLst/>
          </a:prstGeom>
        </p:spPr>
        <p:txBody>
          <a:bodyPr wrap="none">
            <a:spAutoFit/>
          </a:bodyPr>
          <a:lstStyle/>
          <a:p>
            <a:r>
              <a:rPr lang="en-US" sz="1400" dirty="0" smtClean="0"/>
              <a:t>Imagen 15:Instructor</a:t>
            </a:r>
            <a:endParaRPr lang="en-US" sz="1400" dirty="0"/>
          </a:p>
        </p:txBody>
      </p:sp>
      <p:sp>
        <p:nvSpPr>
          <p:cNvPr id="19" name="Rectángulo 18"/>
          <p:cNvSpPr/>
          <p:nvPr/>
        </p:nvSpPr>
        <p:spPr>
          <a:xfrm>
            <a:off x="6671199" y="3356265"/>
            <a:ext cx="1911998" cy="307777"/>
          </a:xfrm>
          <a:prstGeom prst="rect">
            <a:avLst/>
          </a:prstGeom>
        </p:spPr>
        <p:txBody>
          <a:bodyPr wrap="none">
            <a:spAutoFit/>
          </a:bodyPr>
          <a:lstStyle/>
          <a:p>
            <a:r>
              <a:rPr lang="en-US" sz="1400" dirty="0" smtClean="0"/>
              <a:t>Imagen 16:Coordinador</a:t>
            </a:r>
            <a:endParaRPr lang="en-US" sz="1400" dirty="0"/>
          </a:p>
        </p:txBody>
      </p:sp>
      <p:sp>
        <p:nvSpPr>
          <p:cNvPr id="6" name="Rectángulo 5"/>
          <p:cNvSpPr/>
          <p:nvPr/>
        </p:nvSpPr>
        <p:spPr>
          <a:xfrm>
            <a:off x="3406492" y="5600462"/>
            <a:ext cx="2348463" cy="338554"/>
          </a:xfrm>
          <a:prstGeom prst="rect">
            <a:avLst/>
          </a:prstGeom>
        </p:spPr>
        <p:txBody>
          <a:bodyPr wrap="none">
            <a:spAutoFit/>
          </a:bodyPr>
          <a:lstStyle/>
          <a:p>
            <a:r>
              <a:rPr lang="en-US" sz="1600" dirty="0"/>
              <a:t>Imagen </a:t>
            </a:r>
            <a:r>
              <a:rPr lang="en-US" sz="1600" dirty="0" smtClean="0"/>
              <a:t>18: Administrador</a:t>
            </a:r>
            <a:endParaRPr lang="en-US" sz="1600" dirty="0"/>
          </a:p>
        </p:txBody>
      </p:sp>
    </p:spTree>
    <p:extLst>
      <p:ext uri="{BB962C8B-B14F-4D97-AF65-F5344CB8AC3E}">
        <p14:creationId xmlns:p14="http://schemas.microsoft.com/office/powerpoint/2010/main" val="2801421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66790" y="514781"/>
            <a:ext cx="5877378" cy="769441"/>
          </a:xfrm>
          <a:prstGeom prst="rect">
            <a:avLst/>
          </a:prstGeom>
        </p:spPr>
        <p:txBody>
          <a:bodyPr wrap="none">
            <a:spAutoFit/>
          </a:bodyPr>
          <a:lstStyle/>
          <a:p>
            <a:pPr defTabSz="288000"/>
            <a:r>
              <a:rPr lang="es-CO" sz="4400" b="1" dirty="0" smtClean="0">
                <a:solidFill>
                  <a:schemeClr val="bg1">
                    <a:lumMod val="95000"/>
                  </a:schemeClr>
                </a:solidFill>
              </a:rPr>
              <a:t>Diagramas De Secuencia</a:t>
            </a:r>
            <a:endParaRPr lang="es-CO" sz="4400" b="1" dirty="0">
              <a:solidFill>
                <a:schemeClr val="bg1">
                  <a:lumMod val="95000"/>
                </a:schemeClr>
              </a:solidFill>
            </a:endParaRPr>
          </a:p>
        </p:txBody>
      </p:sp>
    </p:spTree>
    <p:extLst>
      <p:ext uri="{BB962C8B-B14F-4D97-AF65-F5344CB8AC3E}">
        <p14:creationId xmlns:p14="http://schemas.microsoft.com/office/powerpoint/2010/main" val="3840705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66790" y="514781"/>
            <a:ext cx="5877378" cy="769441"/>
          </a:xfrm>
          <a:prstGeom prst="rect">
            <a:avLst/>
          </a:prstGeom>
        </p:spPr>
        <p:txBody>
          <a:bodyPr wrap="none">
            <a:spAutoFit/>
          </a:bodyPr>
          <a:lstStyle/>
          <a:p>
            <a:pPr defTabSz="288000"/>
            <a:r>
              <a:rPr lang="es-CO" sz="4400" b="1" dirty="0" smtClean="0">
                <a:solidFill>
                  <a:schemeClr val="bg1">
                    <a:lumMod val="95000"/>
                  </a:schemeClr>
                </a:solidFill>
              </a:rPr>
              <a:t>Diagramas De Secuencia</a:t>
            </a:r>
            <a:endParaRPr lang="es-CO" sz="4400" b="1" dirty="0">
              <a:solidFill>
                <a:schemeClr val="bg1">
                  <a:lumMod val="95000"/>
                </a:schemeClr>
              </a:solidFill>
            </a:endParaRPr>
          </a:p>
        </p:txBody>
      </p:sp>
      <p:sp>
        <p:nvSpPr>
          <p:cNvPr id="9" name="Rectángulo redondeado 8"/>
          <p:cNvSpPr/>
          <p:nvPr/>
        </p:nvSpPr>
        <p:spPr>
          <a:xfrm>
            <a:off x="6225286" y="3732311"/>
            <a:ext cx="2468029"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2" action="ppaction://hlinkfile"/>
              </a:rPr>
              <a:t>Coordinator</a:t>
            </a:r>
            <a:endParaRPr lang="en-US" dirty="0"/>
          </a:p>
        </p:txBody>
      </p:sp>
      <p:sp>
        <p:nvSpPr>
          <p:cNvPr id="10" name="Rectángulo redondeado 9"/>
          <p:cNvSpPr/>
          <p:nvPr/>
        </p:nvSpPr>
        <p:spPr>
          <a:xfrm>
            <a:off x="3323111" y="6033102"/>
            <a:ext cx="2647666" cy="4828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3" action="ppaction://hlinkfile"/>
              </a:rPr>
              <a:t>Administrator</a:t>
            </a:r>
            <a:endParaRPr lang="en-US" dirty="0"/>
          </a:p>
        </p:txBody>
      </p:sp>
      <p:pic>
        <p:nvPicPr>
          <p:cNvPr id="12" name="Imagen 11"/>
          <p:cNvPicPr>
            <a:picLocks noChangeAspect="1"/>
          </p:cNvPicPr>
          <p:nvPr/>
        </p:nvPicPr>
        <p:blipFill>
          <a:blip r:embed="rId4"/>
          <a:stretch>
            <a:fillRect/>
          </a:stretch>
        </p:blipFill>
        <p:spPr>
          <a:xfrm>
            <a:off x="1070644" y="2092809"/>
            <a:ext cx="1804895" cy="1289210"/>
          </a:xfrm>
          <a:prstGeom prst="rect">
            <a:avLst/>
          </a:prstGeom>
        </p:spPr>
      </p:pic>
      <p:pic>
        <p:nvPicPr>
          <p:cNvPr id="13" name="Imagen 12">
            <a:hlinkClick r:id="rId5" action="ppaction://hlinkfile"/>
          </p:cNvPr>
          <p:cNvPicPr>
            <a:picLocks noChangeAspect="1"/>
          </p:cNvPicPr>
          <p:nvPr/>
        </p:nvPicPr>
        <p:blipFill>
          <a:blip r:embed="rId6"/>
          <a:stretch>
            <a:fillRect/>
          </a:stretch>
        </p:blipFill>
        <p:spPr>
          <a:xfrm>
            <a:off x="3557381" y="1868881"/>
            <a:ext cx="1696249" cy="1481390"/>
          </a:xfrm>
          <a:prstGeom prst="rect">
            <a:avLst/>
          </a:prstGeom>
        </p:spPr>
      </p:pic>
      <p:sp>
        <p:nvSpPr>
          <p:cNvPr id="14" name="Rectángulo redondeado 13">
            <a:hlinkClick r:id="rId5" action="ppaction://hlinkfile"/>
          </p:cNvPr>
          <p:cNvSpPr/>
          <p:nvPr/>
        </p:nvSpPr>
        <p:spPr>
          <a:xfrm>
            <a:off x="3406492" y="3652456"/>
            <a:ext cx="2213147" cy="428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rId7" action="ppaction://hlinkfile"/>
              </a:rPr>
              <a:t>Instructor</a:t>
            </a:r>
            <a:endParaRPr lang="en-US" dirty="0"/>
          </a:p>
        </p:txBody>
      </p:sp>
      <p:sp>
        <p:nvSpPr>
          <p:cNvPr id="15" name="Rectángulo redondeado 14"/>
          <p:cNvSpPr/>
          <p:nvPr/>
        </p:nvSpPr>
        <p:spPr>
          <a:xfrm>
            <a:off x="957357" y="3652456"/>
            <a:ext cx="2031471" cy="4012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u="sng" dirty="0" smtClean="0">
                <a:ln w="0"/>
                <a:solidFill>
                  <a:schemeClr val="accent1"/>
                </a:solidFill>
                <a:hlinkClick r:id="rId8" action="ppaction://hlinkfile"/>
              </a:rPr>
              <a:t>Leader</a:t>
            </a:r>
            <a:endParaRPr lang="en-US" u="sng" dirty="0">
              <a:ln w="0"/>
              <a:solidFill>
                <a:schemeClr val="accent1"/>
              </a:solidFill>
            </a:endParaRPr>
          </a:p>
        </p:txBody>
      </p:sp>
      <p:pic>
        <p:nvPicPr>
          <p:cNvPr id="16" name="Imagen 15"/>
          <p:cNvPicPr>
            <a:picLocks noChangeAspect="1"/>
          </p:cNvPicPr>
          <p:nvPr/>
        </p:nvPicPr>
        <p:blipFill>
          <a:blip r:embed="rId9"/>
          <a:stretch>
            <a:fillRect/>
          </a:stretch>
        </p:blipFill>
        <p:spPr>
          <a:xfrm>
            <a:off x="6333778" y="2201647"/>
            <a:ext cx="2205686" cy="1236442"/>
          </a:xfrm>
          <a:prstGeom prst="rect">
            <a:avLst/>
          </a:prstGeom>
        </p:spPr>
      </p:pic>
      <p:pic>
        <p:nvPicPr>
          <p:cNvPr id="3" name="Imagen 2"/>
          <p:cNvPicPr>
            <a:picLocks noChangeAspect="1"/>
          </p:cNvPicPr>
          <p:nvPr/>
        </p:nvPicPr>
        <p:blipFill>
          <a:blip r:embed="rId10"/>
          <a:stretch>
            <a:fillRect/>
          </a:stretch>
        </p:blipFill>
        <p:spPr>
          <a:xfrm>
            <a:off x="3323111" y="4382786"/>
            <a:ext cx="2642595" cy="1290453"/>
          </a:xfrm>
          <a:prstGeom prst="rect">
            <a:avLst/>
          </a:prstGeom>
        </p:spPr>
      </p:pic>
      <p:sp>
        <p:nvSpPr>
          <p:cNvPr id="4" name="Rectángulo 3"/>
          <p:cNvSpPr/>
          <p:nvPr/>
        </p:nvSpPr>
        <p:spPr>
          <a:xfrm>
            <a:off x="1284280" y="3315528"/>
            <a:ext cx="1481624" cy="307777"/>
          </a:xfrm>
          <a:prstGeom prst="rect">
            <a:avLst/>
          </a:prstGeom>
        </p:spPr>
        <p:txBody>
          <a:bodyPr wrap="none">
            <a:spAutoFit/>
          </a:bodyPr>
          <a:lstStyle/>
          <a:p>
            <a:r>
              <a:rPr lang="en-US" sz="1400" dirty="0" smtClean="0"/>
              <a:t>Image </a:t>
            </a:r>
            <a:r>
              <a:rPr lang="en-US" sz="1400" dirty="0"/>
              <a:t>14: Leader </a:t>
            </a:r>
          </a:p>
        </p:txBody>
      </p:sp>
      <p:sp>
        <p:nvSpPr>
          <p:cNvPr id="5" name="Rectángulo 4"/>
          <p:cNvSpPr/>
          <p:nvPr/>
        </p:nvSpPr>
        <p:spPr>
          <a:xfrm>
            <a:off x="3842105" y="3343840"/>
            <a:ext cx="1715150" cy="307777"/>
          </a:xfrm>
          <a:prstGeom prst="rect">
            <a:avLst/>
          </a:prstGeom>
        </p:spPr>
        <p:txBody>
          <a:bodyPr wrap="none">
            <a:spAutoFit/>
          </a:bodyPr>
          <a:lstStyle/>
          <a:p>
            <a:r>
              <a:rPr lang="en-US" sz="1400" dirty="0"/>
              <a:t>Imagen 15:Instructor</a:t>
            </a:r>
          </a:p>
        </p:txBody>
      </p:sp>
      <p:sp>
        <p:nvSpPr>
          <p:cNvPr id="6" name="Rectángulo 5"/>
          <p:cNvSpPr/>
          <p:nvPr/>
        </p:nvSpPr>
        <p:spPr>
          <a:xfrm>
            <a:off x="6412946" y="3382019"/>
            <a:ext cx="1911998" cy="307777"/>
          </a:xfrm>
          <a:prstGeom prst="rect">
            <a:avLst/>
          </a:prstGeom>
        </p:spPr>
        <p:txBody>
          <a:bodyPr wrap="none">
            <a:spAutoFit/>
          </a:bodyPr>
          <a:lstStyle/>
          <a:p>
            <a:r>
              <a:rPr lang="en-US" sz="1400" dirty="0"/>
              <a:t>Imagen 16:Coordinador</a:t>
            </a:r>
          </a:p>
        </p:txBody>
      </p:sp>
      <p:sp>
        <p:nvSpPr>
          <p:cNvPr id="7" name="Rectángulo 6"/>
          <p:cNvSpPr/>
          <p:nvPr/>
        </p:nvSpPr>
        <p:spPr>
          <a:xfrm>
            <a:off x="3394146" y="5691807"/>
            <a:ext cx="2083519" cy="307777"/>
          </a:xfrm>
          <a:prstGeom prst="rect">
            <a:avLst/>
          </a:prstGeom>
        </p:spPr>
        <p:txBody>
          <a:bodyPr wrap="none">
            <a:spAutoFit/>
          </a:bodyPr>
          <a:lstStyle/>
          <a:p>
            <a:r>
              <a:rPr lang="en-US" sz="1400" dirty="0"/>
              <a:t>Imagen 18: Administrador</a:t>
            </a:r>
          </a:p>
        </p:txBody>
      </p:sp>
    </p:spTree>
    <p:extLst>
      <p:ext uri="{BB962C8B-B14F-4D97-AF65-F5344CB8AC3E}">
        <p14:creationId xmlns:p14="http://schemas.microsoft.com/office/powerpoint/2010/main" val="373587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17668" y="5195963"/>
            <a:ext cx="4997330" cy="769441"/>
          </a:xfrm>
          <a:prstGeom prst="rect">
            <a:avLst/>
          </a:prstGeom>
        </p:spPr>
        <p:txBody>
          <a:bodyPr wrap="none">
            <a:spAutoFit/>
          </a:bodyPr>
          <a:lstStyle/>
          <a:p>
            <a:pPr defTabSz="288000"/>
            <a:r>
              <a:rPr lang="es-CO" sz="4400" b="1" dirty="0" smtClean="0">
                <a:solidFill>
                  <a:schemeClr val="bg1">
                    <a:lumMod val="95000"/>
                  </a:schemeClr>
                </a:solidFill>
              </a:rPr>
              <a:t>Diagramas De Clases</a:t>
            </a:r>
            <a:endParaRPr lang="es-CO" sz="4400" b="1" dirty="0">
              <a:solidFill>
                <a:schemeClr val="bg1">
                  <a:lumMod val="95000"/>
                </a:schemeClr>
              </a:solidFill>
            </a:endParaRPr>
          </a:p>
        </p:txBody>
      </p:sp>
    </p:spTree>
    <p:extLst>
      <p:ext uri="{BB962C8B-B14F-4D97-AF65-F5344CB8AC3E}">
        <p14:creationId xmlns:p14="http://schemas.microsoft.com/office/powerpoint/2010/main" val="1374858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48677" y="473838"/>
            <a:ext cx="4997330" cy="769441"/>
          </a:xfrm>
          <a:prstGeom prst="rect">
            <a:avLst/>
          </a:prstGeom>
        </p:spPr>
        <p:txBody>
          <a:bodyPr wrap="none">
            <a:spAutoFit/>
          </a:bodyPr>
          <a:lstStyle/>
          <a:p>
            <a:pPr defTabSz="288000"/>
            <a:r>
              <a:rPr lang="es-CO" sz="4400" b="1" dirty="0" smtClean="0">
                <a:solidFill>
                  <a:schemeClr val="bg1">
                    <a:lumMod val="95000"/>
                  </a:schemeClr>
                </a:solidFill>
              </a:rPr>
              <a:t>Diagramas De Clases</a:t>
            </a:r>
            <a:endParaRPr lang="es-CO" sz="4400" b="1" dirty="0">
              <a:solidFill>
                <a:schemeClr val="bg1">
                  <a:lumMod val="95000"/>
                </a:schemeClr>
              </a:solidFill>
            </a:endParaRPr>
          </a:p>
        </p:txBody>
      </p:sp>
      <p:sp>
        <p:nvSpPr>
          <p:cNvPr id="7" name="Rectángulo redondeado 6"/>
          <p:cNvSpPr/>
          <p:nvPr/>
        </p:nvSpPr>
        <p:spPr>
          <a:xfrm>
            <a:off x="2913797" y="5675008"/>
            <a:ext cx="3316406" cy="641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hlinkClick r:id="rId2" action="ppaction://hlinkfile"/>
              </a:rPr>
              <a:t>Classdiagram</a:t>
            </a:r>
            <a:endParaRPr lang="en-US" dirty="0"/>
          </a:p>
        </p:txBody>
      </p:sp>
      <p:pic>
        <p:nvPicPr>
          <p:cNvPr id="8" name="Imagen 7"/>
          <p:cNvPicPr>
            <a:picLocks noChangeAspect="1"/>
          </p:cNvPicPr>
          <p:nvPr/>
        </p:nvPicPr>
        <p:blipFill>
          <a:blip r:embed="rId3"/>
          <a:stretch>
            <a:fillRect/>
          </a:stretch>
        </p:blipFill>
        <p:spPr>
          <a:xfrm>
            <a:off x="2620370" y="1957080"/>
            <a:ext cx="4160007" cy="2751397"/>
          </a:xfrm>
          <a:prstGeom prst="rect">
            <a:avLst/>
          </a:prstGeom>
        </p:spPr>
      </p:pic>
      <p:sp>
        <p:nvSpPr>
          <p:cNvPr id="3" name="Rectángulo 2"/>
          <p:cNvSpPr/>
          <p:nvPr/>
        </p:nvSpPr>
        <p:spPr>
          <a:xfrm>
            <a:off x="3582947" y="5003243"/>
            <a:ext cx="3047373" cy="369332"/>
          </a:xfrm>
          <a:prstGeom prst="rect">
            <a:avLst/>
          </a:prstGeom>
        </p:spPr>
        <p:txBody>
          <a:bodyPr wrap="none">
            <a:spAutoFit/>
          </a:bodyPr>
          <a:lstStyle/>
          <a:p>
            <a:r>
              <a:rPr lang="en-US" dirty="0"/>
              <a:t>Imagen </a:t>
            </a:r>
            <a:r>
              <a:rPr lang="en-US" dirty="0" smtClean="0"/>
              <a:t>19:Diagrama De </a:t>
            </a:r>
            <a:r>
              <a:rPr lang="en-US" dirty="0"/>
              <a:t>C</a:t>
            </a:r>
            <a:r>
              <a:rPr lang="en-US" dirty="0" smtClean="0"/>
              <a:t>lases</a:t>
            </a:r>
            <a:endParaRPr lang="en-US" dirty="0"/>
          </a:p>
        </p:txBody>
      </p:sp>
    </p:spTree>
    <p:extLst>
      <p:ext uri="{BB962C8B-B14F-4D97-AF65-F5344CB8AC3E}">
        <p14:creationId xmlns:p14="http://schemas.microsoft.com/office/powerpoint/2010/main" val="104120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12951" y="4759235"/>
            <a:ext cx="5955669" cy="769441"/>
          </a:xfrm>
          <a:prstGeom prst="rect">
            <a:avLst/>
          </a:prstGeom>
        </p:spPr>
        <p:txBody>
          <a:bodyPr wrap="none">
            <a:spAutoFit/>
          </a:bodyPr>
          <a:lstStyle/>
          <a:p>
            <a:pPr defTabSz="288000"/>
            <a:r>
              <a:rPr lang="es-CO" sz="4400" b="1" dirty="0" smtClean="0">
                <a:solidFill>
                  <a:schemeClr val="bg1">
                    <a:lumMod val="95000"/>
                  </a:schemeClr>
                </a:solidFill>
              </a:rPr>
              <a:t>Diagramas De Relacional</a:t>
            </a:r>
            <a:endParaRPr lang="es-CO" sz="4400" b="1" dirty="0">
              <a:solidFill>
                <a:schemeClr val="bg1">
                  <a:lumMod val="95000"/>
                </a:schemeClr>
              </a:solidFill>
            </a:endParaRPr>
          </a:p>
        </p:txBody>
      </p:sp>
    </p:spTree>
    <p:extLst>
      <p:ext uri="{BB962C8B-B14F-4D97-AF65-F5344CB8AC3E}">
        <p14:creationId xmlns:p14="http://schemas.microsoft.com/office/powerpoint/2010/main" val="423264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38993" y="501134"/>
            <a:ext cx="5955669" cy="769441"/>
          </a:xfrm>
          <a:prstGeom prst="rect">
            <a:avLst/>
          </a:prstGeom>
        </p:spPr>
        <p:txBody>
          <a:bodyPr wrap="none">
            <a:spAutoFit/>
          </a:bodyPr>
          <a:lstStyle/>
          <a:p>
            <a:pPr defTabSz="288000"/>
            <a:r>
              <a:rPr lang="es-CO" sz="4400" b="1" dirty="0" smtClean="0">
                <a:solidFill>
                  <a:schemeClr val="bg1">
                    <a:lumMod val="95000"/>
                  </a:schemeClr>
                </a:solidFill>
              </a:rPr>
              <a:t>Diagramas De Relacional</a:t>
            </a:r>
            <a:endParaRPr lang="es-CO" sz="4400" b="1" dirty="0">
              <a:solidFill>
                <a:schemeClr val="bg1">
                  <a:lumMod val="95000"/>
                </a:schemeClr>
              </a:solidFill>
            </a:endParaRPr>
          </a:p>
        </p:txBody>
      </p:sp>
      <p:sp>
        <p:nvSpPr>
          <p:cNvPr id="3" name="Rectángulo redondeado 2"/>
          <p:cNvSpPr/>
          <p:nvPr/>
        </p:nvSpPr>
        <p:spPr>
          <a:xfrm>
            <a:off x="2784143" y="5527343"/>
            <a:ext cx="3780430" cy="5322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hlinkClick r:id="rId2" action="ppaction://hlinkfile"/>
              </a:rPr>
              <a:t>Relationaldiagram</a:t>
            </a:r>
            <a:endParaRPr lang="en-US" dirty="0"/>
          </a:p>
        </p:txBody>
      </p:sp>
      <p:pic>
        <p:nvPicPr>
          <p:cNvPr id="4" name="Imagen 3"/>
          <p:cNvPicPr>
            <a:picLocks noChangeAspect="1"/>
          </p:cNvPicPr>
          <p:nvPr/>
        </p:nvPicPr>
        <p:blipFill>
          <a:blip r:embed="rId3"/>
          <a:stretch>
            <a:fillRect/>
          </a:stretch>
        </p:blipFill>
        <p:spPr>
          <a:xfrm>
            <a:off x="1983474" y="1832780"/>
            <a:ext cx="5381767" cy="3132357"/>
          </a:xfrm>
          <a:prstGeom prst="rect">
            <a:avLst/>
          </a:prstGeom>
        </p:spPr>
      </p:pic>
      <p:sp>
        <p:nvSpPr>
          <p:cNvPr id="6" name="Rectángulo 5"/>
          <p:cNvSpPr/>
          <p:nvPr/>
        </p:nvSpPr>
        <p:spPr>
          <a:xfrm>
            <a:off x="3150670" y="5061574"/>
            <a:ext cx="3424335" cy="369332"/>
          </a:xfrm>
          <a:prstGeom prst="rect">
            <a:avLst/>
          </a:prstGeom>
        </p:spPr>
        <p:txBody>
          <a:bodyPr wrap="none">
            <a:spAutoFit/>
          </a:bodyPr>
          <a:lstStyle/>
          <a:p>
            <a:r>
              <a:rPr lang="en-US" dirty="0"/>
              <a:t>Imagen </a:t>
            </a:r>
            <a:r>
              <a:rPr lang="en-US" dirty="0" smtClean="0"/>
              <a:t>20: Diagram the Relational</a:t>
            </a:r>
            <a:endParaRPr lang="en-US" dirty="0"/>
          </a:p>
        </p:txBody>
      </p:sp>
    </p:spTree>
    <p:extLst>
      <p:ext uri="{BB962C8B-B14F-4D97-AF65-F5344CB8AC3E}">
        <p14:creationId xmlns:p14="http://schemas.microsoft.com/office/powerpoint/2010/main" val="365568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2383" y="692203"/>
            <a:ext cx="2148280" cy="584775"/>
          </a:xfrm>
          <a:prstGeom prst="rect">
            <a:avLst/>
          </a:prstGeom>
        </p:spPr>
        <p:txBody>
          <a:bodyPr wrap="none">
            <a:spAutoFit/>
          </a:bodyPr>
          <a:lstStyle/>
          <a:p>
            <a:pPr defTabSz="288000"/>
            <a:r>
              <a:rPr lang="es-CO" sz="3200" b="1" dirty="0" smtClean="0">
                <a:solidFill>
                  <a:schemeClr val="bg1">
                    <a:lumMod val="95000"/>
                  </a:schemeClr>
                </a:solidFill>
              </a:rPr>
              <a:t>Referencias</a:t>
            </a:r>
            <a:endParaRPr lang="es-CO" sz="3200" b="1" dirty="0">
              <a:solidFill>
                <a:schemeClr val="bg1">
                  <a:lumMod val="95000"/>
                </a:schemeClr>
              </a:solidFill>
            </a:endParaRPr>
          </a:p>
        </p:txBody>
      </p:sp>
      <p:sp>
        <p:nvSpPr>
          <p:cNvPr id="3" name="Rectángulo 2"/>
          <p:cNvSpPr/>
          <p:nvPr/>
        </p:nvSpPr>
        <p:spPr>
          <a:xfrm>
            <a:off x="409432" y="2330391"/>
            <a:ext cx="8830102" cy="3970318"/>
          </a:xfrm>
          <a:prstGeom prst="rect">
            <a:avLst/>
          </a:prstGeom>
        </p:spPr>
        <p:txBody>
          <a:bodyPr wrap="square">
            <a:spAutoFit/>
          </a:bodyPr>
          <a:lstStyle/>
          <a:p>
            <a:pPr marL="171450" indent="-171450" defTabSz="288000">
              <a:buFont typeface="Arial" panose="020B0604020202020204" pitchFamily="34" charset="0"/>
              <a:buChar char="•"/>
            </a:pPr>
            <a:r>
              <a:rPr lang="es-CO" sz="1200" b="1" dirty="0" smtClean="0">
                <a:latin typeface="Times New Roman" panose="02020603050405020304" pitchFamily="18" charset="0"/>
                <a:cs typeface="Times New Roman" panose="02020603050405020304" pitchFamily="18" charset="0"/>
              </a:rPr>
              <a:t>Imagen </a:t>
            </a:r>
            <a:r>
              <a:rPr lang="es-CO" sz="1200" b="1" dirty="0">
                <a:latin typeface="Times New Roman" panose="02020603050405020304" pitchFamily="18" charset="0"/>
                <a:cs typeface="Times New Roman" panose="02020603050405020304" pitchFamily="18" charset="0"/>
              </a:rPr>
              <a:t>1</a:t>
            </a:r>
            <a:r>
              <a:rPr lang="es-CO" sz="1200" b="1" dirty="0" smtClean="0">
                <a:latin typeface="Times New Roman" panose="02020603050405020304" pitchFamily="18" charset="0"/>
                <a:cs typeface="Times New Roman" panose="02020603050405020304" pitchFamily="18" charset="0"/>
              </a:rPr>
              <a:t>:</a:t>
            </a:r>
          </a:p>
          <a:p>
            <a:pPr defTabSz="288000"/>
            <a:r>
              <a:rPr lang="es-CO" sz="1200" b="1" dirty="0" smtClean="0">
                <a:latin typeface="Times New Roman" panose="02020603050405020304" pitchFamily="18" charset="0"/>
                <a:cs typeface="Times New Roman" panose="02020603050405020304" pitchFamily="18" charset="0"/>
              </a:rPr>
              <a:t> </a:t>
            </a:r>
            <a:r>
              <a:rPr lang="es-CO" sz="1200" dirty="0">
                <a:latin typeface="Times New Roman" panose="02020603050405020304" pitchFamily="18" charset="0"/>
                <a:cs typeface="Times New Roman" panose="02020603050405020304" pitchFamily="18" charset="0"/>
                <a:hlinkClick r:id="rId2"/>
              </a:rPr>
              <a:t>http://</a:t>
            </a:r>
            <a:r>
              <a:rPr lang="es-CO" sz="1200" dirty="0" smtClean="0">
                <a:latin typeface="Times New Roman" panose="02020603050405020304" pitchFamily="18" charset="0"/>
                <a:cs typeface="Times New Roman" panose="02020603050405020304" pitchFamily="18" charset="0"/>
                <a:hlinkClick r:id="rId2"/>
              </a:rPr>
              <a:t>www.sena.edu.co/Style%20Library/alayout/images/logoSena.png</a:t>
            </a:r>
            <a:endParaRPr lang="es-CO" sz="1200"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s-CO" sz="1200" b="1" dirty="0">
                <a:latin typeface="Times New Roman" panose="02020603050405020304" pitchFamily="18" charset="0"/>
                <a:cs typeface="Times New Roman" panose="02020603050405020304" pitchFamily="18" charset="0"/>
              </a:rPr>
              <a:t>Imagen </a:t>
            </a:r>
            <a:r>
              <a:rPr lang="es-CO" sz="1200" b="1" dirty="0" smtClean="0">
                <a:latin typeface="Times New Roman" panose="02020603050405020304" pitchFamily="18" charset="0"/>
                <a:cs typeface="Times New Roman" panose="02020603050405020304" pitchFamily="18" charset="0"/>
              </a:rPr>
              <a:t>2</a:t>
            </a:r>
          </a:p>
          <a:p>
            <a:pPr defTabSz="288000"/>
            <a:r>
              <a:rPr lang="es-CO" sz="1200" dirty="0">
                <a:latin typeface="Times New Roman" panose="02020603050405020304" pitchFamily="18" charset="0"/>
                <a:cs typeface="Times New Roman" panose="02020603050405020304" pitchFamily="18" charset="0"/>
                <a:hlinkClick r:id="rId3"/>
              </a:rPr>
              <a:t>http://</a:t>
            </a:r>
            <a:r>
              <a:rPr lang="es-CO" sz="1200" dirty="0" smtClean="0">
                <a:latin typeface="Times New Roman" panose="02020603050405020304" pitchFamily="18" charset="0"/>
                <a:cs typeface="Times New Roman" panose="02020603050405020304" pitchFamily="18" charset="0"/>
                <a:hlinkClick r:id="rId3"/>
              </a:rPr>
              <a:t>www.tecnnova.org/wp-content/uploads/2016/03/logoSena4.png</a:t>
            </a:r>
            <a:endParaRPr lang="es-CO" sz="1200" b="1"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s-CO" sz="1200" b="1" dirty="0">
                <a:latin typeface="Times New Roman" panose="02020603050405020304" pitchFamily="18" charset="0"/>
                <a:cs typeface="Times New Roman" panose="02020603050405020304" pitchFamily="18" charset="0"/>
              </a:rPr>
              <a:t>Imagen 3</a:t>
            </a:r>
            <a:r>
              <a:rPr lang="es-CO" sz="1200" dirty="0" smtClean="0">
                <a:latin typeface="Times New Roman" panose="02020603050405020304" pitchFamily="18" charset="0"/>
                <a:cs typeface="Times New Roman" panose="02020603050405020304" pitchFamily="18" charset="0"/>
              </a:rPr>
              <a:t>:</a:t>
            </a:r>
          </a:p>
          <a:p>
            <a:pPr defTabSz="288000"/>
            <a:r>
              <a:rPr lang="en-US" sz="1200" dirty="0">
                <a:latin typeface="Times New Roman" panose="02020603050405020304" pitchFamily="18" charset="0"/>
                <a:cs typeface="Times New Roman" panose="02020603050405020304" pitchFamily="18" charset="0"/>
                <a:hlinkClick r:id="rId4"/>
              </a:rPr>
              <a:t>https://</a:t>
            </a:r>
            <a:r>
              <a:rPr lang="en-US" sz="1200" dirty="0" smtClean="0">
                <a:latin typeface="Times New Roman" panose="02020603050405020304" pitchFamily="18" charset="0"/>
                <a:cs typeface="Times New Roman" panose="02020603050405020304" pitchFamily="18" charset="0"/>
                <a:hlinkClick r:id="rId4"/>
              </a:rPr>
              <a:t>image.freepik.com/foto-gratis/persona-pensando_1048-1693.jpg</a:t>
            </a:r>
            <a:endParaRPr lang="es-CO" sz="1200"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4</a:t>
            </a:r>
            <a:r>
              <a:rPr lang="en-US" sz="1200" dirty="0" smtClean="0">
                <a:latin typeface="Times New Roman" panose="02020603050405020304" pitchFamily="18" charset="0"/>
                <a:cs typeface="Times New Roman" panose="02020603050405020304" pitchFamily="18" charset="0"/>
              </a:rPr>
              <a:t>:</a:t>
            </a:r>
          </a:p>
          <a:p>
            <a:pPr defTabSz="288000"/>
            <a:r>
              <a:rPr lang="en-US" sz="1200" dirty="0"/>
              <a:t>https://</a:t>
            </a:r>
            <a:r>
              <a:rPr lang="en-US" sz="1200" dirty="0" smtClean="0"/>
              <a:t>c.s-microsoft.com/es-mx/CMSImages/Image_PictureOfData_713x434.png?version=cd8f9ab2-0af2-0ea0-db5e-ab2c05db31ce</a:t>
            </a:r>
            <a:endParaRPr lang="en-US" sz="1200"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5</a:t>
            </a:r>
            <a:r>
              <a:rPr lang="en-US" sz="1200" dirty="0" smtClean="0">
                <a:latin typeface="Times New Roman" panose="02020603050405020304" pitchFamily="18" charset="0"/>
                <a:cs typeface="Times New Roman" panose="02020603050405020304" pitchFamily="18" charset="0"/>
              </a:rPr>
              <a:t>:</a:t>
            </a:r>
          </a:p>
          <a:p>
            <a:pPr defTabSz="288000"/>
            <a:r>
              <a:rPr lang="en-US" sz="1200" dirty="0"/>
              <a:t>http://</a:t>
            </a:r>
            <a:r>
              <a:rPr lang="en-US" sz="1200" dirty="0" smtClean="0"/>
              <a:t>img.freepik.com/iconos-gratis/reloj-circular_318-122838.jpg?size=338&amp;ext=jpg</a:t>
            </a:r>
            <a:endParaRPr lang="en-US" sz="1200"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6</a:t>
            </a:r>
            <a:r>
              <a:rPr lang="en-US" sz="1200" dirty="0" smtClean="0">
                <a:latin typeface="Times New Roman" panose="02020603050405020304" pitchFamily="18" charset="0"/>
                <a:cs typeface="Times New Roman" panose="02020603050405020304" pitchFamily="18" charset="0"/>
              </a:rPr>
              <a:t>:</a:t>
            </a:r>
          </a:p>
          <a:p>
            <a:pPr defTabSz="288000"/>
            <a:r>
              <a:rPr lang="en-US" sz="1200" dirty="0"/>
              <a:t>http://</a:t>
            </a:r>
            <a:r>
              <a:rPr lang="en-US" sz="1200" dirty="0" smtClean="0"/>
              <a:t>iejemplos.com/wp-content/uploads/2015/05/Ejemplos-de-objetivos-generales.jpg</a:t>
            </a:r>
            <a:endParaRPr lang="en-US" sz="1200" dirty="0" smtClean="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7</a:t>
            </a:r>
            <a:r>
              <a:rPr lang="en-US" sz="1200" dirty="0" smtClean="0">
                <a:latin typeface="Times New Roman" panose="02020603050405020304" pitchFamily="18" charset="0"/>
                <a:cs typeface="Times New Roman" panose="02020603050405020304" pitchFamily="18" charset="0"/>
              </a:rPr>
              <a:t>:</a:t>
            </a:r>
          </a:p>
          <a:p>
            <a:pPr defTabSz="288000"/>
            <a:r>
              <a:rPr lang="en-US" sz="1200" dirty="0"/>
              <a:t>http://</a:t>
            </a:r>
            <a:r>
              <a:rPr lang="en-US" sz="1200" dirty="0" smtClean="0"/>
              <a:t>comtecquality.com/blog/wp-content/uploads/2017/02/objectiu-e1486979779616-300x271.jpg</a:t>
            </a:r>
            <a:endParaRPr lang="en-US" sz="1200" dirty="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8</a:t>
            </a:r>
            <a:r>
              <a:rPr lang="en-US" sz="1200" dirty="0" smtClean="0">
                <a:latin typeface="Times New Roman" panose="02020603050405020304" pitchFamily="18" charset="0"/>
                <a:cs typeface="Times New Roman" panose="02020603050405020304" pitchFamily="18" charset="0"/>
              </a:rPr>
              <a:t>:</a:t>
            </a:r>
          </a:p>
          <a:p>
            <a:pPr defTabSz="288000"/>
            <a:r>
              <a:rPr lang="en-US" sz="1200" dirty="0">
                <a:latin typeface="Times New Roman" panose="02020603050405020304" pitchFamily="18" charset="0"/>
                <a:cs typeface="Times New Roman" panose="02020603050405020304" pitchFamily="18" charset="0"/>
              </a:rPr>
              <a:t>https://encrypted-  </a:t>
            </a:r>
            <a:r>
              <a:rPr lang="en-US" sz="1200" dirty="0" smtClean="0">
                <a:latin typeface="Times New Roman" panose="02020603050405020304" pitchFamily="18" charset="0"/>
                <a:cs typeface="Times New Roman" panose="02020603050405020304" pitchFamily="18" charset="0"/>
              </a:rPr>
              <a:t>tbn0.gstatic.com/</a:t>
            </a:r>
            <a:r>
              <a:rPr lang="en-US" sz="1200" dirty="0" err="1" smtClean="0">
                <a:latin typeface="Times New Roman" panose="02020603050405020304" pitchFamily="18" charset="0"/>
                <a:cs typeface="Times New Roman" panose="02020603050405020304" pitchFamily="18" charset="0"/>
              </a:rPr>
              <a:t>images?q</a:t>
            </a:r>
            <a:r>
              <a:rPr lang="en-US" sz="1200" dirty="0" smtClean="0">
                <a:latin typeface="Times New Roman" panose="02020603050405020304" pitchFamily="18" charset="0"/>
                <a:cs typeface="Times New Roman" panose="02020603050405020304" pitchFamily="18" charset="0"/>
              </a:rPr>
              <a:t>=tbn:ANd9GcTjRwtm6K4sy9tEodaoK09tOta0csFKC0G9DU6yBEWRSjuJRGjnag</a:t>
            </a: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Imagen9</a:t>
            </a:r>
            <a:r>
              <a:rPr lang="en-US" sz="1200" dirty="0" smtClean="0">
                <a:latin typeface="Times New Roman" panose="02020603050405020304" pitchFamily="18" charset="0"/>
                <a:cs typeface="Times New Roman" panose="02020603050405020304" pitchFamily="18" charset="0"/>
              </a:rPr>
              <a:t>:</a:t>
            </a:r>
          </a:p>
          <a:p>
            <a:pPr defTabSz="288000"/>
            <a:r>
              <a:rPr lang="en-US" sz="1200" dirty="0"/>
              <a:t>http://</a:t>
            </a:r>
            <a:r>
              <a:rPr lang="en-US" sz="1200" dirty="0" smtClean="0"/>
              <a:t>enrichmentjournal.ag.org/enrichmentjournal_sp/images/201104_images/400/201104_102_BigIdeas.jpg</a:t>
            </a:r>
            <a:endParaRPr lang="en-US" sz="1200" dirty="0">
              <a:latin typeface="Times New Roman" panose="02020603050405020304" pitchFamily="18" charset="0"/>
              <a:cs typeface="Times New Roman" panose="02020603050405020304" pitchFamily="18" charset="0"/>
            </a:endParaRPr>
          </a:p>
          <a:p>
            <a:pPr marL="171450" indent="-171450" defTabSz="2880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Imagen 10</a:t>
            </a:r>
            <a:r>
              <a:rPr lang="en-US" sz="1200" dirty="0" smtClean="0">
                <a:latin typeface="Times New Roman" panose="02020603050405020304" pitchFamily="18" charset="0"/>
                <a:cs typeface="Times New Roman" panose="02020603050405020304" pitchFamily="18" charset="0"/>
              </a:rPr>
              <a:t>:</a:t>
            </a:r>
            <a:endParaRPr lang="es-CO" sz="1200" dirty="0" smtClean="0">
              <a:latin typeface="Times New Roman" panose="02020603050405020304" pitchFamily="18" charset="0"/>
              <a:cs typeface="Times New Roman" panose="02020603050405020304" pitchFamily="18" charset="0"/>
            </a:endParaRPr>
          </a:p>
          <a:p>
            <a:pPr defTabSz="288000"/>
            <a:r>
              <a:rPr lang="en-US" sz="1200" dirty="0" smtClean="0">
                <a:hlinkClick r:id="rId5"/>
              </a:rPr>
              <a:t>http</a:t>
            </a:r>
            <a:r>
              <a:rPr lang="en-US" sz="1200" dirty="0">
                <a:hlinkClick r:id="rId5"/>
              </a:rPr>
              <a:t>://img.freepik.com/iconos-gratis/reloj-circular_318-122838.jpg?size=338&amp;ext=jpg</a:t>
            </a:r>
            <a:endParaRPr lang="en-US" sz="1200" dirty="0"/>
          </a:p>
          <a:p>
            <a:pPr marL="171450" indent="-171450" defTabSz="288000">
              <a:buFont typeface="Arial" panose="020B0604020202020204" pitchFamily="34" charset="0"/>
              <a:buChar char="•"/>
            </a:pP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930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77907" y="644014"/>
            <a:ext cx="3316171" cy="707886"/>
          </a:xfrm>
          <a:prstGeom prst="rect">
            <a:avLst/>
          </a:prstGeom>
        </p:spPr>
        <p:txBody>
          <a:bodyPr wrap="square">
            <a:spAutoFit/>
          </a:bodyPr>
          <a:lstStyle/>
          <a:p>
            <a:pPr defTabSz="288000"/>
            <a:r>
              <a:rPr lang="es-CO" sz="4000" b="1" dirty="0" smtClean="0">
                <a:solidFill>
                  <a:schemeClr val="bg1">
                    <a:lumMod val="95000"/>
                  </a:schemeClr>
                </a:solidFill>
              </a:rPr>
              <a:t>Introdution </a:t>
            </a:r>
          </a:p>
        </p:txBody>
      </p:sp>
      <p:sp>
        <p:nvSpPr>
          <p:cNvPr id="5" name="Rectángulo 4"/>
          <p:cNvSpPr/>
          <p:nvPr/>
        </p:nvSpPr>
        <p:spPr>
          <a:xfrm>
            <a:off x="3978322" y="2592975"/>
            <a:ext cx="4572000" cy="2585323"/>
          </a:xfrm>
          <a:prstGeom prst="rect">
            <a:avLst/>
          </a:prstGeom>
        </p:spPr>
        <p:txBody>
          <a:bodyPr>
            <a:spAutoFit/>
          </a:bodyPr>
          <a:lstStyle/>
          <a:p>
            <a:r>
              <a:rPr lang="en-US" dirty="0"/>
              <a:t>Currently in the coordination of Articulation of the center of management of markets and logistics and information technologies with The programming of academic and administrative activities, is done through the Excel platform, so it is decided to develop an Information System. In the course of this document, some stages and processes are explained to solve this problem.</a:t>
            </a:r>
          </a:p>
        </p:txBody>
      </p:sp>
      <p:sp>
        <p:nvSpPr>
          <p:cNvPr id="2" name="Rectángulo 1"/>
          <p:cNvSpPr/>
          <p:nvPr/>
        </p:nvSpPr>
        <p:spPr>
          <a:xfrm>
            <a:off x="764017" y="5455272"/>
            <a:ext cx="2122376" cy="369332"/>
          </a:xfrm>
          <a:prstGeom prst="rect">
            <a:avLst/>
          </a:prstGeom>
        </p:spPr>
        <p:txBody>
          <a:bodyPr wrap="none">
            <a:spAutoFit/>
          </a:bodyPr>
          <a:lstStyle/>
          <a:p>
            <a:r>
              <a:rPr lang="en-US" dirty="0"/>
              <a:t>Imagen </a:t>
            </a:r>
            <a:r>
              <a:rPr lang="en-US" dirty="0" smtClean="0"/>
              <a:t>2: </a:t>
            </a:r>
            <a:r>
              <a:rPr lang="en-US" dirty="0"/>
              <a:t>Logo Sena</a:t>
            </a:r>
          </a:p>
        </p:txBody>
      </p:sp>
      <p:pic>
        <p:nvPicPr>
          <p:cNvPr id="7" name="Imagen 6"/>
          <p:cNvPicPr>
            <a:picLocks noChangeAspect="1"/>
          </p:cNvPicPr>
          <p:nvPr/>
        </p:nvPicPr>
        <p:blipFill>
          <a:blip r:embed="rId2"/>
          <a:stretch>
            <a:fillRect/>
          </a:stretch>
        </p:blipFill>
        <p:spPr>
          <a:xfrm>
            <a:off x="477907" y="2592975"/>
            <a:ext cx="2893089" cy="2862297"/>
          </a:xfrm>
          <a:prstGeom prst="rect">
            <a:avLst/>
          </a:prstGeom>
        </p:spPr>
      </p:pic>
    </p:spTree>
    <p:extLst>
      <p:ext uri="{BB962C8B-B14F-4D97-AF65-F5344CB8AC3E}">
        <p14:creationId xmlns:p14="http://schemas.microsoft.com/office/powerpoint/2010/main" val="3959752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2011" y="2038784"/>
            <a:ext cx="8297839" cy="5001369"/>
          </a:xfrm>
          <a:prstGeom prst="rect">
            <a:avLst/>
          </a:prstGeom>
        </p:spPr>
        <p:txBody>
          <a:bodyPr wrap="square">
            <a:spAutoFit/>
          </a:bodyPr>
          <a:lstStyle/>
          <a:p>
            <a:pPr defTabSz="288000"/>
            <a:r>
              <a:rPr lang="en-US" sz="1100" b="1" dirty="0" smtClean="0"/>
              <a:t> </a:t>
            </a:r>
          </a:p>
          <a:p>
            <a:pPr defTabSz="288000"/>
            <a:r>
              <a:rPr lang="en-US" sz="1100" b="1" dirty="0" smtClean="0"/>
              <a:t>Image </a:t>
            </a:r>
            <a:r>
              <a:rPr lang="en-US" sz="1100" b="1" dirty="0"/>
              <a:t>11</a:t>
            </a:r>
            <a:r>
              <a:rPr lang="en-US" sz="1100" dirty="0"/>
              <a:t>: </a:t>
            </a:r>
          </a:p>
          <a:p>
            <a:pPr defTabSz="288000"/>
            <a:r>
              <a:rPr lang="en-US" sz="1100" dirty="0">
                <a:hlinkClick r:id="rId2"/>
              </a:rPr>
              <a:t>https://cdn4.cnet.com/img/1OfgSnLOlzAIpHGdJy1PDMHnb1A=/2014/08/15/3037884e-d859-4dce-a32b-1a696e508ea5/herramientas-de-resumen.jpg</a:t>
            </a:r>
            <a:endParaRPr lang="en-US" sz="1100" dirty="0"/>
          </a:p>
          <a:p>
            <a:pPr defTabSz="288000"/>
            <a:r>
              <a:rPr lang="en-US" sz="1100" b="1" dirty="0"/>
              <a:t>Imagen 12</a:t>
            </a:r>
            <a:r>
              <a:rPr lang="en-US" sz="1100" dirty="0" smtClean="0"/>
              <a:t>:</a:t>
            </a:r>
          </a:p>
          <a:p>
            <a:pPr defTabSz="288000"/>
            <a:r>
              <a:rPr lang="en-US" sz="1100" dirty="0" smtClean="0"/>
              <a:t> </a:t>
            </a:r>
            <a:r>
              <a:rPr lang="en-US" sz="1100" dirty="0"/>
              <a:t>https://www.codejobs.biz/www/lib/files/images/497021382d0a520.png</a:t>
            </a:r>
          </a:p>
          <a:p>
            <a:pPr defTabSz="288000"/>
            <a:r>
              <a:rPr lang="en-US" sz="1100" b="1" dirty="0"/>
              <a:t>Imagen 13: </a:t>
            </a:r>
          </a:p>
          <a:p>
            <a:pPr defTabSz="288000"/>
            <a:r>
              <a:rPr lang="en-US" sz="1100" dirty="0">
                <a:hlinkClick r:id="rId3"/>
              </a:rPr>
              <a:t>https://1.bp.blogspot.com/NanjmYPSQd0/V1I9PMUhC_I/AAAAAAAAERI/gou9qqYgdNsik54bSHEKGwsJXlxfeV7rACLcB/s1600/Curso%2BOnline%2Bde%2BIngenier%25C3%25ADa%2Bde%2Brequisitos%2B200.jpg</a:t>
            </a:r>
            <a:endParaRPr lang="en-US" sz="1100" dirty="0"/>
          </a:p>
          <a:p>
            <a:pPr defTabSz="288000"/>
            <a:r>
              <a:rPr lang="en-US" sz="1100" b="1" dirty="0"/>
              <a:t>Imagen 14:</a:t>
            </a:r>
          </a:p>
          <a:p>
            <a:pPr defTabSz="288000"/>
            <a:r>
              <a:rPr lang="en-US" sz="1100" dirty="0"/>
              <a:t>http://alexasbarrow.files.wordpress.com/2014/02/supervisory_management1.jpg</a:t>
            </a:r>
          </a:p>
          <a:p>
            <a:pPr defTabSz="288000"/>
            <a:r>
              <a:rPr lang="en-US" sz="1100" b="1" dirty="0"/>
              <a:t>Imagen 15: </a:t>
            </a:r>
          </a:p>
          <a:p>
            <a:pPr defTabSz="288000"/>
            <a:r>
              <a:rPr lang="en-US" sz="1100" dirty="0"/>
              <a:t>http://www.sussexforklifttraining.co.uk/images/InstructorTraining.jpg</a:t>
            </a:r>
          </a:p>
          <a:p>
            <a:pPr defTabSz="288000"/>
            <a:r>
              <a:rPr lang="en-US" sz="1100" b="1" dirty="0"/>
              <a:t>Imagen 16:</a:t>
            </a:r>
          </a:p>
          <a:p>
            <a:pPr defTabSz="288000"/>
            <a:r>
              <a:rPr lang="en-US" sz="1100" b="1" dirty="0"/>
              <a:t> http://www.coordinacionempresarial.com/wp-content/uploads/2012/01/Working-Together-Small.jpg</a:t>
            </a:r>
          </a:p>
          <a:p>
            <a:pPr defTabSz="288000"/>
            <a:r>
              <a:rPr lang="en-US" sz="1100" b="1" dirty="0"/>
              <a:t>Imagen 17:</a:t>
            </a:r>
          </a:p>
          <a:p>
            <a:pPr defTabSz="288000"/>
            <a:r>
              <a:rPr lang="en-US" sz="1100" b="1" dirty="0"/>
              <a:t> https://www.iahorro.com/wp/wp-content/uploads/lns/images/shutterstock_76277335%20400.jpg</a:t>
            </a:r>
          </a:p>
          <a:p>
            <a:pPr defTabSz="288000"/>
            <a:r>
              <a:rPr lang="en-US" sz="1100" b="1" dirty="0"/>
              <a:t>Imagen 18:  https://media.licdn.com/mpr/mpr/AAEAAQAAAAAAAANwAAAAJDBhMmM3MzE4LTdiNWUtNDg2NC1hNjgwLTEyYzEwNTA2NDY2Zg.jpg</a:t>
            </a:r>
          </a:p>
          <a:p>
            <a:pPr defTabSz="288000"/>
            <a:r>
              <a:rPr lang="en-US" sz="1100" b="1" dirty="0" smtClean="0"/>
              <a:t>Imagen 19:</a:t>
            </a:r>
          </a:p>
          <a:p>
            <a:pPr defTabSz="288000"/>
            <a:r>
              <a:rPr lang="en-US" sz="1100" b="1" dirty="0">
                <a:hlinkClick r:id="rId4"/>
              </a:rPr>
              <a:t>https://sites.google.com/site/todouml/_/</a:t>
            </a:r>
            <a:r>
              <a:rPr lang="en-US" sz="1100" b="1" dirty="0" smtClean="0">
                <a:hlinkClick r:id="rId4"/>
              </a:rPr>
              <a:t>rsrc/1359472380142/ejercicios/ejercicios-soluciones/diagrama-de-clases-gestion-de-pedidos/DCPedidos.jpg</a:t>
            </a:r>
            <a:endParaRPr lang="en-US" sz="1100" b="1" dirty="0" smtClean="0"/>
          </a:p>
          <a:p>
            <a:pPr defTabSz="288000"/>
            <a:r>
              <a:rPr lang="en-US" sz="1100" b="1" dirty="0" smtClean="0"/>
              <a:t>Imagen 20:</a:t>
            </a:r>
          </a:p>
          <a:p>
            <a:pPr defTabSz="288000"/>
            <a:r>
              <a:rPr lang="en-US" sz="1100" b="1" dirty="0"/>
              <a:t>https://1.bp.blogspot.com/-BTH8YBlwEQs/WH0DUzpdSUI/AAAAAAAAAqE/EM_onIg7Cxc7We1J4a9CQlxyqbUsEDurQCEw/s1600/diagrama.png</a:t>
            </a:r>
            <a:endParaRPr lang="en-US" sz="1100" b="1" dirty="0" smtClean="0"/>
          </a:p>
          <a:p>
            <a:pPr defTabSz="288000"/>
            <a:endParaRPr lang="en-US" sz="1100" b="1" dirty="0"/>
          </a:p>
          <a:p>
            <a:pPr defTabSz="288000"/>
            <a:endParaRPr lang="en-US" sz="1100" dirty="0"/>
          </a:p>
          <a:p>
            <a:pPr defTabSz="288000"/>
            <a:endParaRPr lang="en-US" sz="1100" dirty="0">
              <a:latin typeface="Times New Roman" panose="02020603050405020304" pitchFamily="18" charset="0"/>
              <a:cs typeface="Times New Roman" panose="02020603050405020304" pitchFamily="18" charset="0"/>
            </a:endParaRPr>
          </a:p>
          <a:p>
            <a:pPr defTabSz="288000"/>
            <a:endParaRPr lang="es-CO" sz="1100" b="1" dirty="0">
              <a:latin typeface="Times New Roman" panose="02020603050405020304" pitchFamily="18" charset="0"/>
              <a:cs typeface="Times New Roman" panose="02020603050405020304" pitchFamily="18" charset="0"/>
            </a:endParaRPr>
          </a:p>
        </p:txBody>
      </p:sp>
      <p:sp>
        <p:nvSpPr>
          <p:cNvPr id="3" name="Rectángulo 2"/>
          <p:cNvSpPr/>
          <p:nvPr/>
        </p:nvSpPr>
        <p:spPr>
          <a:xfrm>
            <a:off x="954048" y="583020"/>
            <a:ext cx="2148280" cy="584775"/>
          </a:xfrm>
          <a:prstGeom prst="rect">
            <a:avLst/>
          </a:prstGeom>
        </p:spPr>
        <p:txBody>
          <a:bodyPr wrap="none">
            <a:spAutoFit/>
          </a:bodyPr>
          <a:lstStyle/>
          <a:p>
            <a:pPr defTabSz="288000"/>
            <a:r>
              <a:rPr lang="es-CO" sz="3200" b="1" dirty="0">
                <a:solidFill>
                  <a:schemeClr val="bg1">
                    <a:lumMod val="95000"/>
                  </a:schemeClr>
                </a:solidFill>
              </a:rPr>
              <a:t>Referencias</a:t>
            </a:r>
          </a:p>
        </p:txBody>
      </p:sp>
    </p:spTree>
    <p:extLst>
      <p:ext uri="{BB962C8B-B14F-4D97-AF65-F5344CB8AC3E}">
        <p14:creationId xmlns:p14="http://schemas.microsoft.com/office/powerpoint/2010/main" val="369496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smtClean="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smtClean="0">
                <a:solidFill>
                  <a:schemeClr val="bg1"/>
                </a:solidFill>
              </a:rPr>
              <a:t>Situación Problema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88793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Situación Problema</a:t>
            </a:r>
          </a:p>
        </p:txBody>
      </p:sp>
      <p:sp>
        <p:nvSpPr>
          <p:cNvPr id="3" name="Título 1"/>
          <p:cNvSpPr txBox="1">
            <a:spLocks/>
          </p:cNvSpPr>
          <p:nvPr/>
        </p:nvSpPr>
        <p:spPr>
          <a:xfrm>
            <a:off x="458271" y="6574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ISS</a:t>
            </a:r>
          </a:p>
        </p:txBody>
      </p:sp>
      <p:sp>
        <p:nvSpPr>
          <p:cNvPr id="4" name="Marcador de contenido 2"/>
          <p:cNvSpPr txBox="1">
            <a:spLocks/>
          </p:cNvSpPr>
          <p:nvPr/>
        </p:nvSpPr>
        <p:spPr>
          <a:xfrm>
            <a:off x="3640705" y="4206949"/>
            <a:ext cx="5503295" cy="17732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ES" sz="1800" dirty="0" smtClean="0"/>
          </a:p>
          <a:p>
            <a:pPr marL="0" indent="0">
              <a:buNone/>
            </a:pPr>
            <a:endParaRPr lang="es-CO" sz="1800" dirty="0" smtClean="0">
              <a:solidFill>
                <a:schemeClr val="tx1">
                  <a:lumMod val="75000"/>
                  <a:lumOff val="25000"/>
                </a:schemeClr>
              </a:solidFill>
            </a:endParaRPr>
          </a:p>
        </p:txBody>
      </p:sp>
      <p:pic>
        <p:nvPicPr>
          <p:cNvPr id="5" name="Imagen 4"/>
          <p:cNvPicPr>
            <a:picLocks noChangeAspect="1"/>
          </p:cNvPicPr>
          <p:nvPr/>
        </p:nvPicPr>
        <p:blipFill>
          <a:blip r:embed="rId2"/>
          <a:stretch>
            <a:fillRect/>
          </a:stretch>
        </p:blipFill>
        <p:spPr>
          <a:xfrm>
            <a:off x="438701" y="3105835"/>
            <a:ext cx="2700097" cy="2874383"/>
          </a:xfrm>
          <a:prstGeom prst="rect">
            <a:avLst/>
          </a:prstGeom>
        </p:spPr>
      </p:pic>
      <p:sp>
        <p:nvSpPr>
          <p:cNvPr id="8" name="Llamada de nube 7"/>
          <p:cNvSpPr/>
          <p:nvPr/>
        </p:nvSpPr>
        <p:spPr>
          <a:xfrm>
            <a:off x="890017" y="1587636"/>
            <a:ext cx="7462414" cy="1906005"/>
          </a:xfrm>
          <a:prstGeom prst="cloudCallout">
            <a:avLst/>
          </a:prstGeom>
        </p:spPr>
        <p:style>
          <a:lnRef idx="0">
            <a:schemeClr val="dk1"/>
          </a:lnRef>
          <a:fillRef idx="3">
            <a:schemeClr val="dk1"/>
          </a:fillRef>
          <a:effectRef idx="3">
            <a:schemeClr val="dk1"/>
          </a:effectRef>
          <a:fontRef idx="minor">
            <a:schemeClr val="lt1"/>
          </a:fontRef>
        </p:style>
        <p:txBody>
          <a:bodyPr rtlCol="0" anchor="ctr"/>
          <a:lstStyle/>
          <a:p>
            <a:r>
              <a:rPr lang="es-ES" dirty="0"/>
              <a:t>¿Cómo llevar un </a:t>
            </a:r>
            <a:r>
              <a:rPr lang="es-ES" dirty="0" smtClean="0"/>
              <a:t>control de la programación de actividades de los instructores </a:t>
            </a:r>
            <a:r>
              <a:rPr lang="es-ES" dirty="0"/>
              <a:t>para la coordinación de articulación del centro gestión de mercados y logística y tecnologías de la información?</a:t>
            </a:r>
            <a:endParaRPr lang="es-CO" dirty="0"/>
          </a:p>
        </p:txBody>
      </p:sp>
      <p:pic>
        <p:nvPicPr>
          <p:cNvPr id="1026" name="Picture 2" descr="Resultado de imagen para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367" y="3829975"/>
            <a:ext cx="4422064" cy="2150243"/>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070093" y="5970320"/>
            <a:ext cx="4572000" cy="261610"/>
          </a:xfrm>
          <a:prstGeom prst="rect">
            <a:avLst/>
          </a:prstGeom>
        </p:spPr>
        <p:txBody>
          <a:bodyPr>
            <a:spAutoFit/>
          </a:bodyPr>
          <a:lstStyle/>
          <a:p>
            <a:r>
              <a:rPr lang="en-US" sz="1100" dirty="0" smtClean="0"/>
              <a:t>Imagen 4: Computador Con Excel</a:t>
            </a:r>
            <a:endParaRPr lang="en-US" sz="1100" dirty="0"/>
          </a:p>
        </p:txBody>
      </p:sp>
      <p:sp>
        <p:nvSpPr>
          <p:cNvPr id="9" name="Rectángulo 8"/>
          <p:cNvSpPr/>
          <p:nvPr/>
        </p:nvSpPr>
        <p:spPr>
          <a:xfrm>
            <a:off x="717822" y="5980218"/>
            <a:ext cx="1985993"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Imagen </a:t>
            </a:r>
            <a:r>
              <a:rPr lang="en-US" sz="1200" dirty="0" smtClean="0">
                <a:latin typeface="Times New Roman" panose="02020603050405020304" pitchFamily="18" charset="0"/>
                <a:cs typeface="Times New Roman" panose="02020603050405020304" pitchFamily="18" charset="0"/>
              </a:rPr>
              <a:t>3: Persona </a:t>
            </a:r>
            <a:r>
              <a:rPr lang="es-ES" sz="1200" dirty="0" smtClean="0">
                <a:latin typeface="Times New Roman" panose="02020603050405020304" pitchFamily="18" charset="0"/>
                <a:cs typeface="Times New Roman" panose="02020603050405020304" pitchFamily="18" charset="0"/>
              </a:rPr>
              <a:t>Pensando</a:t>
            </a:r>
            <a:endParaRPr lang="es-E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4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584575" y="4808538"/>
            <a:ext cx="5559425" cy="159226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smtClean="0">
                <a:solidFill>
                  <a:schemeClr val="bg1"/>
                </a:solidFill>
              </a:rPr>
              <a:t>JUSTIFICACION</a:t>
            </a:r>
            <a:endParaRPr lang="es-ES" sz="5400" b="1" dirty="0">
              <a:solidFill>
                <a:schemeClr val="bg1"/>
              </a:solidFill>
            </a:endParaRPr>
          </a:p>
        </p:txBody>
      </p:sp>
    </p:spTree>
    <p:extLst>
      <p:ext uri="{BB962C8B-B14F-4D97-AF65-F5344CB8AC3E}">
        <p14:creationId xmlns:p14="http://schemas.microsoft.com/office/powerpoint/2010/main" val="3427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88793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Justificación</a:t>
            </a:r>
          </a:p>
        </p:txBody>
      </p:sp>
      <p:sp>
        <p:nvSpPr>
          <p:cNvPr id="3" name="Título 1"/>
          <p:cNvSpPr txBox="1">
            <a:spLocks/>
          </p:cNvSpPr>
          <p:nvPr/>
        </p:nvSpPr>
        <p:spPr>
          <a:xfrm>
            <a:off x="458271" y="6574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ISS</a:t>
            </a:r>
          </a:p>
        </p:txBody>
      </p:sp>
      <p:sp>
        <p:nvSpPr>
          <p:cNvPr id="4" name="Marcador de contenido 2"/>
          <p:cNvSpPr txBox="1">
            <a:spLocks/>
          </p:cNvSpPr>
          <p:nvPr/>
        </p:nvSpPr>
        <p:spPr>
          <a:xfrm>
            <a:off x="3321106" y="1727181"/>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800" dirty="0" smtClean="0"/>
              <a:t>Es esencial llevar el control actividades de los instructores de la coordinación de articulación del centro de Gestión de Mercados y tecnologías de la información.</a:t>
            </a:r>
          </a:p>
          <a:p>
            <a:r>
              <a:rPr lang="es-ES" sz="1800" dirty="0" smtClean="0"/>
              <a:t>Para que sea factible, cómoda, organizada, economice tiempo y evitara conflictos a la hora de desplazarse de un lugar a otro.</a:t>
            </a:r>
          </a:p>
          <a:p>
            <a:r>
              <a:rPr lang="es-ES" sz="1800" dirty="0" smtClean="0"/>
              <a:t>Si </a:t>
            </a:r>
            <a:r>
              <a:rPr lang="es-ES" sz="1800" dirty="0"/>
              <a:t>en un futuro no se le da solución a la problemática puede ocasionar varios problemas como confusiones y además continuar con la desorganización en la programación  actividades de los instructores.</a:t>
            </a:r>
          </a:p>
          <a:p>
            <a:pPr marL="0" indent="0">
              <a:buNone/>
            </a:pPr>
            <a:endParaRPr lang="es-ES" sz="1800" dirty="0" smtClean="0"/>
          </a:p>
          <a:p>
            <a:pPr marL="0" indent="0">
              <a:buNone/>
            </a:pPr>
            <a:endParaRPr lang="es-ES" sz="1800"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06" y="2888464"/>
            <a:ext cx="2284929" cy="2254901"/>
          </a:xfrm>
          <a:prstGeom prst="rect">
            <a:avLst/>
          </a:prstGeom>
        </p:spPr>
      </p:pic>
      <p:sp>
        <p:nvSpPr>
          <p:cNvPr id="5" name="Rectángulo 4"/>
          <p:cNvSpPr/>
          <p:nvPr/>
        </p:nvSpPr>
        <p:spPr>
          <a:xfrm>
            <a:off x="858121" y="5339714"/>
            <a:ext cx="2622058" cy="261610"/>
          </a:xfrm>
          <a:prstGeom prst="rect">
            <a:avLst/>
          </a:prstGeom>
        </p:spPr>
        <p:txBody>
          <a:bodyPr wrap="square">
            <a:spAutoFit/>
          </a:bodyPr>
          <a:lstStyle/>
          <a:p>
            <a:r>
              <a:rPr lang="en-US" sz="1100" dirty="0" smtClean="0"/>
              <a:t>Imagen 5: Reloj</a:t>
            </a:r>
            <a:endParaRPr lang="en-US" sz="1100" dirty="0"/>
          </a:p>
        </p:txBody>
      </p:sp>
    </p:spTree>
    <p:extLst>
      <p:ext uri="{BB962C8B-B14F-4D97-AF65-F5344CB8AC3E}">
        <p14:creationId xmlns:p14="http://schemas.microsoft.com/office/powerpoint/2010/main" val="4231183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584575" y="4808538"/>
            <a:ext cx="5559425" cy="159226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smtClean="0">
                <a:solidFill>
                  <a:schemeClr val="bg1"/>
                </a:solidFill>
              </a:rPr>
              <a:t>OBJETIVOS</a:t>
            </a:r>
            <a:endParaRPr lang="es-ES" sz="5400" b="1" dirty="0">
              <a:solidFill>
                <a:schemeClr val="bg1"/>
              </a:solidFill>
            </a:endParaRPr>
          </a:p>
        </p:txBody>
      </p:sp>
    </p:spTree>
    <p:extLst>
      <p:ext uri="{BB962C8B-B14F-4D97-AF65-F5344CB8AC3E}">
        <p14:creationId xmlns:p14="http://schemas.microsoft.com/office/powerpoint/2010/main" val="1897330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88793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000" b="1" dirty="0" smtClean="0">
                <a:solidFill>
                  <a:schemeClr val="bg1"/>
                </a:solidFill>
                <a:latin typeface="Times New Roman" panose="02020603050405020304" pitchFamily="18" charset="0"/>
                <a:cs typeface="Times New Roman" panose="02020603050405020304" pitchFamily="18" charset="0"/>
              </a:rPr>
              <a:t>Objetivos General</a:t>
            </a:r>
          </a:p>
        </p:txBody>
      </p:sp>
      <p:sp>
        <p:nvSpPr>
          <p:cNvPr id="3" name="Título 1"/>
          <p:cNvSpPr txBox="1">
            <a:spLocks/>
          </p:cNvSpPr>
          <p:nvPr/>
        </p:nvSpPr>
        <p:spPr>
          <a:xfrm>
            <a:off x="744874" y="698694"/>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ISS</a:t>
            </a:r>
          </a:p>
        </p:txBody>
      </p:sp>
      <p:sp>
        <p:nvSpPr>
          <p:cNvPr id="4" name="Marcador de contenido 2"/>
          <p:cNvSpPr txBox="1">
            <a:spLocks/>
          </p:cNvSpPr>
          <p:nvPr/>
        </p:nvSpPr>
        <p:spPr>
          <a:xfrm>
            <a:off x="3467285" y="2317107"/>
            <a:ext cx="5103510" cy="357872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1800" b="1" dirty="0"/>
          </a:p>
        </p:txBody>
      </p:sp>
      <p:pic>
        <p:nvPicPr>
          <p:cNvPr id="5" name="Imagen 4"/>
          <p:cNvPicPr>
            <a:picLocks noChangeAspect="1"/>
          </p:cNvPicPr>
          <p:nvPr/>
        </p:nvPicPr>
        <p:blipFill>
          <a:blip r:embed="rId2"/>
          <a:stretch>
            <a:fillRect/>
          </a:stretch>
        </p:blipFill>
        <p:spPr>
          <a:xfrm>
            <a:off x="383053" y="2317107"/>
            <a:ext cx="3220332" cy="3259967"/>
          </a:xfrm>
          <a:prstGeom prst="rect">
            <a:avLst/>
          </a:prstGeom>
        </p:spPr>
      </p:pic>
      <p:sp>
        <p:nvSpPr>
          <p:cNvPr id="9" name="Rectángulo 8"/>
          <p:cNvSpPr/>
          <p:nvPr/>
        </p:nvSpPr>
        <p:spPr>
          <a:xfrm>
            <a:off x="3919433" y="3208426"/>
            <a:ext cx="4853551" cy="1477328"/>
          </a:xfrm>
          <a:prstGeom prst="rect">
            <a:avLst/>
          </a:prstGeom>
        </p:spPr>
        <p:txBody>
          <a:bodyPr wrap="square">
            <a:spAutoFit/>
          </a:bodyPr>
          <a:lstStyle/>
          <a:p>
            <a:pPr algn="just"/>
            <a:r>
              <a:rPr lang="es-ES" dirty="0"/>
              <a:t>Desarrollar un sistema de información para la programación  de actividades de los instructores de la coordinación de articulación del centro gestión de mercados, logística y tecnologías de la información.</a:t>
            </a:r>
          </a:p>
        </p:txBody>
      </p:sp>
      <p:sp>
        <p:nvSpPr>
          <p:cNvPr id="6" name="Rectángulo 5"/>
          <p:cNvSpPr/>
          <p:nvPr/>
        </p:nvSpPr>
        <p:spPr>
          <a:xfrm>
            <a:off x="744874" y="5680389"/>
            <a:ext cx="4572000" cy="276999"/>
          </a:xfrm>
          <a:prstGeom prst="rect">
            <a:avLst/>
          </a:prstGeom>
        </p:spPr>
        <p:txBody>
          <a:bodyPr>
            <a:spAutoFit/>
          </a:bodyPr>
          <a:lstStyle/>
          <a:p>
            <a:r>
              <a:rPr lang="en-US" sz="1200" dirty="0" smtClean="0"/>
              <a:t>Imagen 6: Objetivo General </a:t>
            </a:r>
            <a:endParaRPr lang="en-US" sz="1200" dirty="0"/>
          </a:p>
        </p:txBody>
      </p:sp>
    </p:spTree>
    <p:extLst>
      <p:ext uri="{BB962C8B-B14F-4D97-AF65-F5344CB8AC3E}">
        <p14:creationId xmlns:p14="http://schemas.microsoft.com/office/powerpoint/2010/main" val="22500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2874</TotalTime>
  <Words>809</Words>
  <Application>Microsoft Office PowerPoint</Application>
  <PresentationFormat>Presentación en pantalla (4:3)</PresentationFormat>
  <Paragraphs>145</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Times New Roman</vt:lpstr>
      <vt:lpstr>Tema de Office</vt:lpstr>
      <vt:lpstr>Presentación de PowerPoint</vt:lpstr>
      <vt:lpstr>Presentación de PowerPoint</vt:lpstr>
      <vt:lpstr>Presentación de PowerPoint</vt:lpstr>
      <vt:lpstr>Situación Problema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ABSTRACT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End User</cp:lastModifiedBy>
  <cp:revision>221</cp:revision>
  <dcterms:created xsi:type="dcterms:W3CDTF">2014-06-25T16:18:26Z</dcterms:created>
  <dcterms:modified xsi:type="dcterms:W3CDTF">2017-08-28T15:16:55Z</dcterms:modified>
</cp:coreProperties>
</file>