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5"/>
  </p:notesMasterIdLst>
  <p:sldIdLst>
    <p:sldId id="256" r:id="rId2"/>
    <p:sldId id="259"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08652-7D70-0346-A603-4604CAB7401F}" v="6" dt="2019-03-04T18:38:35.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1"/>
    <p:restoredTop sz="69118"/>
  </p:normalViewPr>
  <p:slideViewPr>
    <p:cSldViewPr snapToGrid="0" snapToObjects="1">
      <p:cViewPr>
        <p:scale>
          <a:sx n="102" d="100"/>
          <a:sy n="102" d="100"/>
        </p:scale>
        <p:origin x="528" y="-560"/>
      </p:cViewPr>
      <p:guideLst/>
    </p:cSldViewPr>
  </p:slideViewPr>
  <p:notesTextViewPr>
    <p:cViewPr>
      <p:scale>
        <a:sx n="1" d="1"/>
        <a:sy n="1" d="1"/>
      </p:scale>
      <p:origin x="0" y="-21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 Frank" userId="c403b28c-609e-4672-adfb-2d0e7db01813" providerId="ADAL" clId="{DF708652-7D70-0346-A603-4604CAB7401F}"/>
    <pc:docChg chg="undo custSel modSld sldOrd">
      <pc:chgData name="Lea Frank" userId="c403b28c-609e-4672-adfb-2d0e7db01813" providerId="ADAL" clId="{DF708652-7D70-0346-A603-4604CAB7401F}" dt="2019-03-06T03:15:05.639" v="117" actId="27636"/>
      <pc:docMkLst>
        <pc:docMk/>
      </pc:docMkLst>
      <pc:sldChg chg="modSp">
        <pc:chgData name="Lea Frank" userId="c403b28c-609e-4672-adfb-2d0e7db01813" providerId="ADAL" clId="{DF708652-7D70-0346-A603-4604CAB7401F}" dt="2019-03-06T03:15:05.639" v="117" actId="27636"/>
        <pc:sldMkLst>
          <pc:docMk/>
          <pc:sldMk cId="3330663612" sldId="257"/>
        </pc:sldMkLst>
        <pc:spChg chg="mod">
          <ac:chgData name="Lea Frank" userId="c403b28c-609e-4672-adfb-2d0e7db01813" providerId="ADAL" clId="{DF708652-7D70-0346-A603-4604CAB7401F}" dt="2019-03-06T03:15:05.639" v="117" actId="27636"/>
          <ac:spMkLst>
            <pc:docMk/>
            <pc:sldMk cId="3330663612" sldId="257"/>
            <ac:spMk id="4" creationId="{BB4EAF55-7021-5C46-A258-7EF9CAA95905}"/>
          </ac:spMkLst>
        </pc:spChg>
        <pc:picChg chg="mod">
          <ac:chgData name="Lea Frank" userId="c403b28c-609e-4672-adfb-2d0e7db01813" providerId="ADAL" clId="{DF708652-7D70-0346-A603-4604CAB7401F}" dt="2019-03-05T02:43:22.024" v="113" actId="1038"/>
          <ac:picMkLst>
            <pc:docMk/>
            <pc:sldMk cId="3330663612" sldId="257"/>
            <ac:picMk id="12" creationId="{260A612D-0DB0-054A-9BFC-E2D4D198899A}"/>
          </ac:picMkLst>
        </pc:picChg>
      </pc:sldChg>
      <pc:sldChg chg="modSp ord">
        <pc:chgData name="Lea Frank" userId="c403b28c-609e-4672-adfb-2d0e7db01813" providerId="ADAL" clId="{DF708652-7D70-0346-A603-4604CAB7401F}" dt="2019-03-04T18:47:23.576" v="105" actId="1037"/>
        <pc:sldMkLst>
          <pc:docMk/>
          <pc:sldMk cId="2362729912" sldId="259"/>
        </pc:sldMkLst>
        <pc:spChg chg="mod">
          <ac:chgData name="Lea Frank" userId="c403b28c-609e-4672-adfb-2d0e7db01813" providerId="ADAL" clId="{DF708652-7D70-0346-A603-4604CAB7401F}" dt="2019-03-04T18:41:28.584" v="88" actId="20577"/>
          <ac:spMkLst>
            <pc:docMk/>
            <pc:sldMk cId="2362729912" sldId="259"/>
            <ac:spMk id="4" creationId="{BB4EAF55-7021-5C46-A258-7EF9CAA95905}"/>
          </ac:spMkLst>
        </pc:spChg>
        <pc:spChg chg="mod">
          <ac:chgData name="Lea Frank" userId="c403b28c-609e-4672-adfb-2d0e7db01813" providerId="ADAL" clId="{DF708652-7D70-0346-A603-4604CAB7401F}" dt="2019-03-04T18:47:23.576" v="105" actId="1037"/>
          <ac:spMkLst>
            <pc:docMk/>
            <pc:sldMk cId="2362729912" sldId="259"/>
            <ac:spMk id="7" creationId="{B57A6945-7391-E340-828B-828FA6DA4D3F}"/>
          </ac:spMkLst>
        </pc:spChg>
        <pc:picChg chg="mod">
          <ac:chgData name="Lea Frank" userId="c403b28c-609e-4672-adfb-2d0e7db01813" providerId="ADAL" clId="{DF708652-7D70-0346-A603-4604CAB7401F}" dt="2019-03-04T18:47:23.576" v="105" actId="1037"/>
          <ac:picMkLst>
            <pc:docMk/>
            <pc:sldMk cId="2362729912" sldId="259"/>
            <ac:picMk id="6" creationId="{915A4DE6-93C4-0F46-BBD3-F33C4AC366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C1C8B-7346-E849-85CC-715E1FB39D2B}" type="datetimeFigureOut">
              <a:rPr lang="en-US" smtClean="0"/>
              <a:t>3/5/19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76F4E-B831-A344-A8C4-85F9A1B901DA}" type="slidenum">
              <a:rPr lang="en-US" smtClean="0"/>
              <a:t>‹#›</a:t>
            </a:fld>
            <a:endParaRPr lang="en-US"/>
          </a:p>
        </p:txBody>
      </p:sp>
    </p:spTree>
    <p:extLst>
      <p:ext uri="{BB962C8B-B14F-4D97-AF65-F5344CB8AC3E}">
        <p14:creationId xmlns:p14="http://schemas.microsoft.com/office/powerpoint/2010/main" val="337384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376F4E-B831-A344-A8C4-85F9A1B901DA}" type="slidenum">
              <a:rPr lang="en-US" smtClean="0"/>
              <a:t>1</a:t>
            </a:fld>
            <a:endParaRPr lang="en-US"/>
          </a:p>
        </p:txBody>
      </p:sp>
    </p:spTree>
    <p:extLst>
      <p:ext uri="{BB962C8B-B14F-4D97-AF65-F5344CB8AC3E}">
        <p14:creationId xmlns:p14="http://schemas.microsoft.com/office/powerpoint/2010/main" val="178746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King and colleagues, J Neuro, 2015</a:t>
            </a:r>
          </a:p>
          <a:p>
            <a:endParaRPr lang="en-US" dirty="0"/>
          </a:p>
          <a:p>
            <a:r>
              <a:rPr lang="en-US" dirty="0"/>
              <a:t>Interpretation:  Showing brain connectivity between 5 seed regions (angular gyrus, medial prefrontal cortex, hippocampus, middle temporal gyrus, posterior cingulate cortex) (shown by the columns) and 90 target regions (shown by each row). Across three episodic memory tasks, brain connectivity was measured as the correlation of activity between each seed region and each of the 90 target regions. Color is used to scale the strength and direction of the correlation. They’re both the same plot, but the one on the right only shows significant correlations.</a:t>
            </a:r>
          </a:p>
          <a:p>
            <a:pPr marL="0" indent="0">
              <a:buFontTx/>
              <a:buNone/>
            </a:pPr>
            <a:endParaRPr lang="en-US" dirty="0"/>
          </a:p>
          <a:p>
            <a:r>
              <a:rPr lang="en-US" dirty="0"/>
              <a:t>Intended audience </a:t>
            </a:r>
            <a:r>
              <a:rPr lang="en-US" dirty="0">
                <a:sym typeface="Wingdings" pitchFamily="2" charset="2"/>
              </a:rPr>
              <a:t> Scientific community</a:t>
            </a:r>
            <a:endParaRPr lang="en-US" dirty="0"/>
          </a:p>
          <a:p>
            <a:endParaRPr lang="en-US" dirty="0"/>
          </a:p>
          <a:p>
            <a:r>
              <a:rPr lang="en-US" dirty="0"/>
              <a:t>Intended message </a:t>
            </a:r>
            <a:r>
              <a:rPr lang="en-US" dirty="0">
                <a:sym typeface="Wingdings" pitchFamily="2" charset="2"/>
              </a:rPr>
              <a:t> To show the pattern of whole-brain connectivity for the different seed regions across the three experiments.</a:t>
            </a:r>
          </a:p>
          <a:p>
            <a:endParaRPr lang="en-US" dirty="0">
              <a:sym typeface="Wingdings" pitchFamily="2" charset="2"/>
            </a:endParaRPr>
          </a:p>
          <a:p>
            <a:r>
              <a:rPr lang="en-US" dirty="0">
                <a:sym typeface="Wingdings" pitchFamily="2" charset="2"/>
              </a:rPr>
              <a:t>Strengths:</a:t>
            </a:r>
          </a:p>
          <a:p>
            <a:pPr marL="171450" indent="-171450">
              <a:buFontTx/>
              <a:buChar char="-"/>
            </a:pPr>
            <a:r>
              <a:rPr lang="en-US" dirty="0">
                <a:sym typeface="Wingdings" pitchFamily="2" charset="2"/>
              </a:rPr>
              <a:t>I like that they replicate the same figure but only show the significant correlations. It makes the pattern of results more apparent. You can see in experiment 1, the hippocampus showed the most correlations, while in experiment 2 and 3 the MPFC and MTG showed more whole-brain interactions. Basically, this means that there might be something different about the memory task in experiment 1 that recruits different brain networks.</a:t>
            </a:r>
          </a:p>
          <a:p>
            <a:pPr marL="171450" indent="-171450">
              <a:buFontTx/>
              <a:buChar char="-"/>
            </a:pPr>
            <a:endParaRPr lang="en-US" dirty="0">
              <a:sym typeface="Wingdings" pitchFamily="2" charset="2"/>
            </a:endParaRPr>
          </a:p>
          <a:p>
            <a:pPr marL="171450" indent="-171450">
              <a:buFontTx/>
              <a:buChar char="-"/>
            </a:pPr>
            <a:endParaRPr lang="en-US" dirty="0">
              <a:sym typeface="Wingdings" pitchFamily="2" charset="2"/>
            </a:endParaRPr>
          </a:p>
          <a:p>
            <a:pPr marL="0" indent="0">
              <a:buFontTx/>
              <a:buNone/>
            </a:pPr>
            <a:r>
              <a:rPr lang="en-US" dirty="0">
                <a:sym typeface="Wingdings" pitchFamily="2" charset="2"/>
              </a:rPr>
              <a:t>Weaknesses:</a:t>
            </a:r>
          </a:p>
          <a:p>
            <a:pPr marL="171450" indent="-171450">
              <a:buFontTx/>
              <a:buChar char="-"/>
            </a:pPr>
            <a:r>
              <a:rPr lang="en-US" dirty="0">
                <a:sym typeface="Wingdings" pitchFamily="2" charset="2"/>
              </a:rPr>
              <a:t>I would like to see what the individual target regions are, although there are 90 so this might be too much for a single plot. When you first glance at the plot, it’s not clear what the different rows are, you have to read the caption to get that information. There’s also a single negative correlation and I can’t tell what target region is negatively correlated with MPFC, which is something I actually want to know.. </a:t>
            </a:r>
          </a:p>
          <a:p>
            <a:pPr marL="171450" indent="-171450">
              <a:buFontTx/>
              <a:buChar char="-"/>
            </a:pPr>
            <a:r>
              <a:rPr lang="en-US" dirty="0">
                <a:sym typeface="Wingdings" pitchFamily="2" charset="2"/>
              </a:rPr>
              <a:t>Two versions of the same plot just creates redundant information, even though it is exploratory, I’m really just interested in the significant correlations.</a:t>
            </a:r>
          </a:p>
          <a:p>
            <a:pPr marL="171450" indent="-171450">
              <a:buFontTx/>
              <a:buChar char="-"/>
            </a:pPr>
            <a:endParaRPr lang="en-US" dirty="0">
              <a:sym typeface="Wingdings" pitchFamily="2" charset="2"/>
            </a:endParaRPr>
          </a:p>
          <a:p>
            <a:pPr marL="0" indent="0">
              <a:buFontTx/>
              <a:buNone/>
            </a:pPr>
            <a:r>
              <a:rPr lang="en-US" dirty="0">
                <a:sym typeface="Wingdings" pitchFamily="2" charset="2"/>
              </a:rPr>
              <a:t>Overall, I think this plot was somewhat effective at showing the overall pattern, but it left me wanting more information regarding the specific target regions. </a:t>
            </a:r>
          </a:p>
        </p:txBody>
      </p:sp>
      <p:sp>
        <p:nvSpPr>
          <p:cNvPr id="4" name="Slide Number Placeholder 3"/>
          <p:cNvSpPr>
            <a:spLocks noGrp="1"/>
          </p:cNvSpPr>
          <p:nvPr>
            <p:ph type="sldNum" sz="quarter" idx="5"/>
          </p:nvPr>
        </p:nvSpPr>
        <p:spPr/>
        <p:txBody>
          <a:bodyPr/>
          <a:lstStyle/>
          <a:p>
            <a:fld id="{D7376F4E-B831-A344-A8C4-85F9A1B901DA}" type="slidenum">
              <a:rPr lang="en-US" smtClean="0"/>
              <a:t>2</a:t>
            </a:fld>
            <a:endParaRPr lang="en-US"/>
          </a:p>
        </p:txBody>
      </p:sp>
    </p:spTree>
    <p:extLst>
      <p:ext uri="{BB962C8B-B14F-4D97-AF65-F5344CB8AC3E}">
        <p14:creationId xmlns:p14="http://schemas.microsoft.com/office/powerpoint/2010/main" val="378591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InformationisBeautiful</a:t>
            </a:r>
            <a:r>
              <a:rPr lang="en-US" dirty="0"/>
              <a:t> </a:t>
            </a:r>
            <a:r>
              <a:rPr lang="en-US" dirty="0">
                <a:sym typeface="Wingdings" pitchFamily="2" charset="2"/>
              </a:rPr>
              <a:t> a group that creates informative, accurate and beautiful visualizations</a:t>
            </a:r>
            <a:endParaRPr lang="en-US" dirty="0"/>
          </a:p>
          <a:p>
            <a:endParaRPr lang="en-US" dirty="0"/>
          </a:p>
          <a:p>
            <a:r>
              <a:rPr lang="en-US" dirty="0"/>
              <a:t>Interpretation: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authors scored each dog breed on a number of different scales - how intelligent each breed is, longevity of each breed, cost of raising each breed, etc. - and generated a composite score</a:t>
            </a:r>
          </a:p>
          <a:p>
            <a:pPr marL="171450" indent="-171450">
              <a:buFontTx/>
              <a:buChar char="-"/>
            </a:pPr>
            <a:r>
              <a:rPr lang="en-US" dirty="0"/>
              <a:t>The score is plotted along the x axis, against how popular each dog breed is  on the y axis</a:t>
            </a:r>
          </a:p>
          <a:p>
            <a:pPr marL="171450" indent="-171450">
              <a:buFontTx/>
              <a:buChar char="-"/>
            </a:pPr>
            <a:r>
              <a:rPr lang="en-US" dirty="0"/>
              <a:t>Each dog breed is plotted as a unique icon, though the icons are scaled by a few features</a:t>
            </a:r>
          </a:p>
          <a:p>
            <a:pPr marL="628650" lvl="1" indent="-171450">
              <a:buFontTx/>
              <a:buChar char="-"/>
            </a:pPr>
            <a:r>
              <a:rPr lang="en-US" dirty="0"/>
              <a:t>Intelligence is scaled by the direction of the icon </a:t>
            </a:r>
            <a:r>
              <a:rPr lang="en-US" dirty="0">
                <a:sym typeface="Wingdings" pitchFamily="2" charset="2"/>
              </a:rPr>
              <a:t> looking to the left for dumb breeds and looking to the right for clever breeds</a:t>
            </a:r>
          </a:p>
          <a:p>
            <a:pPr marL="628650" lvl="1" indent="-171450">
              <a:buFontTx/>
              <a:buChar char="-"/>
            </a:pPr>
            <a:r>
              <a:rPr lang="en-US" dirty="0">
                <a:sym typeface="Wingdings" pitchFamily="2" charset="2"/>
              </a:rPr>
              <a:t>Size of the icon reflects the size of the breed, small medium or large</a:t>
            </a:r>
          </a:p>
          <a:p>
            <a:pPr marL="628650" lvl="1" indent="-171450">
              <a:buFontTx/>
              <a:buChar char="-"/>
            </a:pPr>
            <a:r>
              <a:rPr lang="en-US" dirty="0">
                <a:sym typeface="Wingdings" pitchFamily="2" charset="2"/>
              </a:rPr>
              <a:t>Color of the icon further groups them into different categories like herding dogs, toy dogs, terriers, etc.</a:t>
            </a:r>
          </a:p>
          <a:p>
            <a:pPr marL="0" indent="0">
              <a:buFontTx/>
              <a:buNone/>
            </a:pPr>
            <a:endParaRPr lang="en-US" dirty="0"/>
          </a:p>
          <a:p>
            <a:r>
              <a:rPr lang="en-US" dirty="0"/>
              <a:t>Intended audience </a:t>
            </a:r>
            <a:r>
              <a:rPr lang="en-US" dirty="0">
                <a:sym typeface="Wingdings" pitchFamily="2" charset="2"/>
              </a:rPr>
              <a:t></a:t>
            </a:r>
            <a:r>
              <a:rPr lang="en-US" dirty="0"/>
              <a:t> general public / dog enthusiasts and dog parents</a:t>
            </a:r>
          </a:p>
          <a:p>
            <a:endParaRPr lang="en-US" dirty="0"/>
          </a:p>
          <a:p>
            <a:r>
              <a:rPr lang="en-US" dirty="0"/>
              <a:t>Intended message </a:t>
            </a:r>
            <a:r>
              <a:rPr lang="en-US" dirty="0">
                <a:sym typeface="Wingdings" pitchFamily="2" charset="2"/>
              </a:rPr>
              <a:t> To determine which dog breeds are the best based on data and to compare that popularity</a:t>
            </a:r>
          </a:p>
          <a:p>
            <a:endParaRPr lang="en-US" dirty="0">
              <a:sym typeface="Wingdings" pitchFamily="2" charset="2"/>
            </a:endParaRPr>
          </a:p>
          <a:p>
            <a:r>
              <a:rPr lang="en-US" dirty="0">
                <a:sym typeface="Wingdings" pitchFamily="2" charset="2"/>
              </a:rPr>
              <a:t>Strengths:</a:t>
            </a:r>
          </a:p>
          <a:p>
            <a:pPr marL="171450" indent="-171450">
              <a:buFontTx/>
              <a:buChar char="-"/>
            </a:pPr>
            <a:r>
              <a:rPr lang="en-US" dirty="0">
                <a:sym typeface="Wingdings" pitchFamily="2" charset="2"/>
              </a:rPr>
              <a:t>The labels for each quadrant   makes reading the scale a little easier and brings the reader’s attention to the general relationship between the quality score and popularity (e.g. overlooked treasures refers to dogs that were highly rated but are not as popular to own</a:t>
            </a:r>
          </a:p>
          <a:p>
            <a:pPr marL="171450" indent="-171450">
              <a:buFontTx/>
              <a:buChar char="-"/>
            </a:pPr>
            <a:r>
              <a:rPr lang="en-US" dirty="0">
                <a:sym typeface="Wingdings" pitchFamily="2" charset="2"/>
              </a:rPr>
              <a:t>I like that they tell you what qualities are considered when generating an overall score (but you don’t really get an idea of the unique qualities except for intelligence)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ym typeface="Wingdings" pitchFamily="2" charset="2"/>
              </a:rPr>
              <a:t>Even though there are a number if scales, it’s pretty intuitive to understand. I also appreciate how the identity of each breed is maintained through unique icons</a:t>
            </a:r>
          </a:p>
          <a:p>
            <a:pPr marL="171450" indent="-171450">
              <a:buFontTx/>
              <a:buChar char="-"/>
            </a:pPr>
            <a:endParaRPr lang="en-US" dirty="0">
              <a:sym typeface="Wingdings" pitchFamily="2" charset="2"/>
            </a:endParaRPr>
          </a:p>
          <a:p>
            <a:pPr marL="0" indent="0">
              <a:buFontTx/>
              <a:buNone/>
            </a:pPr>
            <a:r>
              <a:rPr lang="en-US" dirty="0">
                <a:sym typeface="Wingdings" pitchFamily="2" charset="2"/>
              </a:rPr>
              <a:t>Weaknesses:</a:t>
            </a:r>
          </a:p>
          <a:p>
            <a:pPr marL="171450" indent="-171450">
              <a:buFontTx/>
              <a:buChar char="-"/>
            </a:pPr>
            <a:r>
              <a:rPr lang="en-US" dirty="0">
                <a:sym typeface="Wingdings" pitchFamily="2" charset="2"/>
              </a:rPr>
              <a:t>Over-plotting starts to be an issue in the upper-right quadrant but I feel that they deal with this issue in a couple of really nice ways - the first is through adjusting the transparency of each icon, labeling the different icons, and also using unique icons for each breed</a:t>
            </a:r>
          </a:p>
          <a:p>
            <a:pPr marL="171450" indent="-171450">
              <a:buFontTx/>
              <a:buChar char="-"/>
            </a:pPr>
            <a:r>
              <a:rPr lang="en-US" dirty="0">
                <a:sym typeface="Wingdings" pitchFamily="2" charset="2"/>
              </a:rPr>
              <a:t>Intelligence is one of the only subscales of the final quality score that is included on the figure – it would be nice if they could break down the other </a:t>
            </a:r>
            <a:r>
              <a:rPr lang="en-US" dirty="0" err="1">
                <a:sym typeface="Wingdings" pitchFamily="2" charset="2"/>
              </a:rPr>
              <a:t>subscores</a:t>
            </a:r>
            <a:r>
              <a:rPr lang="en-US" dirty="0">
                <a:sym typeface="Wingdings" pitchFamily="2" charset="2"/>
              </a:rPr>
              <a:t>, perhaps by making an interactive plot where you can view specific </a:t>
            </a:r>
            <a:r>
              <a:rPr lang="en-US" dirty="0" err="1">
                <a:sym typeface="Wingdings" pitchFamily="2" charset="2"/>
              </a:rPr>
              <a:t>subscores</a:t>
            </a:r>
            <a:r>
              <a:rPr lang="en-US" dirty="0">
                <a:sym typeface="Wingdings" pitchFamily="2" charset="2"/>
              </a:rPr>
              <a:t> plotted against popularity – that way the viewer can decide to view by which things are most important to them – like cost or  longevity of the breed.</a:t>
            </a:r>
          </a:p>
          <a:p>
            <a:pPr marL="171450" indent="-171450">
              <a:buFontTx/>
              <a:buChar char="-"/>
            </a:pPr>
            <a:endParaRPr lang="en-US" dirty="0">
              <a:sym typeface="Wingdings" pitchFamily="2" charset="2"/>
            </a:endParaRPr>
          </a:p>
          <a:p>
            <a:pPr marL="0" indent="0">
              <a:buFontTx/>
              <a:buNone/>
            </a:pPr>
            <a:r>
              <a:rPr lang="en-US" dirty="0">
                <a:sym typeface="Wingdings" pitchFamily="2" charset="2"/>
              </a:rPr>
              <a:t>Overall, I think this plot was very effective and really make me reconsider the types of dog breeds that I’ve been interested in getting</a:t>
            </a:r>
          </a:p>
        </p:txBody>
      </p:sp>
      <p:sp>
        <p:nvSpPr>
          <p:cNvPr id="4" name="Slide Number Placeholder 3"/>
          <p:cNvSpPr>
            <a:spLocks noGrp="1"/>
          </p:cNvSpPr>
          <p:nvPr>
            <p:ph type="sldNum" sz="quarter" idx="5"/>
          </p:nvPr>
        </p:nvSpPr>
        <p:spPr/>
        <p:txBody>
          <a:bodyPr/>
          <a:lstStyle/>
          <a:p>
            <a:fld id="{D7376F4E-B831-A344-A8C4-85F9A1B901DA}" type="slidenum">
              <a:rPr lang="en-US" smtClean="0"/>
              <a:t>3</a:t>
            </a:fld>
            <a:endParaRPr lang="en-US"/>
          </a:p>
        </p:txBody>
      </p:sp>
    </p:spTree>
    <p:extLst>
      <p:ext uri="{BB962C8B-B14F-4D97-AF65-F5344CB8AC3E}">
        <p14:creationId xmlns:p14="http://schemas.microsoft.com/office/powerpoint/2010/main" val="2211303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6AFC8E6-D739-4F47-A975-CC74EF55F3B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79371-72DC-7F4C-9D61-9522B0444835}"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86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FC8E6-D739-4F47-A975-CC74EF55F3B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261764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FC8E6-D739-4F47-A975-CC74EF55F3B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79371-72DC-7F4C-9D61-9522B044483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FC8E6-D739-4F47-A975-CC74EF55F3B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47333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FC8E6-D739-4F47-A975-CC74EF55F3B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79371-72DC-7F4C-9D61-9522B0444835}"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80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FC8E6-D739-4F47-A975-CC74EF55F3B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389083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FC8E6-D739-4F47-A975-CC74EF55F3B7}"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324903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FC8E6-D739-4F47-A975-CC74EF55F3B7}"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321516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FC8E6-D739-4F47-A975-CC74EF55F3B7}"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350667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FC8E6-D739-4F47-A975-CC74EF55F3B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79371-72DC-7F4C-9D61-9522B0444835}" type="slidenum">
              <a:rPr lang="en-US" smtClean="0"/>
              <a:t>‹#›</a:t>
            </a:fld>
            <a:endParaRPr lang="en-US"/>
          </a:p>
        </p:txBody>
      </p:sp>
    </p:spTree>
    <p:extLst>
      <p:ext uri="{BB962C8B-B14F-4D97-AF65-F5344CB8AC3E}">
        <p14:creationId xmlns:p14="http://schemas.microsoft.com/office/powerpoint/2010/main" val="248663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FC8E6-D739-4F47-A975-CC74EF55F3B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79371-72DC-7F4C-9D61-9522B044483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69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AFC8E6-D739-4F47-A975-CC74EF55F3B7}" type="datetimeFigureOut">
              <a:rPr lang="en-US" smtClean="0"/>
              <a:t>3/5/19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279371-72DC-7F4C-9D61-9522B0444835}"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16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67197F-8150-1E43-A136-4F7FFBFA614E}"/>
              </a:ext>
            </a:extLst>
          </p:cNvPr>
          <p:cNvSpPr>
            <a:spLocks noGrp="1"/>
          </p:cNvSpPr>
          <p:nvPr>
            <p:ph type="ctrTitle"/>
          </p:nvPr>
        </p:nvSpPr>
        <p:spPr>
          <a:xfrm>
            <a:off x="1286933" y="977048"/>
            <a:ext cx="9618133" cy="2960980"/>
          </a:xfrm>
        </p:spPr>
        <p:txBody>
          <a:bodyPr anchor="b">
            <a:normAutofit/>
          </a:bodyPr>
          <a:lstStyle/>
          <a:p>
            <a:pPr algn="l"/>
            <a:r>
              <a:rPr lang="en-US" sz="6000" dirty="0">
                <a:solidFill>
                  <a:srgbClr val="FFFFFF"/>
                </a:solidFill>
              </a:rPr>
              <a:t>Data visualizations in the wild</a:t>
            </a:r>
          </a:p>
        </p:txBody>
      </p:sp>
      <p:sp>
        <p:nvSpPr>
          <p:cNvPr id="3" name="Subtitle 2">
            <a:extLst>
              <a:ext uri="{FF2B5EF4-FFF2-40B4-BE49-F238E27FC236}">
                <a16:creationId xmlns:a16="http://schemas.microsoft.com/office/drawing/2014/main" id="{88761F17-2286-AF4B-9FB3-155321BBD6A3}"/>
              </a:ext>
            </a:extLst>
          </p:cNvPr>
          <p:cNvSpPr>
            <a:spLocks noGrp="1"/>
          </p:cNvSpPr>
          <p:nvPr>
            <p:ph type="subTitle" idx="1"/>
          </p:nvPr>
        </p:nvSpPr>
        <p:spPr>
          <a:xfrm>
            <a:off x="7662671" y="4960137"/>
            <a:ext cx="4148329" cy="1463040"/>
          </a:xfrm>
        </p:spPr>
        <p:txBody>
          <a:bodyPr>
            <a:normAutofit/>
          </a:bodyPr>
          <a:lstStyle/>
          <a:p>
            <a:r>
              <a:rPr lang="en-US" sz="4000" dirty="0"/>
              <a:t>Lea Frank</a:t>
            </a:r>
          </a:p>
        </p:txBody>
      </p:sp>
      <p:cxnSp>
        <p:nvCxnSpPr>
          <p:cNvPr id="12" name="Straight Connector 11">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32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4EAF55-7021-5C46-A258-7EF9CAA95905}"/>
              </a:ext>
            </a:extLst>
          </p:cNvPr>
          <p:cNvSpPr>
            <a:spLocks noGrp="1"/>
          </p:cNvSpPr>
          <p:nvPr>
            <p:ph type="body" sz="half" idx="2"/>
          </p:nvPr>
        </p:nvSpPr>
        <p:spPr>
          <a:xfrm>
            <a:off x="838384" y="804333"/>
            <a:ext cx="3073739" cy="5215467"/>
          </a:xfrm>
        </p:spPr>
        <p:txBody>
          <a:bodyPr>
            <a:normAutofit/>
          </a:bodyPr>
          <a:lstStyle/>
          <a:p>
            <a:r>
              <a:rPr lang="en-US" sz="1400" dirty="0"/>
              <a:t>Source: King et al. (2015). J Neuro</a:t>
            </a:r>
          </a:p>
          <a:p>
            <a:endParaRPr lang="en-US" sz="1400" dirty="0"/>
          </a:p>
          <a:p>
            <a:r>
              <a:rPr lang="en-US" sz="1400" dirty="0"/>
              <a:t>Intended audience: scientific community</a:t>
            </a:r>
          </a:p>
          <a:p>
            <a:endParaRPr lang="en-US" sz="1400" dirty="0"/>
          </a:p>
          <a:p>
            <a:r>
              <a:rPr lang="en-US" sz="1400" dirty="0"/>
              <a:t>Strengths:</a:t>
            </a:r>
          </a:p>
          <a:p>
            <a:pPr marL="285750" indent="-285750">
              <a:buFontTx/>
              <a:buChar char="-"/>
            </a:pPr>
            <a:r>
              <a:rPr lang="en-US" sz="1400" dirty="0"/>
              <a:t>Highlights significant correlations</a:t>
            </a:r>
          </a:p>
          <a:p>
            <a:pPr marL="285750" indent="-285750">
              <a:buFontTx/>
              <a:buChar char="-"/>
            </a:pPr>
            <a:endParaRPr lang="en-US" sz="1400" dirty="0"/>
          </a:p>
          <a:p>
            <a:r>
              <a:rPr lang="en-US" sz="1400" dirty="0"/>
              <a:t>Areas for improvement:</a:t>
            </a:r>
          </a:p>
          <a:p>
            <a:pPr marL="285750" indent="-285750">
              <a:buFontTx/>
              <a:buChar char="-"/>
            </a:pPr>
            <a:r>
              <a:rPr lang="en-US" sz="1400" dirty="0"/>
              <a:t>No labels for rows</a:t>
            </a:r>
          </a:p>
          <a:p>
            <a:pPr marL="285750" indent="-285750">
              <a:buFontTx/>
              <a:buChar char="-"/>
            </a:pPr>
            <a:r>
              <a:rPr lang="en-US" sz="1400" dirty="0"/>
              <a:t>Redundant information</a:t>
            </a:r>
          </a:p>
          <a:p>
            <a:pPr marL="285750" indent="-285750">
              <a:buFontTx/>
              <a:buChar char="-"/>
            </a:pPr>
            <a:endParaRPr lang="en-US" sz="1400" dirty="0"/>
          </a:p>
          <a:p>
            <a:endParaRPr lang="en-US" sz="1400" dirty="0"/>
          </a:p>
          <a:p>
            <a:r>
              <a:rPr lang="en-US" sz="1400" dirty="0"/>
              <a:t> </a:t>
            </a:r>
          </a:p>
          <a:p>
            <a:pPr marL="285750" indent="-285750">
              <a:buFontTx/>
              <a:buChar char="-"/>
            </a:pPr>
            <a:endParaRPr lang="en-US" sz="1400" dirty="0"/>
          </a:p>
        </p:txBody>
      </p:sp>
      <p:pic>
        <p:nvPicPr>
          <p:cNvPr id="6" name="Picture 5" descr="A picture containing writing implement, stationary, pencil&#10;&#10;Description automatically generated">
            <a:extLst>
              <a:ext uri="{FF2B5EF4-FFF2-40B4-BE49-F238E27FC236}">
                <a16:creationId xmlns:a16="http://schemas.microsoft.com/office/drawing/2014/main" id="{915A4DE6-93C4-0F46-BBD3-F33C4AC366A2}"/>
              </a:ext>
            </a:extLst>
          </p:cNvPr>
          <p:cNvPicPr>
            <a:picLocks noChangeAspect="1"/>
          </p:cNvPicPr>
          <p:nvPr/>
        </p:nvPicPr>
        <p:blipFill rotWithShape="1">
          <a:blip r:embed="rId3"/>
          <a:srcRect b="28267"/>
          <a:stretch/>
        </p:blipFill>
        <p:spPr>
          <a:xfrm>
            <a:off x="4449094" y="461168"/>
            <a:ext cx="7061785" cy="5935663"/>
          </a:xfrm>
          <a:prstGeom prst="rect">
            <a:avLst/>
          </a:prstGeom>
        </p:spPr>
      </p:pic>
      <p:sp>
        <p:nvSpPr>
          <p:cNvPr id="7" name="TextBox 6">
            <a:extLst>
              <a:ext uri="{FF2B5EF4-FFF2-40B4-BE49-F238E27FC236}">
                <a16:creationId xmlns:a16="http://schemas.microsoft.com/office/drawing/2014/main" id="{B57A6945-7391-E340-828B-828FA6DA4D3F}"/>
              </a:ext>
            </a:extLst>
          </p:cNvPr>
          <p:cNvSpPr txBox="1"/>
          <p:nvPr/>
        </p:nvSpPr>
        <p:spPr>
          <a:xfrm>
            <a:off x="4449094" y="6153942"/>
            <a:ext cx="354013" cy="42862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36272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4EAF55-7021-5C46-A258-7EF9CAA95905}"/>
              </a:ext>
            </a:extLst>
          </p:cNvPr>
          <p:cNvSpPr>
            <a:spLocks noGrp="1"/>
          </p:cNvSpPr>
          <p:nvPr>
            <p:ph type="body" sz="half" idx="2"/>
          </p:nvPr>
        </p:nvSpPr>
        <p:spPr>
          <a:xfrm>
            <a:off x="788956" y="804333"/>
            <a:ext cx="3073739" cy="5215467"/>
          </a:xfrm>
        </p:spPr>
        <p:txBody>
          <a:bodyPr>
            <a:normAutofit/>
          </a:bodyPr>
          <a:lstStyle/>
          <a:p>
            <a:r>
              <a:rPr lang="en-US" sz="1400" dirty="0"/>
              <a:t>Source: </a:t>
            </a:r>
            <a:r>
              <a:rPr lang="en-US" sz="1400" dirty="0" err="1"/>
              <a:t>Informationisbeautiful.net</a:t>
            </a:r>
            <a:endParaRPr lang="en-US" sz="1400" dirty="0"/>
          </a:p>
          <a:p>
            <a:endParaRPr lang="en-US" sz="1400" dirty="0"/>
          </a:p>
          <a:p>
            <a:r>
              <a:rPr lang="en-US" sz="1400" dirty="0"/>
              <a:t>Intended audience: general public</a:t>
            </a:r>
          </a:p>
          <a:p>
            <a:endParaRPr lang="en-US" sz="1400" dirty="0"/>
          </a:p>
          <a:p>
            <a:r>
              <a:rPr lang="en-US" sz="1400" dirty="0"/>
              <a:t>Strengths:</a:t>
            </a:r>
          </a:p>
          <a:p>
            <a:pPr marL="285750" indent="-285750">
              <a:buFontTx/>
              <a:buChar char="-"/>
            </a:pPr>
            <a:r>
              <a:rPr lang="en-US" sz="1400" dirty="0"/>
              <a:t>Labels for each quadrant</a:t>
            </a:r>
          </a:p>
          <a:p>
            <a:pPr marL="285750" indent="-285750">
              <a:buFontTx/>
              <a:buChar char="-"/>
            </a:pPr>
            <a:r>
              <a:rPr lang="en-US" sz="1400" dirty="0"/>
              <a:t>Source of data score</a:t>
            </a:r>
          </a:p>
          <a:p>
            <a:pPr marL="285750" indent="-285750">
              <a:buFontTx/>
              <a:buChar char="-"/>
            </a:pPr>
            <a:r>
              <a:rPr lang="en-US" sz="1400" dirty="0"/>
              <a:t>Scaling is easy to follow</a:t>
            </a:r>
          </a:p>
          <a:p>
            <a:pPr marL="285750" indent="-285750">
              <a:buFontTx/>
              <a:buChar char="-"/>
            </a:pPr>
            <a:endParaRPr lang="en-US" sz="1400" dirty="0"/>
          </a:p>
          <a:p>
            <a:r>
              <a:rPr lang="en-US" sz="1400" dirty="0"/>
              <a:t>Areas for improvement:</a:t>
            </a:r>
          </a:p>
          <a:p>
            <a:pPr marL="285750" indent="-285750">
              <a:buFontTx/>
              <a:buChar char="-"/>
            </a:pPr>
            <a:r>
              <a:rPr lang="en-US" sz="1400" dirty="0"/>
              <a:t>Over-plotting </a:t>
            </a:r>
          </a:p>
          <a:p>
            <a:pPr marL="285750" indent="-285750">
              <a:buFontTx/>
              <a:buChar char="-"/>
            </a:pPr>
            <a:r>
              <a:rPr lang="en-US" sz="1400" dirty="0"/>
              <a:t>Sub-scores</a:t>
            </a:r>
          </a:p>
          <a:p>
            <a:endParaRPr lang="en-US" sz="1400" dirty="0"/>
          </a:p>
          <a:p>
            <a:r>
              <a:rPr lang="en-US" sz="1400" dirty="0"/>
              <a:t> </a:t>
            </a:r>
          </a:p>
          <a:p>
            <a:pPr marL="285750" indent="-285750">
              <a:buFontTx/>
              <a:buChar char="-"/>
            </a:pPr>
            <a:endParaRPr lang="en-US" sz="1400" dirty="0"/>
          </a:p>
        </p:txBody>
      </p:sp>
      <p:pic>
        <p:nvPicPr>
          <p:cNvPr id="12" name="Content Placeholder 11" descr="A close up of a map&#10;&#10;Description automatically generated">
            <a:extLst>
              <a:ext uri="{FF2B5EF4-FFF2-40B4-BE49-F238E27FC236}">
                <a16:creationId xmlns:a16="http://schemas.microsoft.com/office/drawing/2014/main" id="{260A612D-0DB0-054A-9BFC-E2D4D198899A}"/>
              </a:ext>
            </a:extLst>
          </p:cNvPr>
          <p:cNvPicPr>
            <a:picLocks noGrp="1" noChangeAspect="1"/>
          </p:cNvPicPr>
          <p:nvPr>
            <p:ph idx="1"/>
          </p:nvPr>
        </p:nvPicPr>
        <p:blipFill>
          <a:blip r:embed="rId3"/>
          <a:stretch>
            <a:fillRect/>
          </a:stretch>
        </p:blipFill>
        <p:spPr>
          <a:xfrm>
            <a:off x="3961551" y="838200"/>
            <a:ext cx="7922544" cy="5215467"/>
          </a:xfrm>
        </p:spPr>
      </p:pic>
    </p:spTree>
    <p:extLst>
      <p:ext uri="{BB962C8B-B14F-4D97-AF65-F5344CB8AC3E}">
        <p14:creationId xmlns:p14="http://schemas.microsoft.com/office/powerpoint/2010/main" val="3330663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872</Words>
  <Application>Microsoft Macintosh PowerPoint</Application>
  <PresentationFormat>Widescreen</PresentationFormat>
  <Paragraphs>73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Century Gothic</vt:lpstr>
      <vt:lpstr>Tw Cen MT</vt:lpstr>
      <vt:lpstr>Wingdings 3</vt:lpstr>
      <vt:lpstr>Integral</vt:lpstr>
      <vt:lpstr>Data visualizations in the wild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visualizations in the wild</dc:title>
  <dc:creator>Lea Frank</dc:creator>
  <cp:lastModifiedBy>Lea Frank</cp:lastModifiedBy>
  <cp:revision>5</cp:revision>
  <dcterms:created xsi:type="dcterms:W3CDTF">2019-03-03T22:54:30Z</dcterms:created>
  <dcterms:modified xsi:type="dcterms:W3CDTF">2019-03-06T03:15:15Z</dcterms:modified>
</cp:coreProperties>
</file>