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3" r:id="rId5"/>
    <p:sldId id="267" r:id="rId6"/>
    <p:sldId id="265" r:id="rId7"/>
    <p:sldId id="260" r:id="rId8"/>
    <p:sldId id="268" r:id="rId9"/>
    <p:sldId id="264" r:id="rId10"/>
    <p:sldId id="262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B0933-3203-42DF-04A9-D03B0F9D8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A6BD2-D480-A532-D179-85F9161D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9ECA2-86AE-2A62-12E7-4F84538D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78AD2-D6C9-DFC9-2A15-66F42A5F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CB17-29B0-A59F-7335-5D3B51D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1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5BB-28F7-6A8F-D41A-454E2E006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A66879-E3DB-5DC0-877F-8658D0EEB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FE7A9-480F-ECA5-CAAB-E07ADE6D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7700A-1508-36CD-234E-CD9F5160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BA66-044F-1ADF-8FF0-2A27C0EE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1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56F0CB-9EE5-921F-655D-5307B99802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4ADAD-A0B1-F710-0724-964D8480D5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14DBD-46FE-5C66-1C38-5FFC7750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A337E-3C93-DD1D-E930-240FA4B6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14C81-FF03-7CD8-C430-8758CC4E2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E4B8-897B-4368-D1BB-E369FAF3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CA3F2-ACDA-D74A-0C5F-CCA71BB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DECF5-4CD2-CC3B-6F3E-D9DB02E1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EE3E7-5380-6C70-0E4D-4A0ACAD9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F38E-6812-68B9-FE4D-FDA58F285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FB93-5E5F-EAC6-F1BE-998F4FD6C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21D45-3D6F-BD36-C7E0-767A89077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1AE3-0669-4461-ED9E-24E3C215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EDB48-3958-CBD8-DC4B-A572CAA3C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4346-C10A-22AB-F7D3-A2B58A11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0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3310-CCF0-EA55-1B22-3B17C994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C07FD-0E1B-F89D-5AED-D3DC1D34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5FCB8-0C48-7929-51DF-CDB4D68F3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E095B-0BF2-E988-E501-0F7D9628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6E2A7-524C-EAC6-F787-A09E4108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9DBD-6EB0-495F-C353-C3FF9F41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8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FE7D-032C-1385-3F8C-D61FE3AC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B20C-8CE7-254B-2A1F-D2F321EF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F75C9-9C0A-D475-7C35-9B6C1BB9A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A875B-54C2-2F78-776E-E510ADA67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6ABC6-095F-2AD2-6F7B-E2074FECE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CA7EC-89FD-EE61-5411-920E6A0F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33FF56-E685-39D5-B750-4D077258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2A8CE-8CE1-C9FD-4F7C-9A507984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7D43-1251-9C5C-27CC-A76AC11F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A27E1-8F33-DE28-662E-F5FDCC93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BD109-7139-BB56-BFD0-AE6359A41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BE974-E919-008C-C2C2-DDBF3DB6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75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510B58-23A3-714A-E5D4-4D078DB60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5BDF9-BB97-5C51-AF47-23DEA6BB2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CF0BC-CD4E-40E3-3954-6C156A29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005A-62BD-BFAB-7416-EE8D242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81658-9213-B4EE-B397-ED92B49C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0B23A-4950-8A51-C5F0-C7ABB2C64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BBFBC-976F-F21C-321F-831C166C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CB3CF-CEBD-1FBE-7E84-DF9B20302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7E7F3-4F9D-F14F-EAF0-BF34846CC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17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5609C-C029-2C9B-B8B1-8996CE7F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39EDBE-8532-A130-CAC7-9E2D1FD7F5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66B6C-EAF2-4DE4-1184-6AA24BAB4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A0582-0D6F-F15B-D634-83200C10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25B58-CC13-F038-E98A-F465B3DE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0DBA9-3965-F895-15E9-1FDC0ADD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0C7AF-4926-1826-AA77-08FE109E7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0E5C-5249-34D2-D4E7-61D9DE10F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97540-3399-4CE8-8BC8-33FDF82AD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01787-0CB6-47D2-BDFA-11C02FF21853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6D164-0290-E92A-AC97-00404D97F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C471D-3BB6-B8E8-30CE-34D635B91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18235D-6AB6-449E-9086-4390FBABFE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179F-E0FE-DDD6-8947-F1F4B327E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Dynamics of Norton’s Dome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CEA3C-B7F7-A71A-7180-3046851B1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74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0CD88-22AA-A4BE-BA3D-E12AF2C8A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C0D4B-8AA9-F03A-44B9-B01F135C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for point mass on Norton’s Dome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A260F-0D71-EB6E-2B30-371773410E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60642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Newtonian mechanics is time-reversible</a:t>
                </a:r>
              </a:p>
              <a:p>
                <a:r>
                  <a:rPr lang="en-US" dirty="0"/>
                  <a:t>Norton’s dome is an example </a:t>
                </a:r>
                <a:r>
                  <a:rPr lang="en-US"/>
                  <a:t>of non-determinism!</a:t>
                </a:r>
                <a:endParaRPr lang="en-US" dirty="0"/>
              </a:p>
              <a:p>
                <a:r>
                  <a:rPr lang="en-US" b="0" dirty="0"/>
                  <a:t>Possibility of point-mass starting on top, going down at some point?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144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Solves IVP: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̈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rad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mr>
                      </m:m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A260F-0D71-EB6E-2B30-371773410E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60642" cy="4351338"/>
              </a:xfrm>
              <a:blipFill>
                <a:blip r:embed="rId2"/>
                <a:stretch>
                  <a:fillRect l="-1268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82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ball rolling&#10;&#10;AI-generated content may be incorrect.">
            <a:extLst>
              <a:ext uri="{FF2B5EF4-FFF2-40B4-BE49-F238E27FC236}">
                <a16:creationId xmlns:a16="http://schemas.microsoft.com/office/drawing/2014/main" id="{0B80CE89-D06C-ECE8-58EC-D9707E243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317" y="354330"/>
            <a:ext cx="8259366" cy="5506244"/>
          </a:xfrm>
        </p:spPr>
      </p:pic>
    </p:spTree>
    <p:extLst>
      <p:ext uri="{BB962C8B-B14F-4D97-AF65-F5344CB8AC3E}">
        <p14:creationId xmlns:p14="http://schemas.microsoft.com/office/powerpoint/2010/main" val="299296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8B64B-BA71-A307-3499-F5A11590D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0B4B-96AC-F8F9-7327-ACC19CAF7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moving on slope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A7958-E56C-93FD-2329-11F5C4B7A7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67306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 is the geodesic coordinate on the curve (distance along the surface) </a:t>
                </a:r>
              </a:p>
              <a:p>
                <a:r>
                  <a:rPr lang="en-US" dirty="0"/>
                  <a:t>Dynamics for 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WLOG g=1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BA7958-E56C-93FD-2329-11F5C4B7A7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673061" cy="4351338"/>
              </a:xfrm>
              <a:blipFill>
                <a:blip r:embed="rId2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c 3">
            <a:extLst>
              <a:ext uri="{FF2B5EF4-FFF2-40B4-BE49-F238E27FC236}">
                <a16:creationId xmlns:a16="http://schemas.microsoft.com/office/drawing/2014/main" id="{FB6EE20B-6459-D04B-4874-AF12FCF09003}"/>
              </a:ext>
            </a:extLst>
          </p:cNvPr>
          <p:cNvSpPr/>
          <p:nvPr/>
        </p:nvSpPr>
        <p:spPr>
          <a:xfrm>
            <a:off x="-419724" y="3597640"/>
            <a:ext cx="13955843" cy="8064708"/>
          </a:xfrm>
          <a:prstGeom prst="arc">
            <a:avLst>
              <a:gd name="adj1" fmla="val 16610274"/>
              <a:gd name="adj2" fmla="val 1994836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D3B2526-0838-81E0-0AF4-A83960B6EAD6}"/>
              </a:ext>
            </a:extLst>
          </p:cNvPr>
          <p:cNvSpPr/>
          <p:nvPr/>
        </p:nvSpPr>
        <p:spPr>
          <a:xfrm>
            <a:off x="9144002" y="3222886"/>
            <a:ext cx="734518" cy="74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29E8664-C172-2C57-B774-B9DCD70AC167}"/>
              </a:ext>
            </a:extLst>
          </p:cNvPr>
          <p:cNvSpPr/>
          <p:nvPr/>
        </p:nvSpPr>
        <p:spPr>
          <a:xfrm>
            <a:off x="-387244" y="3750040"/>
            <a:ext cx="13955843" cy="8064708"/>
          </a:xfrm>
          <a:prstGeom prst="arc">
            <a:avLst>
              <a:gd name="adj1" fmla="val 16670649"/>
              <a:gd name="adj2" fmla="val 17783766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0770E4-9D4C-5813-9ED6-AF494DA79D91}"/>
                  </a:ext>
                </a:extLst>
              </p:cNvPr>
              <p:cNvSpPr txBox="1"/>
              <p:nvPr/>
            </p:nvSpPr>
            <p:spPr>
              <a:xfrm>
                <a:off x="4717532" y="3787728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0770E4-9D4C-5813-9ED6-AF494DA79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532" y="3787728"/>
                <a:ext cx="60935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48BA23-F417-440F-3C05-5F5B1E85B675}"/>
              </a:ext>
            </a:extLst>
          </p:cNvPr>
          <p:cNvCxnSpPr/>
          <p:nvPr/>
        </p:nvCxnSpPr>
        <p:spPr>
          <a:xfrm>
            <a:off x="9511261" y="3597640"/>
            <a:ext cx="0" cy="1663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7464B6-ED22-6AD2-14EB-89C123EC50D8}"/>
              </a:ext>
            </a:extLst>
          </p:cNvPr>
          <p:cNvCxnSpPr>
            <a:cxnSpLocks/>
          </p:cNvCxnSpPr>
          <p:nvPr/>
        </p:nvCxnSpPr>
        <p:spPr>
          <a:xfrm flipV="1">
            <a:off x="9511261" y="2488367"/>
            <a:ext cx="367259" cy="1109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09F4BC-AA3B-A13A-C316-C24BAEB5C2E5}"/>
                  </a:ext>
                </a:extLst>
              </p:cNvPr>
              <p:cNvSpPr txBox="1"/>
              <p:nvPr/>
            </p:nvSpPr>
            <p:spPr>
              <a:xfrm>
                <a:off x="6279007" y="4831958"/>
                <a:ext cx="6093500" cy="391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709F4BC-AA3B-A13A-C316-C24BAEB5C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007" y="4831958"/>
                <a:ext cx="6093500" cy="391902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A4C032-DD25-3F12-F9AA-01699B12DA92}"/>
                  </a:ext>
                </a:extLst>
              </p:cNvPr>
              <p:cNvSpPr txBox="1"/>
              <p:nvPr/>
            </p:nvSpPr>
            <p:spPr>
              <a:xfrm>
                <a:off x="6956063" y="2147132"/>
                <a:ext cx="60935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A4C032-DD25-3F12-F9AA-01699B12D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063" y="2147132"/>
                <a:ext cx="60935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1939FED-6BF8-19A5-E9D6-36A9521FA033}"/>
              </a:ext>
            </a:extLst>
          </p:cNvPr>
          <p:cNvCxnSpPr/>
          <p:nvPr/>
        </p:nvCxnSpPr>
        <p:spPr>
          <a:xfrm>
            <a:off x="9511261" y="4001294"/>
            <a:ext cx="18425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4DF10E-B644-B7FD-3B36-00FB3D9ECB6D}"/>
              </a:ext>
            </a:extLst>
          </p:cNvPr>
          <p:cNvCxnSpPr>
            <a:cxnSpLocks/>
          </p:cNvCxnSpPr>
          <p:nvPr/>
        </p:nvCxnSpPr>
        <p:spPr>
          <a:xfrm>
            <a:off x="9511261" y="4001294"/>
            <a:ext cx="1842539" cy="4070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AC5D1-9101-1ABC-46ED-532A7919231A}"/>
                  </a:ext>
                </a:extLst>
              </p:cNvPr>
              <p:cNvSpPr txBox="1"/>
              <p:nvPr/>
            </p:nvSpPr>
            <p:spPr>
              <a:xfrm>
                <a:off x="7814563" y="3991238"/>
                <a:ext cx="65282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F8AC5D1-9101-1ABC-46ED-532A7919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563" y="3991238"/>
                <a:ext cx="65282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17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7728-E664-CFB5-FD11-96F140E5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on hemisphere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593C3-C16C-2220-B5F2-40EBF1E51F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r>
                  <a:rPr lang="en-US" dirty="0"/>
                  <a:t>For hemisphere of radius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Initial condition: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 gives enough velocity to reach the top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9593C3-C16C-2220-B5F2-40EBF1E51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088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21D0E3A-4A5E-B4A8-4096-73FCA3DE66B7}"/>
              </a:ext>
            </a:extLst>
          </p:cNvPr>
          <p:cNvGrpSpPr/>
          <p:nvPr/>
        </p:nvGrpSpPr>
        <p:grpSpPr>
          <a:xfrm>
            <a:off x="5383458" y="2006221"/>
            <a:ext cx="8696869" cy="4572000"/>
            <a:chOff x="5383458" y="2006221"/>
            <a:chExt cx="8696869" cy="45720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AD9C028B-2555-2259-E87F-E97D44FB3D4B}"/>
                </a:ext>
              </a:extLst>
            </p:cNvPr>
            <p:cNvSpPr/>
            <p:nvPr/>
          </p:nvSpPr>
          <p:spPr>
            <a:xfrm>
              <a:off x="5595582" y="2006221"/>
              <a:ext cx="4572000" cy="4572000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5AA331-8D61-0BEA-090A-4013C84C97A7}"/>
                    </a:ext>
                  </a:extLst>
                </p:cNvPr>
                <p:cNvSpPr txBox="1"/>
                <p:nvPr/>
              </p:nvSpPr>
              <p:spPr>
                <a:xfrm>
                  <a:off x="5383458" y="2310112"/>
                  <a:ext cx="6093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45AA331-8D61-0BEA-090A-4013C84C97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58" y="2310112"/>
                  <a:ext cx="60935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4C24C04C-B83C-D36A-1B57-FFE90883695C}"/>
                </a:ext>
              </a:extLst>
            </p:cNvPr>
            <p:cNvSpPr/>
            <p:nvPr/>
          </p:nvSpPr>
          <p:spPr>
            <a:xfrm>
              <a:off x="5844618" y="2224725"/>
              <a:ext cx="4114800" cy="4114800"/>
            </a:xfrm>
            <a:prstGeom prst="arc">
              <a:avLst>
                <a:gd name="adj1" fmla="val 16200000"/>
                <a:gd name="adj2" fmla="val 18804227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90F44B-75FE-ECB3-94CC-2DECCECCB20E}"/>
                </a:ext>
              </a:extLst>
            </p:cNvPr>
            <p:cNvCxnSpPr/>
            <p:nvPr/>
          </p:nvCxnSpPr>
          <p:spPr>
            <a:xfrm flipV="1">
              <a:off x="10727703" y="2875175"/>
              <a:ext cx="0" cy="142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388203-417F-03B0-3880-F8510741B6C7}"/>
                    </a:ext>
                  </a:extLst>
                </p:cNvPr>
                <p:cNvSpPr txBox="1"/>
                <p:nvPr/>
              </p:nvSpPr>
              <p:spPr>
                <a:xfrm>
                  <a:off x="7986827" y="3402233"/>
                  <a:ext cx="6093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388203-417F-03B0-3880-F8510741B6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827" y="3402233"/>
                  <a:ext cx="60935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505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E6BEB-DC4C-34E5-644C-E85D96943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513-18DC-461A-C0BB-3F524E1D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on hemisphere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7009-0169-6EA6-A7FA-C0F395AA4A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IVP: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17009-0169-6EA6-A7FA-C0F395AA4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 l="-243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F44CB99-8B22-41BE-6BDA-E953018BB0C7}"/>
              </a:ext>
            </a:extLst>
          </p:cNvPr>
          <p:cNvGrpSpPr/>
          <p:nvPr/>
        </p:nvGrpSpPr>
        <p:grpSpPr>
          <a:xfrm>
            <a:off x="5383458" y="2006221"/>
            <a:ext cx="8696869" cy="4572000"/>
            <a:chOff x="5383458" y="2006221"/>
            <a:chExt cx="8696869" cy="4572000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083D9DA-DBBE-43F8-7BF9-3D3D2C177817}"/>
                </a:ext>
              </a:extLst>
            </p:cNvPr>
            <p:cNvSpPr/>
            <p:nvPr/>
          </p:nvSpPr>
          <p:spPr>
            <a:xfrm>
              <a:off x="5595582" y="2006221"/>
              <a:ext cx="4572000" cy="4572000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8D954A-0617-D2E9-DEBF-7E7C151787C9}"/>
                    </a:ext>
                  </a:extLst>
                </p:cNvPr>
                <p:cNvSpPr txBox="1"/>
                <p:nvPr/>
              </p:nvSpPr>
              <p:spPr>
                <a:xfrm>
                  <a:off x="5383458" y="2310112"/>
                  <a:ext cx="6093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C8D954A-0617-D2E9-DEBF-7E7C151787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458" y="2310112"/>
                  <a:ext cx="60935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Arc 8">
              <a:extLst>
                <a:ext uri="{FF2B5EF4-FFF2-40B4-BE49-F238E27FC236}">
                  <a16:creationId xmlns:a16="http://schemas.microsoft.com/office/drawing/2014/main" id="{3986E490-774F-9602-3412-3B6BDA0C7E9C}"/>
                </a:ext>
              </a:extLst>
            </p:cNvPr>
            <p:cNvSpPr/>
            <p:nvPr/>
          </p:nvSpPr>
          <p:spPr>
            <a:xfrm>
              <a:off x="5844618" y="2224725"/>
              <a:ext cx="4114800" cy="4114800"/>
            </a:xfrm>
            <a:prstGeom prst="arc">
              <a:avLst>
                <a:gd name="adj1" fmla="val 16200000"/>
                <a:gd name="adj2" fmla="val 18804227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35E25C8-5B02-2CAD-689B-F0E3E16C7B4E}"/>
                </a:ext>
              </a:extLst>
            </p:cNvPr>
            <p:cNvCxnSpPr/>
            <p:nvPr/>
          </p:nvCxnSpPr>
          <p:spPr>
            <a:xfrm flipV="1">
              <a:off x="10727703" y="2875175"/>
              <a:ext cx="0" cy="14234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154D38-FB5D-366C-08FA-B413CBA3EF39}"/>
                    </a:ext>
                  </a:extLst>
                </p:cNvPr>
                <p:cNvSpPr txBox="1"/>
                <p:nvPr/>
              </p:nvSpPr>
              <p:spPr>
                <a:xfrm>
                  <a:off x="7986827" y="3402233"/>
                  <a:ext cx="60935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154D38-FB5D-366C-08FA-B413CBA3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6827" y="3402233"/>
                  <a:ext cx="609350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414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5750-3964-BA98-2EC5-03F92DFDB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of a ball&#10;&#10;AI-generated content may be incorrect.">
            <a:extLst>
              <a:ext uri="{FF2B5EF4-FFF2-40B4-BE49-F238E27FC236}">
                <a16:creationId xmlns:a16="http://schemas.microsoft.com/office/drawing/2014/main" id="{AF8DF252-0CC1-80F2-21CD-2ED68625B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57150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27432-3986-C7DD-9F9B-EB357E11F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B494-C3E0-6B8D-A253-C3F3EBA5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for point mass on hemisphere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3D075-072A-A194-B1A5-3720C2765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5257800" cy="48956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Linearization at fixed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Saddle point, restricted to r&gt;0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3D075-072A-A194-B1A5-3720C2765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5257800" cy="4895686"/>
              </a:xfrm>
              <a:blipFill>
                <a:blip r:embed="rId2"/>
                <a:stretch>
                  <a:fillRect l="-2086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8D4BA3C-304F-0529-141D-BA42D4B4D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946" y="1594087"/>
            <a:ext cx="5353797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2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BBE57-91DB-037A-13FE-6E913F8A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1A586-7F8B-43C2-93FA-1C5F76499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Dynamics for point mass on Norton’s Dome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0AF9-4BF3-E3E8-77BD-8F08D69A3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6467573" cy="48956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Shape given by: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,0&lt;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Initial condition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dirty="0"/>
                  <a:t> gives enough velocity to get to the top</a:t>
                </a:r>
              </a:p>
              <a:p>
                <a:r>
                  <a:rPr lang="en-US" dirty="0"/>
                  <a:t>Arrives to the top in finite time: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480AF9-4BF3-E3E8-77BD-8F08D69A3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6467573" cy="4895686"/>
              </a:xfrm>
              <a:blipFill>
                <a:blip r:embed="rId2"/>
                <a:stretch>
                  <a:fillRect l="-1602" t="-2114" r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diagram of a sphere with balls on top&#10;&#10;AI-generated content may be incorrect.">
            <a:extLst>
              <a:ext uri="{FF2B5EF4-FFF2-40B4-BE49-F238E27FC236}">
                <a16:creationId xmlns:a16="http://schemas.microsoft.com/office/drawing/2014/main" id="{997CCE29-0777-5A78-111A-B457361FF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625" y="1232341"/>
            <a:ext cx="52863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79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BA16F-D8A0-EADB-59C2-72841D722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ball rolling up norton's dome&#10;&#10;AI-generated content may be incorrect.">
            <a:extLst>
              <a:ext uri="{FF2B5EF4-FFF2-40B4-BE49-F238E27FC236}">
                <a16:creationId xmlns:a16="http://schemas.microsoft.com/office/drawing/2014/main" id="{AC0BDDB8-786B-236A-334D-AA7519579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152400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63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19AA-7B64-E493-9989-6671DF85D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C093E-FF66-2D6E-31C6-207F7C962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for point mass on Norton’s Dome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A35F6-19FF-B2E5-E9D1-9A6E5E3CD4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627" y="1825625"/>
                <a:ext cx="5257800" cy="48956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Linearization at fixed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Behaves like an unstable saddle point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0A35F6-19FF-B2E5-E9D1-9A6E5E3CD4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627" y="1825625"/>
                <a:ext cx="5257800" cy="4895686"/>
              </a:xfrm>
              <a:blipFill>
                <a:blip r:embed="rId2"/>
                <a:stretch>
                  <a:fillRect l="-2086" t="-2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F9E84F2-2861-988E-47A4-B9766F56D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35" y="1985746"/>
            <a:ext cx="5525271" cy="379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43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311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Dynamics of Norton’s Dome</vt:lpstr>
      <vt:lpstr>Dynamics for point mass moving on slope</vt:lpstr>
      <vt:lpstr>Dynamics for point mass on hemisphere</vt:lpstr>
      <vt:lpstr>Dynamics for point mass on hemisphere</vt:lpstr>
      <vt:lpstr>PowerPoint Presentation</vt:lpstr>
      <vt:lpstr>Stability for point mass on hemisphere</vt:lpstr>
      <vt:lpstr>Dynamics for point mass on Norton’s Dome</vt:lpstr>
      <vt:lpstr>PowerPoint Presentation</vt:lpstr>
      <vt:lpstr>Stability for point mass on Norton’s Dome</vt:lpstr>
      <vt:lpstr>Behavior for point mass on Norton’s Dome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Logan</dc:creator>
  <cp:lastModifiedBy>Logan Freeman</cp:lastModifiedBy>
  <cp:revision>4</cp:revision>
  <dcterms:created xsi:type="dcterms:W3CDTF">2025-03-31T00:14:37Z</dcterms:created>
  <dcterms:modified xsi:type="dcterms:W3CDTF">2025-04-08T19:14:50Z</dcterms:modified>
</cp:coreProperties>
</file>