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0933-3203-42DF-04A9-D03B0F9D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A6BD2-D480-A532-D179-85F9161DA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ECA2-86AE-2A62-12E7-4F84538D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8AD2-D6C9-DFC9-2A15-66F42A5F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CB17-29B0-A59F-7335-5D3B51D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5BB-28F7-6A8F-D41A-454E2E0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66879-E3DB-5DC0-877F-8658D0EEB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FE7A9-480F-ECA5-CAAB-E07ADE6D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700A-1508-36CD-234E-CD9F5160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BA66-044F-1ADF-8FF0-2A27C0EE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1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6F0CB-9EE5-921F-655D-5307B998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4ADAD-A0B1-F710-0724-964D8480D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4DBD-46FE-5C66-1C38-5FFC7750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337E-3C93-DD1D-E930-240FA4B6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4C81-FF03-7CD8-C430-8758CC4E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E4B8-897B-4368-D1BB-E369FAF3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A3F2-ACDA-D74A-0C5F-CCA71BB6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ECF5-4CD2-CC3B-6F3E-D9DB02E1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E3E7-5380-6C70-0E4D-4A0ACAD9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F38E-6812-68B9-FE4D-FDA58F28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FB93-5E5F-EAC6-F1BE-998F4FD6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21D45-3D6F-BD36-C7E0-767A89077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1AE3-0669-4461-ED9E-24E3C215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DB48-3958-CBD8-DC4B-A572CAA3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4346-C10A-22AB-F7D3-A2B58A11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3310-CCF0-EA55-1B22-3B17C994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07FD-0E1B-F89D-5AED-D3DC1D345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5FCB8-0C48-7929-51DF-CDB4D68F3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E095B-0BF2-E988-E501-0F7D9628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6E2A7-524C-EAC6-F787-A09E4108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9DBD-6EB0-495F-C353-C3FF9F41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FE7D-032C-1385-3F8C-D61FE3AC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B20C-8CE7-254B-2A1F-D2F321EF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F75C9-9C0A-D475-7C35-9B6C1BB9A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875B-54C2-2F78-776E-E510ADA67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6ABC6-095F-2AD2-6F7B-E2074FECE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CA7EC-89FD-EE61-5411-920E6A0F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3FF56-E685-39D5-B750-4D077258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2A8CE-8CE1-C9FD-4F7C-9A507984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7D43-1251-9C5C-27CC-A76AC11F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A27E1-8F33-DE28-662E-F5FDCC93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BD109-7139-BB56-BFD0-AE6359A4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BE974-E919-008C-C2C2-DDBF3DB6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7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10B58-23A3-714A-E5D4-4D078DB6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5BDF9-BB97-5C51-AF47-23DEA6BB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CF0BC-CD4E-40E3-3954-6C156A29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005A-62BD-BFAB-7416-EE8D2427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1658-9213-B4EE-B397-ED92B49C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B23A-4950-8A51-C5F0-C7ABB2C6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BBFBC-976F-F21C-321F-831C166C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CB3CF-CEBD-1FBE-7E84-DF9B2030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7E7F3-4F9D-F14F-EAF0-BF34846C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1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609C-C029-2C9B-B8B1-8996CE7F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9EDBE-8532-A130-CAC7-9E2D1FD7F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66B6C-EAF2-4DE4-1184-6AA24BAB4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A0582-0D6F-F15B-D634-83200C10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25B58-CC13-F038-E98A-F465B3DE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0DBA9-3965-F895-15E9-1FDC0ADD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0C7AF-4926-1826-AA77-08FE109E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20E5C-5249-34D2-D4E7-61D9DE10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7540-3399-4CE8-8BC8-33FDF82AD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01787-0CB6-47D2-BDFA-11C02FF2185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D164-0290-E92A-AC97-00404D97F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471D-3BB6-B8E8-30CE-34D635B91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5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79F-E0FE-DDD6-8947-F1F4B327E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CEA3C-B7F7-A71A-7180-3046851B1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8B64B-BA71-A307-3499-F5A11590D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0B4B-96AC-F8F9-7327-ACC19CAF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for point mass moving on slope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A7958-E56C-93FD-2329-11F5C4B7A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7306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 is the geodesic coordinate on the curve (distance along the surface) </a:t>
                </a:r>
              </a:p>
              <a:p>
                <a:r>
                  <a:rPr lang="en-US" dirty="0"/>
                  <a:t>Dynamics for 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WLOG g=1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A7958-E56C-93FD-2329-11F5C4B7A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73061" cy="4351338"/>
              </a:xfrm>
              <a:blipFill>
                <a:blip r:embed="rId2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FB6EE20B-6459-D04B-4874-AF12FCF09003}"/>
              </a:ext>
            </a:extLst>
          </p:cNvPr>
          <p:cNvSpPr/>
          <p:nvPr/>
        </p:nvSpPr>
        <p:spPr>
          <a:xfrm>
            <a:off x="-419724" y="3597640"/>
            <a:ext cx="13955843" cy="8064708"/>
          </a:xfrm>
          <a:prstGeom prst="arc">
            <a:avLst>
              <a:gd name="adj1" fmla="val 16610274"/>
              <a:gd name="adj2" fmla="val 1994836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3B2526-0838-81E0-0AF4-A83960B6EAD6}"/>
              </a:ext>
            </a:extLst>
          </p:cNvPr>
          <p:cNvSpPr/>
          <p:nvPr/>
        </p:nvSpPr>
        <p:spPr>
          <a:xfrm>
            <a:off x="9144002" y="3222886"/>
            <a:ext cx="734518" cy="74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29E8664-C172-2C57-B774-B9DCD70AC167}"/>
              </a:ext>
            </a:extLst>
          </p:cNvPr>
          <p:cNvSpPr/>
          <p:nvPr/>
        </p:nvSpPr>
        <p:spPr>
          <a:xfrm>
            <a:off x="-387244" y="3750040"/>
            <a:ext cx="13955843" cy="8064708"/>
          </a:xfrm>
          <a:prstGeom prst="arc">
            <a:avLst>
              <a:gd name="adj1" fmla="val 16670649"/>
              <a:gd name="adj2" fmla="val 1778376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0770E4-9D4C-5813-9ED6-AF494DA79D91}"/>
                  </a:ext>
                </a:extLst>
              </p:cNvPr>
              <p:cNvSpPr txBox="1"/>
              <p:nvPr/>
            </p:nvSpPr>
            <p:spPr>
              <a:xfrm>
                <a:off x="4717532" y="3787728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0770E4-9D4C-5813-9ED6-AF494DA79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32" y="3787728"/>
                <a:ext cx="6093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48BA23-F417-440F-3C05-5F5B1E85B675}"/>
              </a:ext>
            </a:extLst>
          </p:cNvPr>
          <p:cNvCxnSpPr/>
          <p:nvPr/>
        </p:nvCxnSpPr>
        <p:spPr>
          <a:xfrm>
            <a:off x="9511261" y="3597640"/>
            <a:ext cx="0" cy="1663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7464B6-ED22-6AD2-14EB-89C123EC50D8}"/>
              </a:ext>
            </a:extLst>
          </p:cNvPr>
          <p:cNvCxnSpPr>
            <a:cxnSpLocks/>
          </p:cNvCxnSpPr>
          <p:nvPr/>
        </p:nvCxnSpPr>
        <p:spPr>
          <a:xfrm flipV="1">
            <a:off x="9511261" y="2488367"/>
            <a:ext cx="367259" cy="1109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09F4BC-AA3B-A13A-C316-C24BAEB5C2E5}"/>
                  </a:ext>
                </a:extLst>
              </p:cNvPr>
              <p:cNvSpPr txBox="1"/>
              <p:nvPr/>
            </p:nvSpPr>
            <p:spPr>
              <a:xfrm>
                <a:off x="6279007" y="4831958"/>
                <a:ext cx="609350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09F4BC-AA3B-A13A-C316-C24BAEB5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007" y="4831958"/>
                <a:ext cx="6093500" cy="39190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A4C032-DD25-3F12-F9AA-01699B12DA92}"/>
                  </a:ext>
                </a:extLst>
              </p:cNvPr>
              <p:cNvSpPr txBox="1"/>
              <p:nvPr/>
            </p:nvSpPr>
            <p:spPr>
              <a:xfrm>
                <a:off x="6956063" y="2147132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A4C032-DD25-3F12-F9AA-01699B12D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063" y="2147132"/>
                <a:ext cx="6093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939FED-6BF8-19A5-E9D6-36A9521FA033}"/>
              </a:ext>
            </a:extLst>
          </p:cNvPr>
          <p:cNvCxnSpPr/>
          <p:nvPr/>
        </p:nvCxnSpPr>
        <p:spPr>
          <a:xfrm>
            <a:off x="9511261" y="4001294"/>
            <a:ext cx="18425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4DF10E-B644-B7FD-3B36-00FB3D9ECB6D}"/>
              </a:ext>
            </a:extLst>
          </p:cNvPr>
          <p:cNvCxnSpPr>
            <a:cxnSpLocks/>
          </p:cNvCxnSpPr>
          <p:nvPr/>
        </p:nvCxnSpPr>
        <p:spPr>
          <a:xfrm>
            <a:off x="9511261" y="4001294"/>
            <a:ext cx="1842539" cy="407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AC5D1-9101-1ABC-46ED-532A7919231A}"/>
                  </a:ext>
                </a:extLst>
              </p:cNvPr>
              <p:cNvSpPr txBox="1"/>
              <p:nvPr/>
            </p:nvSpPr>
            <p:spPr>
              <a:xfrm>
                <a:off x="7814563" y="3991238"/>
                <a:ext cx="6528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AC5D1-9101-1ABC-46ED-532A7919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563" y="3991238"/>
                <a:ext cx="6528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17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7728-E664-CFB5-FD11-96F140E5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for point mass on hemisphere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593C3-C16C-2220-B5F2-40EBF1E51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For hemisphere of radius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Initial condition: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gives enough velocity to reach the top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593C3-C16C-2220-B5F2-40EBF1E51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ADDBCBD4-F7F7-BF3F-BF04-EACC5608D787}"/>
              </a:ext>
            </a:extLst>
          </p:cNvPr>
          <p:cNvSpPr/>
          <p:nvPr/>
        </p:nvSpPr>
        <p:spPr>
          <a:xfrm>
            <a:off x="5595582" y="2006221"/>
            <a:ext cx="4572000" cy="45720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D8DBDAA-6C3E-FB88-BDC2-0F58E8057EB0}"/>
              </a:ext>
            </a:extLst>
          </p:cNvPr>
          <p:cNvSpPr/>
          <p:nvPr/>
        </p:nvSpPr>
        <p:spPr>
          <a:xfrm flipH="1">
            <a:off x="5857169" y="2172270"/>
            <a:ext cx="4114800" cy="4114800"/>
          </a:xfrm>
          <a:prstGeom prst="arc">
            <a:avLst>
              <a:gd name="adj1" fmla="val 12415491"/>
              <a:gd name="adj2" fmla="val 1501368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095DA-FB90-5EDB-BBDC-78EA176ED996}"/>
                  </a:ext>
                </a:extLst>
              </p:cNvPr>
              <p:cNvSpPr txBox="1"/>
              <p:nvPr/>
            </p:nvSpPr>
            <p:spPr>
              <a:xfrm>
                <a:off x="5986774" y="2545782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095DA-FB90-5EDB-BBDC-78EA176ED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774" y="2545782"/>
                <a:ext cx="6093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05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BBE57-91DB-037A-13FE-6E913F8AC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586-7F8B-43C2-93FA-1C5F7649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for point mass on Norton’s Dome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80AF9-4BF3-E3E8-77BD-8F08D69A3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Shape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Initial condition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gives enough velocity to get to the top</a:t>
                </a:r>
              </a:p>
              <a:p>
                <a:r>
                  <a:rPr lang="en-US" dirty="0"/>
                  <a:t>Arrives to the top in finite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80AF9-4BF3-E3E8-77BD-8F08D69A3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0BBBD643-DE93-985D-EC7E-FDF10C7784F9}"/>
              </a:ext>
            </a:extLst>
          </p:cNvPr>
          <p:cNvSpPr/>
          <p:nvPr/>
        </p:nvSpPr>
        <p:spPr>
          <a:xfrm>
            <a:off x="5595582" y="2006221"/>
            <a:ext cx="4572000" cy="45720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B1B664F7-752B-6D5F-E9D3-B7A7ADF4A1D8}"/>
              </a:ext>
            </a:extLst>
          </p:cNvPr>
          <p:cNvSpPr/>
          <p:nvPr/>
        </p:nvSpPr>
        <p:spPr>
          <a:xfrm flipH="1">
            <a:off x="5857169" y="2172270"/>
            <a:ext cx="4114800" cy="4114800"/>
          </a:xfrm>
          <a:prstGeom prst="arc">
            <a:avLst>
              <a:gd name="adj1" fmla="val 12415491"/>
              <a:gd name="adj2" fmla="val 1501368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32A4E8-032B-3982-78DF-3EBA4EBAE5EE}"/>
                  </a:ext>
                </a:extLst>
              </p:cNvPr>
              <p:cNvSpPr txBox="1"/>
              <p:nvPr/>
            </p:nvSpPr>
            <p:spPr>
              <a:xfrm>
                <a:off x="5986774" y="2545782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32A4E8-032B-3982-78DF-3EBA4EBAE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774" y="2545782"/>
                <a:ext cx="6093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7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5C1E3-0968-9B0D-1031-CA89EB9C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B343-0CC9-4B3C-A3D4-F508FB84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for point mass on Norton’s Dome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4252-37EF-7433-387B-0381BD5A6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Stab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219CE91-E7E8-4699-D1CB-75686F1DB285}"/>
              </a:ext>
            </a:extLst>
          </p:cNvPr>
          <p:cNvSpPr/>
          <p:nvPr/>
        </p:nvSpPr>
        <p:spPr>
          <a:xfrm>
            <a:off x="5595582" y="2006221"/>
            <a:ext cx="4572000" cy="457200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06068F2-8197-B7D7-F7A9-608A0B256801}"/>
              </a:ext>
            </a:extLst>
          </p:cNvPr>
          <p:cNvSpPr/>
          <p:nvPr/>
        </p:nvSpPr>
        <p:spPr>
          <a:xfrm flipH="1">
            <a:off x="5857169" y="2172270"/>
            <a:ext cx="4114800" cy="4114800"/>
          </a:xfrm>
          <a:prstGeom prst="arc">
            <a:avLst>
              <a:gd name="adj1" fmla="val 12415491"/>
              <a:gd name="adj2" fmla="val 15013681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E14752-8ADB-C58C-E2C5-DB5B2D0FB017}"/>
                  </a:ext>
                </a:extLst>
              </p:cNvPr>
              <p:cNvSpPr txBox="1"/>
              <p:nvPr/>
            </p:nvSpPr>
            <p:spPr>
              <a:xfrm>
                <a:off x="5986774" y="2545782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E14752-8ADB-C58C-E2C5-DB5B2D0FB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774" y="2545782"/>
                <a:ext cx="60935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56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0CD88-22AA-A4BE-BA3D-E12AF2C8A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0D4B-8AA9-F03A-44B9-B01F135C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for point mass on Norton’s Dome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A260F-0D71-EB6E-2B30-371773410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6064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Autonomous Newtonian mechanics time-reversible</a:t>
                </a:r>
              </a:p>
              <a:p>
                <a:r>
                  <a:rPr lang="en-US" b="0" dirty="0"/>
                  <a:t>Possibility of point-mass starting on top, going down at some point?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144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Solves IVP: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̈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rad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A260F-0D71-EB6E-2B30-371773410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60642" cy="4351338"/>
              </a:xfrm>
              <a:blipFill>
                <a:blip r:embed="rId2"/>
                <a:stretch>
                  <a:fillRect l="-1479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82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Dynamics for point mass moving on slope</vt:lpstr>
      <vt:lpstr>Dynamics for point mass on hemisphere</vt:lpstr>
      <vt:lpstr>Dynamics for point mass on Norton’s Dome</vt:lpstr>
      <vt:lpstr>Dynamics for point mass on Norton’s Dome</vt:lpstr>
      <vt:lpstr>Stability for point mass on Norton’s Dome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</dc:creator>
  <cp:lastModifiedBy>Logan</cp:lastModifiedBy>
  <cp:revision>1</cp:revision>
  <dcterms:created xsi:type="dcterms:W3CDTF">2025-03-31T00:14:37Z</dcterms:created>
  <dcterms:modified xsi:type="dcterms:W3CDTF">2025-03-31T01:05:18Z</dcterms:modified>
</cp:coreProperties>
</file>