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2" r:id="rId5"/>
    <p:sldId id="290" r:id="rId6"/>
    <p:sldId id="281" r:id="rId7"/>
    <p:sldId id="283" r:id="rId8"/>
    <p:sldId id="284" r:id="rId9"/>
    <p:sldId id="293" r:id="rId10"/>
    <p:sldId id="294"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825695417250349E-2"/>
          <c:y val="3.4334763948497854E-2"/>
          <c:w val="0.93716586935650903"/>
          <c:h val="0.81879895914298262"/>
        </c:manualLayout>
      </c:layout>
      <c:barChart>
        <c:barDir val="bar"/>
        <c:grouping val="clustered"/>
        <c:varyColors val="0"/>
        <c:ser>
          <c:idx val="0"/>
          <c:order val="0"/>
          <c:tx>
            <c:strRef>
              <c:f>Sheet1!$B$1</c:f>
              <c:strCache>
                <c:ptCount val="1"/>
                <c:pt idx="0">
                  <c:v>Series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5DD3-4563-B6FC-B5FE9EFC1AB5}"/>
            </c:ext>
          </c:extLst>
        </c:ser>
        <c:ser>
          <c:idx val="1"/>
          <c:order val="1"/>
          <c:tx>
            <c:strRef>
              <c:f>Sheet1!$C$1</c:f>
              <c:strCache>
                <c:ptCount val="1"/>
                <c:pt idx="0">
                  <c:v>Series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5DD3-4563-B6FC-B5FE9EFC1AB5}"/>
            </c:ext>
          </c:extLst>
        </c:ser>
        <c:ser>
          <c:idx val="2"/>
          <c:order val="2"/>
          <c:tx>
            <c:strRef>
              <c:f>Sheet1!$D$1</c:f>
              <c:strCache>
                <c:ptCount val="1"/>
                <c:pt idx="0">
                  <c:v>Series 1</c:v>
                </c:pt>
              </c:strCache>
            </c:strRef>
          </c:tx>
          <c:spPr>
            <a:solidFill>
              <a:schemeClr val="accent1"/>
            </a:solidFill>
            <a:ln>
              <a:noFill/>
            </a:ln>
            <a:effectLst/>
          </c:spPr>
          <c:invertIfNegative val="0"/>
          <c:dPt>
            <c:idx val="3"/>
            <c:invertIfNegative val="0"/>
            <c:bubble3D val="0"/>
            <c:spPr>
              <a:solidFill>
                <a:schemeClr val="accent1"/>
              </a:solidFill>
              <a:ln>
                <a:noFill/>
              </a:ln>
              <a:effectLst>
                <a:softEdge rad="0"/>
              </a:effectLst>
            </c:spPr>
            <c:extLst>
              <c:ext xmlns:c16="http://schemas.microsoft.com/office/drawing/2014/chart" uri="{C3380CC4-5D6E-409C-BE32-E72D297353CC}">
                <c16:uniqueId val="{00000003-5DD3-4563-B6FC-B5FE9EFC1AB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4-5DD3-4563-B6FC-B5FE9EFC1AB5}"/>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c/c_structs.php"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51722" y="3483864"/>
            <a:ext cx="5237186" cy="760877"/>
          </a:xfrm>
        </p:spPr>
        <p:txBody>
          <a:bodyPr/>
          <a:lstStyle/>
          <a:p>
            <a:r>
              <a:rPr lang="en-US" dirty="0">
                <a:latin typeface="+mj-lt"/>
              </a:rPr>
              <a:t>KIET GROUP OF INSTITUTIONS</a:t>
            </a:r>
            <a:r>
              <a:rPr lang="en-US" dirty="0"/>
              <a:t>​</a:t>
            </a:r>
          </a:p>
          <a:p>
            <a:endParaRPr lang="en-US" dirty="0"/>
          </a:p>
        </p:txBody>
      </p:sp>
      <p:pic>
        <p:nvPicPr>
          <p:cNvPr id="5" name="Picture 4">
            <a:extLst>
              <a:ext uri="{FF2B5EF4-FFF2-40B4-BE49-F238E27FC236}">
                <a16:creationId xmlns:a16="http://schemas.microsoft.com/office/drawing/2014/main" id="{787D431D-3A14-D922-7EA4-CA6120EE3022}"/>
              </a:ext>
            </a:extLst>
          </p:cNvPr>
          <p:cNvPicPr>
            <a:picLocks noChangeAspect="1"/>
          </p:cNvPicPr>
          <p:nvPr/>
        </p:nvPicPr>
        <p:blipFill>
          <a:blip r:embed="rId2"/>
          <a:stretch>
            <a:fillRect/>
          </a:stretch>
        </p:blipFill>
        <p:spPr>
          <a:xfrm>
            <a:off x="4427621" y="549021"/>
            <a:ext cx="3262963" cy="2660523"/>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F594-CB24-BA44-E298-3C6581933EB4}"/>
              </a:ext>
            </a:extLst>
          </p:cNvPr>
          <p:cNvSpPr>
            <a:spLocks noGrp="1"/>
          </p:cNvSpPr>
          <p:nvPr>
            <p:ph type="ctrTitle"/>
          </p:nvPr>
        </p:nvSpPr>
        <p:spPr>
          <a:xfrm>
            <a:off x="712269" y="1975104"/>
            <a:ext cx="4984443" cy="667512"/>
          </a:xfrm>
        </p:spPr>
        <p:txBody>
          <a:bodyPr/>
          <a:lstStyle/>
          <a:p>
            <a:r>
              <a:rPr lang="en-IN" dirty="0"/>
              <a:t>Thank you</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38964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0" y="231755"/>
            <a:ext cx="5693664" cy="768096"/>
          </a:xfrm>
        </p:spPr>
        <p:txBody>
          <a:bodyPr/>
          <a:lstStyle/>
          <a:p>
            <a:r>
              <a:rPr lang="en-US" sz="2800" dirty="0">
                <a:solidFill>
                  <a:schemeClr val="accent2">
                    <a:lumMod val="75000"/>
                  </a:schemeClr>
                </a:solidFill>
                <a:latin typeface="Arial Black" panose="020B0604020202020204" pitchFamily="34" charset="0"/>
                <a:ea typeface="Arial Regular" pitchFamily="34" charset="-122"/>
                <a:cs typeface="Arial Black" panose="020B0604020202020204" pitchFamily="34" charset="0"/>
              </a:rPr>
              <a:t>PROJECT BASED LEARNING</a:t>
            </a:r>
            <a:endParaRPr lang="en-US" sz="2800" b="1" dirty="0">
              <a:solidFill>
                <a:schemeClr val="accent2">
                  <a:lumMod val="75000"/>
                </a:schemeClr>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 y="903330"/>
            <a:ext cx="7334451" cy="3967053"/>
          </a:xfrm>
        </p:spPr>
        <p:txBody>
          <a:bodyPr/>
          <a:lstStyle/>
          <a:p>
            <a:r>
              <a:rPr lang="en-US" dirty="0" err="1">
                <a:latin typeface="Arial Black" panose="020B0A04020102020204" pitchFamily="34" charset="0"/>
              </a:rPr>
              <a:t>SUBJECT:Data</a:t>
            </a:r>
            <a:r>
              <a:rPr lang="en-US" dirty="0">
                <a:latin typeface="Arial Black" panose="020B0A04020102020204" pitchFamily="34" charset="0"/>
              </a:rPr>
              <a:t> Structure</a:t>
            </a:r>
          </a:p>
          <a:p>
            <a:r>
              <a:rPr lang="en-US" dirty="0">
                <a:latin typeface="+mj-lt"/>
              </a:rPr>
              <a:t>TOPIC: Modern Periodic Table</a:t>
            </a:r>
          </a:p>
          <a:p>
            <a:r>
              <a:rPr lang="en-US" dirty="0"/>
              <a:t>​</a:t>
            </a:r>
            <a:r>
              <a:rPr lang="en-US" dirty="0">
                <a:latin typeface="Arial Black" panose="020B0A04020102020204" pitchFamily="34" charset="0"/>
              </a:rPr>
              <a:t>TEAM MEMBERS:</a:t>
            </a:r>
          </a:p>
          <a:p>
            <a:r>
              <a:rPr lang="en-US" dirty="0">
                <a:solidFill>
                  <a:schemeClr val="accent5">
                    <a:lumMod val="50000"/>
                  </a:schemeClr>
                </a:solidFill>
                <a:latin typeface="Arial Black" panose="020B0A04020102020204" pitchFamily="34" charset="0"/>
              </a:rPr>
              <a:t>AMAN KHAN(2100290110018)</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47012" y="210312"/>
            <a:ext cx="6766560" cy="768096"/>
          </a:xfrm>
        </p:spPr>
        <p:txBody>
          <a:bodyPr/>
          <a:lstStyle/>
          <a:p>
            <a:r>
              <a:rPr lang="en-US" sz="3200" dirty="0" err="1"/>
              <a:t>Mordern</a:t>
            </a:r>
            <a:r>
              <a:rPr lang="en-US" sz="3200" dirty="0"/>
              <a:t> Periodic Table: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16006" y="1105194"/>
            <a:ext cx="6766560" cy="3909568"/>
          </a:xfrm>
        </p:spPr>
        <p:txBody>
          <a:bodyPr/>
          <a:lstStyle/>
          <a:p>
            <a:r>
              <a:rPr lang="en-US" sz="2400" b="0" i="0" dirty="0">
                <a:solidFill>
                  <a:schemeClr val="accent5">
                    <a:lumMod val="50000"/>
                  </a:schemeClr>
                </a:solidFill>
                <a:effectLst/>
                <a:latin typeface="Arial Black" panose="020B0A04020102020204" pitchFamily="34" charset="0"/>
              </a:rPr>
              <a:t>The modern or long form of the periodic table is </a:t>
            </a:r>
            <a:r>
              <a:rPr lang="en-US" sz="2400" b="1" i="0" dirty="0">
                <a:solidFill>
                  <a:schemeClr val="accent5">
                    <a:lumMod val="50000"/>
                  </a:schemeClr>
                </a:solidFill>
                <a:effectLst/>
                <a:latin typeface="Arial Black" panose="020B0A04020102020204" pitchFamily="34" charset="0"/>
              </a:rPr>
              <a:t>based on the modern periodic law</a:t>
            </a:r>
            <a:r>
              <a:rPr lang="en-US" sz="2400" b="0" i="0" dirty="0">
                <a:solidFill>
                  <a:schemeClr val="accent5">
                    <a:lumMod val="50000"/>
                  </a:schemeClr>
                </a:solidFill>
                <a:effectLst/>
                <a:latin typeface="Arial Black" panose="020B0A04020102020204" pitchFamily="34" charset="0"/>
              </a:rPr>
              <a:t>. The table is the arrangement of elements in increasing order of their atomic numbers. The modern periodic table is the present form of the periodic table. And it consists of 18 vertical columns and 7 horizontal rows.</a:t>
            </a:r>
            <a:endParaRPr lang="en-US" sz="2400" b="1" dirty="0">
              <a:solidFill>
                <a:schemeClr val="accent5">
                  <a:lumMod val="50000"/>
                </a:schemeClr>
              </a:solidFill>
              <a:latin typeface="Arial Black" panose="020B0A04020102020204" pitchFamily="34"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89275" y="0"/>
            <a:ext cx="9500055" cy="808522"/>
          </a:xfrm>
        </p:spPr>
        <p:txBody>
          <a:bodyPr/>
          <a:lstStyle/>
          <a:p>
            <a:r>
              <a:rPr lang="en-US" sz="2800" dirty="0">
                <a:latin typeface="+mj-lt"/>
              </a:rPr>
              <a:t>How modern periodic table look like</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2751221" y="702643"/>
            <a:ext cx="6689557" cy="4466123"/>
          </a:xfrm>
        </p:spPr>
        <p:txBody>
          <a:bodyPr/>
          <a:lstStyle/>
          <a:p>
            <a:endParaRPr lang="en-US" sz="2400" dirty="0">
              <a:latin typeface="Arial Black" panose="020B0A040201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4" name="Picture 3">
            <a:extLst>
              <a:ext uri="{FF2B5EF4-FFF2-40B4-BE49-F238E27FC236}">
                <a16:creationId xmlns:a16="http://schemas.microsoft.com/office/drawing/2014/main" id="{46E608B0-C6A6-8581-9A13-4949B684B303}"/>
              </a:ext>
            </a:extLst>
          </p:cNvPr>
          <p:cNvPicPr>
            <a:picLocks noChangeAspect="1"/>
          </p:cNvPicPr>
          <p:nvPr/>
        </p:nvPicPr>
        <p:blipFill>
          <a:blip r:embed="rId2"/>
          <a:stretch>
            <a:fillRect/>
          </a:stretch>
        </p:blipFill>
        <p:spPr>
          <a:xfrm>
            <a:off x="2751221" y="577516"/>
            <a:ext cx="9181699" cy="459125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344164" y="326901"/>
            <a:ext cx="8165592" cy="768096"/>
          </a:xfrm>
        </p:spPr>
        <p:txBody>
          <a:bodyPr/>
          <a:lstStyle/>
          <a:p>
            <a:r>
              <a:rPr lang="en-US" sz="2800" dirty="0"/>
              <a:t>Functions used:</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1586705"/>
            <a:ext cx="7615027" cy="4438709"/>
          </a:xfrm>
        </p:spPr>
        <p:txBody>
          <a:bodyPr/>
          <a:lstStyle/>
          <a:p>
            <a:pPr marL="342900" marR="410845" lvl="0" indent="-342900">
              <a:lnSpc>
                <a:spcPct val="150000"/>
              </a:lnSpc>
              <a:spcAft>
                <a:spcPts val="520"/>
              </a:spcAft>
              <a:buFont typeface="+mj-lt"/>
              <a:buAutoNum type="arabicPeriod"/>
            </a:pP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void add(): This function is used to input or add the information of new  element to the program.</a:t>
            </a:r>
            <a:endPar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Mangal" panose="02040503050203030202" pitchFamily="18" charset="0"/>
            </a:endParaRPr>
          </a:p>
          <a:p>
            <a:pPr marL="342900" lvl="0" indent="-342900">
              <a:lnSpc>
                <a:spcPct val="115000"/>
              </a:lnSpc>
              <a:spcAft>
                <a:spcPts val="750"/>
              </a:spcAft>
              <a:buFont typeface="+mj-lt"/>
              <a:buAutoNum type="arabicPeriod"/>
            </a:pP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void </a:t>
            </a:r>
            <a:r>
              <a:rPr lang="en-IN" sz="2000" b="1" dirty="0" err="1">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explor</a:t>
            </a: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 This function is used to explore the stored information in the file created.</a:t>
            </a:r>
            <a:endPar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750"/>
              </a:spcAft>
              <a:buFont typeface="+mj-lt"/>
              <a:buAutoNum type="arabicPeriod"/>
            </a:pP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void </a:t>
            </a:r>
            <a:r>
              <a:rPr lang="en-IN" sz="2000" b="1" dirty="0" err="1">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mainscreen</a:t>
            </a: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 It is included in source code of project file in order to print the text style and to control its </a:t>
            </a:r>
            <a:r>
              <a:rPr lang="en-IN" sz="2000" b="1" dirty="0" err="1">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color</a:t>
            </a: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a:t>
            </a:r>
            <a:endPar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mj-lt"/>
              <a:buAutoNum type="arabicPeriod"/>
            </a:pP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void </a:t>
            </a:r>
            <a:r>
              <a:rPr lang="en-IN" sz="2000" b="1" dirty="0" err="1">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mainscreen</a:t>
            </a:r>
            <a:r>
              <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Times New Roman" panose="02020603050405020304" pitchFamily="18" charset="0"/>
              </a:rPr>
              <a:t>(): This function is used to print the main screen or menu of the project.</a:t>
            </a:r>
            <a:endParaRPr lang="en-IN" sz="2000" b="1" dirty="0">
              <a:solidFill>
                <a:schemeClr val="accent5">
                  <a:lumMod val="50000"/>
                </a:schemeClr>
              </a:solidFill>
              <a:effectLst/>
              <a:latin typeface="Arial Black" panose="020B0A04020102020204" pitchFamily="34" charset="0"/>
              <a:ea typeface="Times New Roman" panose="02020603050405020304" pitchFamily="18" charset="0"/>
              <a:cs typeface="Mangal" panose="02040503050203030202" pitchFamily="18" charset="0"/>
            </a:endParaRPr>
          </a:p>
          <a:p>
            <a:endParaRPr lang="en-US" sz="2400" b="1" dirty="0">
              <a:solidFill>
                <a:schemeClr val="accent5">
                  <a:lumMod val="50000"/>
                </a:schemeClr>
              </a:solidFill>
              <a:latin typeface="Arial Black" panose="020B0A04020102020204" pitchFamily="34" charset="0"/>
            </a:endParaRPr>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pic>
        <p:nvPicPr>
          <p:cNvPr id="6" name="Picture 5">
            <a:extLst>
              <a:ext uri="{FF2B5EF4-FFF2-40B4-BE49-F238E27FC236}">
                <a16:creationId xmlns:a16="http://schemas.microsoft.com/office/drawing/2014/main" id="{BB7D8FD0-ACB0-5387-68BC-B95C5BF9C18D}"/>
              </a:ext>
            </a:extLst>
          </p:cNvPr>
          <p:cNvPicPr>
            <a:picLocks noChangeAspect="1"/>
          </p:cNvPicPr>
          <p:nvPr/>
        </p:nvPicPr>
        <p:blipFill>
          <a:blip r:embed="rId2"/>
          <a:stretch>
            <a:fillRect/>
          </a:stretch>
        </p:blipFill>
        <p:spPr>
          <a:xfrm>
            <a:off x="0" y="0"/>
            <a:ext cx="12192000" cy="6939815"/>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QUARTERLY PERFORMANCE</a:t>
            </a: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4222337726"/>
              </p:ext>
            </p:extLst>
          </p:nvPr>
        </p:nvGraphicFramePr>
        <p:xfrm>
          <a:off x="539750" y="2103438"/>
          <a:ext cx="11118850" cy="4433887"/>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Picture 7">
            <a:extLst>
              <a:ext uri="{FF2B5EF4-FFF2-40B4-BE49-F238E27FC236}">
                <a16:creationId xmlns:a16="http://schemas.microsoft.com/office/drawing/2014/main" id="{31113A79-BA19-C8D2-4856-F3B4518FFEBD}"/>
              </a:ext>
            </a:extLst>
          </p:cNvPr>
          <p:cNvPicPr>
            <a:picLocks noChangeAspect="1"/>
          </p:cNvPicPr>
          <p:nvPr/>
        </p:nvPicPr>
        <p:blipFill>
          <a:blip r:embed="rId3"/>
          <a:stretch>
            <a:fillRect/>
          </a:stretch>
        </p:blipFill>
        <p:spPr>
          <a:xfrm>
            <a:off x="0" y="-1"/>
            <a:ext cx="12192000" cy="6930189"/>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AREAS</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OF</a:t>
            </a:r>
            <a:r>
              <a:rPr lang="zh-CN" altLang="en-US" sz="4400" b="1">
                <a:solidFill>
                  <a:schemeClr val="accent6"/>
                </a:solidFill>
                <a:latin typeface="Arial Black" panose="020B0604020202020204" pitchFamily="34" charset="0"/>
                <a:cs typeface="Arial Black" panose="020B0604020202020204" pitchFamily="34" charset="0"/>
              </a:rPr>
              <a:t> </a:t>
            </a:r>
            <a:r>
              <a:rPr lang="en-US" altLang="zh-CN" sz="4400" b="1" dirty="0">
                <a:solidFill>
                  <a:schemeClr val="accent6"/>
                </a:solidFill>
                <a:latin typeface="Arial Black" panose="020B0604020202020204" pitchFamily="34" charset="0"/>
                <a:cs typeface="Arial Black" panose="020B0604020202020204" pitchFamily="34" charset="0"/>
              </a:rPr>
              <a:t>GROWTH</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690182348"/>
              </p:ext>
            </p:extLst>
          </p:nvPr>
        </p:nvGraphicFramePr>
        <p:xfrm>
          <a:off x="755650" y="2825750"/>
          <a:ext cx="10680700" cy="2837333"/>
        </p:xfrm>
        <a:graphic>
          <a:graphicData uri="http://schemas.openxmlformats.org/drawingml/2006/table">
            <a:tbl>
              <a:tblPr firstRow="1" bandRow="1">
                <a:tableStyleId>{5C22544A-7EE6-4342-B048-85BDC9FD1C3A}</a:tableStyleId>
              </a:tblPr>
              <a:tblGrid>
                <a:gridCol w="2136140">
                  <a:extLst>
                    <a:ext uri="{9D8B030D-6E8A-4147-A177-3AD203B41FA5}">
                      <a16:colId xmlns:a16="http://schemas.microsoft.com/office/drawing/2014/main" val="1689330750"/>
                    </a:ext>
                  </a:extLst>
                </a:gridCol>
                <a:gridCol w="2136140">
                  <a:extLst>
                    <a:ext uri="{9D8B030D-6E8A-4147-A177-3AD203B41FA5}">
                      <a16:colId xmlns:a16="http://schemas.microsoft.com/office/drawing/2014/main" val="2660631934"/>
                    </a:ext>
                  </a:extLst>
                </a:gridCol>
                <a:gridCol w="2136140">
                  <a:extLst>
                    <a:ext uri="{9D8B030D-6E8A-4147-A177-3AD203B41FA5}">
                      <a16:colId xmlns:a16="http://schemas.microsoft.com/office/drawing/2014/main" val="3909717689"/>
                    </a:ext>
                  </a:extLst>
                </a:gridCol>
                <a:gridCol w="2136140">
                  <a:extLst>
                    <a:ext uri="{9D8B030D-6E8A-4147-A177-3AD203B41FA5}">
                      <a16:colId xmlns:a16="http://schemas.microsoft.com/office/drawing/2014/main" val="1603189107"/>
                    </a:ext>
                  </a:extLst>
                </a:gridCol>
                <a:gridCol w="2136140">
                  <a:extLst>
                    <a:ext uri="{9D8B030D-6E8A-4147-A177-3AD203B41FA5}">
                      <a16:colId xmlns:a16="http://schemas.microsoft.com/office/drawing/2014/main" val="2755691855"/>
                    </a:ext>
                  </a:extLst>
                </a:gridCol>
              </a:tblGrid>
              <a:tr h="652257">
                <a:tc>
                  <a:txBody>
                    <a:bodyPr/>
                    <a:lstStyle/>
                    <a:p>
                      <a:pPr algn="ctr"/>
                      <a:endParaRPr lang="en-US" sz="1900" dirty="0">
                        <a:latin typeface="Sabon Next LT" panose="02000500000000000000" pitchFamily="2" charset="0"/>
                        <a:cs typeface="Sabon Next LT" panose="02000500000000000000" pitchFamily="2" charset="0"/>
                      </a:endParaRP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B2B</a:t>
                      </a:r>
                    </a:p>
                  </a:txBody>
                  <a:tcPr marL="96897" marR="96897" marT="48449" marB="48449" anchor="ctr">
                    <a:solidFill>
                      <a:srgbClr val="DF8C8C"/>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Supply chain</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ROI</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E-commerce</a:t>
                      </a:r>
                    </a:p>
                  </a:txBody>
                  <a:tcPr marL="96897" marR="96897" marT="48449" marB="48449" anchor="ctr">
                    <a:solidFill>
                      <a:srgbClr val="DF8C8C"/>
                    </a:solidFill>
                  </a:tcPr>
                </a:tc>
                <a:extLst>
                  <a:ext uri="{0D108BD9-81ED-4DB2-BD59-A6C34878D82A}">
                    <a16:rowId xmlns:a16="http://schemas.microsoft.com/office/drawing/2014/main" val="47992871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5.0</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5.1</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3.0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Q3</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2.1</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2.5</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2.8</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Q4</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4.5</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2.2</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1.7</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7.0</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0" name="Picture 9">
            <a:extLst>
              <a:ext uri="{FF2B5EF4-FFF2-40B4-BE49-F238E27FC236}">
                <a16:creationId xmlns:a16="http://schemas.microsoft.com/office/drawing/2014/main" id="{11C18B81-422E-F90E-8FA3-9E9C5BC21C1C}"/>
              </a:ext>
            </a:extLst>
          </p:cNvPr>
          <p:cNvPicPr>
            <a:picLocks noChangeAspect="1"/>
          </p:cNvPicPr>
          <p:nvPr/>
        </p:nvPicPr>
        <p:blipFill>
          <a:blip r:embed="rId2"/>
          <a:stretch>
            <a:fillRect/>
          </a:stretch>
        </p:blipFill>
        <p:spPr>
          <a:xfrm>
            <a:off x="1" y="1"/>
            <a:ext cx="12192000" cy="6939814"/>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69507" y="1126156"/>
            <a:ext cx="7526955" cy="1925052"/>
          </a:xfrm>
        </p:spPr>
        <p:txBody>
          <a:bodyPr/>
          <a:lstStyle/>
          <a:p>
            <a:pPr indent="-6350" algn="just">
              <a:lnSpc>
                <a:spcPct val="114000"/>
              </a:lnSpc>
              <a:spcAft>
                <a:spcPts val="795"/>
              </a:spcAft>
            </a:pPr>
            <a:r>
              <a:rPr lang="en-US" dirty="0"/>
              <a:t>Reference:</a:t>
            </a:r>
            <a:br>
              <a:rPr lang="en-US" dirty="0"/>
            </a:br>
            <a:r>
              <a:rPr lang="en-IN" sz="1800" b="1" dirty="0">
                <a:solidFill>
                  <a:srgbClr val="0070C0"/>
                </a:solidFill>
                <a:effectLst/>
                <a:latin typeface="Bahnschrift Condensed" panose="020B0502040204020203" pitchFamily="34" charset="0"/>
                <a:ea typeface="Times New Roman" panose="02020603050405020304" pitchFamily="18" charset="0"/>
                <a:cs typeface="Mangal" panose="02040503050203030202" pitchFamily="18" charset="0"/>
              </a:rPr>
              <a:t>https://www.codewithc.com/modern-periodic-table-c-project/</a:t>
            </a:r>
            <a:br>
              <a:rPr lang="en-IN" sz="1800" dirty="0">
                <a:effectLst/>
                <a:latin typeface="Bahnschrift Condensed" panose="020B0502040204020203" pitchFamily="34" charset="0"/>
                <a:ea typeface="Times New Roman" panose="02020603050405020304" pitchFamily="18" charset="0"/>
                <a:cs typeface="Mangal" panose="02040503050203030202" pitchFamily="18" charset="0"/>
              </a:rPr>
            </a:br>
            <a:r>
              <a:rPr lang="en-IN" sz="1800" b="1" u="sng" dirty="0">
                <a:solidFill>
                  <a:srgbClr val="0563C1"/>
                </a:solidFill>
                <a:effectLst/>
                <a:latin typeface="Bahnschrift Condensed" panose="020B0502040204020203" pitchFamily="34" charset="0"/>
                <a:ea typeface="Times New Roman" panose="02020603050405020304" pitchFamily="18" charset="0"/>
                <a:cs typeface="Mangal" panose="02040503050203030202" pitchFamily="18" charset="0"/>
                <a:hlinkClick r:id="rId2"/>
              </a:rPr>
              <a:t>https://www.w3schools.com/c/c_structs.php</a:t>
            </a:r>
            <a:br>
              <a:rPr lang="en-IN" sz="1800" dirty="0">
                <a:effectLst/>
                <a:latin typeface="Calibri" panose="020F0502020204030204" pitchFamily="34" charset="0"/>
                <a:ea typeface="Times New Roman" panose="02020603050405020304" pitchFamily="18" charset="0"/>
                <a:cs typeface="Mangal" panose="02040503050203030202" pitchFamily="18" charset="0"/>
              </a:rPr>
            </a:br>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{D9815A0D-2373-41A7-8E96-F018B43F0F95}tf78438558_win32</Template>
  <TotalTime>37</TotalTime>
  <Words>254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Bahnschrift Condensed</vt:lpstr>
      <vt:lpstr>Calibri</vt:lpstr>
      <vt:lpstr>Sabon Next LT</vt:lpstr>
      <vt:lpstr>Office Theme</vt:lpstr>
      <vt:lpstr> </vt:lpstr>
      <vt:lpstr>PROJECT BASED LEARNING</vt:lpstr>
      <vt:lpstr>Mordern Periodic Table:</vt:lpstr>
      <vt:lpstr>How modern periodic table look like</vt:lpstr>
      <vt:lpstr>Functions used:</vt:lpstr>
      <vt:lpstr>PRIMARY GOALS</vt:lpstr>
      <vt:lpstr>QUARTERLY PERFORMANCE</vt:lpstr>
      <vt:lpstr>AREAS OF GROWTH</vt:lpstr>
      <vt:lpstr>Reference: https://www.codewithc.com/modern-periodic-table-c-project/ https://www.w3schools.com/c/c_structs.php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AMAN KHAN</dc:creator>
  <cp:lastModifiedBy>AMAN KHAN</cp:lastModifiedBy>
  <cp:revision>2</cp:revision>
  <dcterms:created xsi:type="dcterms:W3CDTF">2023-01-19T05:39:46Z</dcterms:created>
  <dcterms:modified xsi:type="dcterms:W3CDTF">2023-01-20T09:16:56Z</dcterms:modified>
</cp:coreProperties>
</file>