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7"/>
  </p:notesMasterIdLst>
  <p:sldIdLst>
    <p:sldId id="275" r:id="rId4"/>
    <p:sldId id="256" r:id="rId5"/>
    <p:sldId id="396" r:id="rId6"/>
    <p:sldId id="282" r:id="rId7"/>
    <p:sldId id="284" r:id="rId8"/>
    <p:sldId id="285" r:id="rId9"/>
    <p:sldId id="288" r:id="rId10"/>
    <p:sldId id="289" r:id="rId11"/>
    <p:sldId id="304" r:id="rId12"/>
    <p:sldId id="305" r:id="rId13"/>
    <p:sldId id="306" r:id="rId14"/>
    <p:sldId id="321" r:id="rId15"/>
    <p:sldId id="322" r:id="rId16"/>
    <p:sldId id="337" r:id="rId17"/>
    <p:sldId id="338" r:id="rId18"/>
    <p:sldId id="340" r:id="rId19"/>
    <p:sldId id="341" r:id="rId20"/>
    <p:sldId id="356" r:id="rId21"/>
    <p:sldId id="357" r:id="rId22"/>
    <p:sldId id="358" r:id="rId23"/>
    <p:sldId id="359" r:id="rId24"/>
    <p:sldId id="374" r:id="rId25"/>
    <p:sldId id="375" r:id="rId26"/>
    <p:sldId id="390" r:id="rId27"/>
    <p:sldId id="391" r:id="rId28"/>
    <p:sldId id="392" r:id="rId29"/>
    <p:sldId id="393" r:id="rId30"/>
    <p:sldId id="394" r:id="rId31"/>
    <p:sldId id="395" r:id="rId32"/>
    <p:sldId id="287" r:id="rId33"/>
    <p:sldId id="280" r:id="rId34"/>
    <p:sldId id="277" r:id="rId35"/>
    <p:sldId id="278" r:id="rId36"/>
    <p:sldId id="279" r:id="rId37"/>
    <p:sldId id="257" r:id="rId38"/>
    <p:sldId id="258" r:id="rId39"/>
    <p:sldId id="259" r:id="rId40"/>
    <p:sldId id="263" r:id="rId41"/>
    <p:sldId id="265" r:id="rId42"/>
    <p:sldId id="270" r:id="rId43"/>
    <p:sldId id="272" r:id="rId44"/>
    <p:sldId id="273" r:id="rId45"/>
    <p:sldId id="276" r:id="rId4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50000" autoAdjust="0"/>
  </p:normalViewPr>
  <p:slideViewPr>
    <p:cSldViewPr>
      <p:cViewPr varScale="1">
        <p:scale>
          <a:sx n="155" d="100"/>
          <a:sy n="155" d="100"/>
        </p:scale>
        <p:origin x="200" y="416"/>
      </p:cViewPr>
      <p:guideLst>
        <p:guide orient="horz" pos="661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2018/5/21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91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89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20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57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50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80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18509" y="2283718"/>
            <a:ext cx="37256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模块化开发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Git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管理工具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可视化工具：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Sourcetree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https://www.sourcetreeapp.com</a:t>
            </a:r>
            <a:r>
              <a:rPr 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命令行工具：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（https://git-scm.com）</a:t>
            </a:r>
            <a:endParaRPr lang="zh-CN" altLang="en-US" sz="2000" u="none" strike="noStrike" kern="1200" cap="none" spc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可视化工具：小乌龟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TortoiseGit</a:t>
            </a:r>
            <a:r>
              <a:rPr lang="zh-CN" altLang="en-US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（https://tortoisegit.org）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2437448" y="497054"/>
            <a:ext cx="42691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代码托管与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版本控制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代码提交和下载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创建项目，并做基本设置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https://github.com/ichenhua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本地上传代码，并将项目导入到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Sourcetree</a:t>
            </a:r>
            <a:endParaRPr lang="en-US" altLang="zh-CN" sz="2000" u="none" strike="noStrike" kern="1200" cap="none" spc="0" baseline="0" dirty="0" err="1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2437448" y="497054"/>
            <a:ext cx="42691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代码托管与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版本控制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开发文档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325141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英文文档：https://laravel.com/docs/5.6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中文文档：https://laravel-china.org/docs/laravel/5.6/</a:t>
            </a:r>
          </a:p>
        </p:txBody>
      </p:sp>
      <p:sp>
        <p:nvSpPr>
          <p:cNvPr id="17" name="矩形"/>
          <p:cNvSpPr/>
          <p:nvPr/>
        </p:nvSpPr>
        <p:spPr>
          <a:xfrm>
            <a:off x="2004060" y="2294751"/>
            <a:ext cx="513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开发文档和开发辅助插件安装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开发辅助插件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325141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开发调试面板：</a:t>
            </a:r>
            <a:r>
              <a:rPr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barryvdh/laravel-debugbar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增强工具：</a:t>
            </a: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barryvdh/laravel-ide-helper</a:t>
            </a:r>
          </a:p>
        </p:txBody>
      </p:sp>
      <p:sp>
        <p:nvSpPr>
          <p:cNvPr id="7" name="矩形"/>
          <p:cNvSpPr/>
          <p:nvPr/>
        </p:nvSpPr>
        <p:spPr>
          <a:xfrm>
            <a:off x="2004060" y="497054"/>
            <a:ext cx="513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开发文档和开发辅助插件安装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命令生成文件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325141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命令：php artisan make:auth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文档：https://laravel-china.org/docs/laravel/5.6</a:t>
            </a:r>
          </a:p>
        </p:txBody>
      </p:sp>
      <p:sp>
        <p:nvSpPr>
          <p:cNvPr id="17" name="矩形"/>
          <p:cNvSpPr/>
          <p:nvPr/>
        </p:nvSpPr>
        <p:spPr>
          <a:xfrm>
            <a:off x="2194560" y="2294751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生成后台用户认证相关文件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关键文件变化</a:t>
            </a:r>
          </a:p>
        </p:txBody>
      </p:sp>
      <p:sp>
        <p:nvSpPr>
          <p:cNvPr id="14" name="矩形"/>
          <p:cNvSpPr/>
          <p:nvPr/>
        </p:nvSpPr>
        <p:spPr>
          <a:xfrm>
            <a:off x="526714" y="30823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migrations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：/database/migrations</a:t>
            </a:r>
          </a:p>
        </p:txBody>
      </p:sp>
      <p:sp>
        <p:nvSpPr>
          <p:cNvPr id="15" name="矩形"/>
          <p:cNvSpPr/>
          <p:nvPr/>
        </p:nvSpPr>
        <p:spPr>
          <a:xfrm>
            <a:off x="526714" y="23558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路由文件：/routes/web.php</a:t>
            </a:r>
          </a:p>
        </p:txBody>
      </p:sp>
      <p:sp>
        <p:nvSpPr>
          <p:cNvPr id="7" name="矩形"/>
          <p:cNvSpPr/>
          <p:nvPr/>
        </p:nvSpPr>
        <p:spPr>
          <a:xfrm>
            <a:off x="2194560" y="497054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生成后台用户认证相关文件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6714" y="380876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配置文件：/config/auth.php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系统自动生成路由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325141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观察用户认证相关路由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查看路由列表：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php artisan route:list</a:t>
            </a:r>
          </a:p>
        </p:txBody>
      </p:sp>
      <p:sp>
        <p:nvSpPr>
          <p:cNvPr id="17" name="矩形"/>
          <p:cNvSpPr/>
          <p:nvPr/>
        </p:nvSpPr>
        <p:spPr>
          <a:xfrm>
            <a:off x="2575560" y="2294751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后台用户认证路由修改</a:t>
            </a:r>
            <a:endParaRPr lang="en-US" altLang="zh-CN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重定义认证路由</a:t>
            </a:r>
          </a:p>
        </p:txBody>
      </p:sp>
      <p:sp>
        <p:nvSpPr>
          <p:cNvPr id="14" name="矩形"/>
          <p:cNvSpPr/>
          <p:nvPr/>
        </p:nvSpPr>
        <p:spPr>
          <a:xfrm>
            <a:off x="526714" y="32258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根据需要，重定义认证路由</a:t>
            </a:r>
          </a:p>
        </p:txBody>
      </p:sp>
      <p:sp>
        <p:nvSpPr>
          <p:cNvPr id="15" name="矩形"/>
          <p:cNvSpPr/>
          <p:nvPr/>
        </p:nvSpPr>
        <p:spPr>
          <a:xfrm>
            <a:off x="526714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查找系统预设认证路由的方法</a:t>
            </a:r>
          </a:p>
        </p:txBody>
      </p:sp>
      <p:sp>
        <p:nvSpPr>
          <p:cNvPr id="7" name="矩形"/>
          <p:cNvSpPr/>
          <p:nvPr/>
        </p:nvSpPr>
        <p:spPr>
          <a:xfrm>
            <a:off x="2575560" y="497054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后台用户认证路由修改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模型相关文件修改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3190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用户模型文件修改：移动文件，修改命名空间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276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配置文件修改，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auth.php</a:t>
            </a:r>
          </a:p>
        </p:txBody>
      </p:sp>
      <p:sp>
        <p:nvSpPr>
          <p:cNvPr id="17" name="矩形"/>
          <p:cNvSpPr/>
          <p:nvPr/>
        </p:nvSpPr>
        <p:spPr>
          <a:xfrm>
            <a:off x="1821180" y="2294751"/>
            <a:ext cx="55016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用户认证模型与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migration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</a:p>
        </p:txBody>
      </p:sp>
      <p:sp>
        <p:nvSpPr>
          <p:cNvPr id="2" name="矩形"/>
          <p:cNvSpPr/>
          <p:nvPr/>
        </p:nvSpPr>
        <p:spPr>
          <a:xfrm>
            <a:off x="526714" y="39529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模型关联表修改：protected $table = 'common_user'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migration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文件修改</a:t>
            </a:r>
          </a:p>
        </p:txBody>
      </p:sp>
      <p:sp>
        <p:nvSpPr>
          <p:cNvPr id="14" name="矩形"/>
          <p:cNvSpPr/>
          <p:nvPr/>
        </p:nvSpPr>
        <p:spPr>
          <a:xfrm>
            <a:off x="526714" y="32131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相关字段解释</a:t>
            </a:r>
          </a:p>
        </p:txBody>
      </p:sp>
      <p:sp>
        <p:nvSpPr>
          <p:cNvPr id="15" name="矩形"/>
          <p:cNvSpPr/>
          <p:nvPr/>
        </p:nvSpPr>
        <p:spPr>
          <a:xfrm>
            <a:off x="526714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表名修改：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common_user</a:t>
            </a:r>
          </a:p>
        </p:txBody>
      </p:sp>
      <p:sp>
        <p:nvSpPr>
          <p:cNvPr id="7" name="矩形"/>
          <p:cNvSpPr/>
          <p:nvPr/>
        </p:nvSpPr>
        <p:spPr>
          <a:xfrm>
            <a:off x="1821180" y="497054"/>
            <a:ext cx="55016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用户认证模型与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migration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10204" y="39268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软删除字段添加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734888" y="1415679"/>
            <a:ext cx="7653536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主要内容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路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en-US" altLang="zh-CN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zh-CN" altLang="en-US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中间件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/migration/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orm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mr-IN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Laravel5.6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/homestead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用户管理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配置项管理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友情链接管理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广告管理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35696" y="2294751"/>
            <a:ext cx="547260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模块化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项目开发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数据库连接配置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3190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env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配置文件的作用与好处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276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配置文件：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config/database.php</a:t>
            </a:r>
          </a:p>
        </p:txBody>
      </p:sp>
      <p:sp>
        <p:nvSpPr>
          <p:cNvPr id="17" name="矩形"/>
          <p:cNvSpPr/>
          <p:nvPr/>
        </p:nvSpPr>
        <p:spPr>
          <a:xfrm>
            <a:off x="1623060" y="2294751"/>
            <a:ext cx="589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数据库连接配置与用户认证表生成</a:t>
            </a:r>
          </a:p>
        </p:txBody>
      </p:sp>
      <p:sp>
        <p:nvSpPr>
          <p:cNvPr id="2" name="矩形"/>
          <p:cNvSpPr/>
          <p:nvPr/>
        </p:nvSpPr>
        <p:spPr>
          <a:xfrm>
            <a:off x="526714" y="39529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数据表创建命令：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php artisan migrate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执行命令报错解决方案</a:t>
            </a:r>
          </a:p>
        </p:txBody>
      </p:sp>
      <p:sp>
        <p:nvSpPr>
          <p:cNvPr id="14" name="矩形"/>
          <p:cNvSpPr/>
          <p:nvPr/>
        </p:nvSpPr>
        <p:spPr>
          <a:xfrm>
            <a:off x="526714" y="32131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修改字符集</a:t>
            </a:r>
          </a:p>
        </p:txBody>
      </p:sp>
      <p:sp>
        <p:nvSpPr>
          <p:cNvPr id="15" name="矩形"/>
          <p:cNvSpPr/>
          <p:nvPr/>
        </p:nvSpPr>
        <p:spPr>
          <a:xfrm>
            <a:off x="526714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升级Mysql版本</a:t>
            </a:r>
            <a:r>
              <a:rPr 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5.7</a:t>
            </a:r>
          </a:p>
        </p:txBody>
      </p:sp>
      <p:sp>
        <p:nvSpPr>
          <p:cNvPr id="7" name="矩形"/>
          <p:cNvSpPr/>
          <p:nvPr/>
        </p:nvSpPr>
        <p:spPr>
          <a:xfrm>
            <a:off x="1623060" y="497054"/>
            <a:ext cx="589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数据库连接配置与用户认证表生成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10204" y="39268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Schema::defaultStringLength(191);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311915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tinker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生成用户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3558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factory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文件修改</a:t>
            </a:r>
          </a:p>
        </p:txBody>
      </p:sp>
      <p:sp>
        <p:nvSpPr>
          <p:cNvPr id="17" name="矩形"/>
          <p:cNvSpPr/>
          <p:nvPr/>
        </p:nvSpPr>
        <p:spPr>
          <a:xfrm>
            <a:off x="1623060" y="2294751"/>
            <a:ext cx="589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使用工厂方法创建超级管理员用户</a:t>
            </a:r>
          </a:p>
        </p:txBody>
      </p:sp>
      <p:sp>
        <p:nvSpPr>
          <p:cNvPr id="2" name="矩形"/>
          <p:cNvSpPr/>
          <p:nvPr/>
        </p:nvSpPr>
        <p:spPr>
          <a:xfrm>
            <a:off x="526714" y="38824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seed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生成用户</a:t>
            </a:r>
          </a:p>
        </p:txBody>
      </p:sp>
      <p:sp>
        <p:nvSpPr>
          <p:cNvPr id="3" name="文本框"/>
          <p:cNvSpPr>
            <a:spLocks noGrp="1"/>
          </p:cNvSpPr>
          <p:nvPr/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使用工厂方法创建测试用户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创建定制的超级管理员用户</a:t>
            </a:r>
          </a:p>
        </p:txBody>
      </p:sp>
      <p:sp>
        <p:nvSpPr>
          <p:cNvPr id="14" name="矩形"/>
          <p:cNvSpPr/>
          <p:nvPr/>
        </p:nvSpPr>
        <p:spPr>
          <a:xfrm>
            <a:off x="526714" y="304740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seed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创建超级管理员用户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26714" y="24276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factory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</a:p>
        </p:txBody>
      </p:sp>
      <p:sp>
        <p:nvSpPr>
          <p:cNvPr id="7" name="矩形"/>
          <p:cNvSpPr/>
          <p:nvPr/>
        </p:nvSpPr>
        <p:spPr>
          <a:xfrm>
            <a:off x="1623060" y="497054"/>
            <a:ext cx="589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使用工厂方法创建超级管理员用户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6714" y="366716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登录验证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311915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使用默认模板完成用户登录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3558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修复路由未定义导致的报错</a:t>
            </a:r>
          </a:p>
        </p:txBody>
      </p:sp>
      <p:sp>
        <p:nvSpPr>
          <p:cNvPr id="17" name="矩形"/>
          <p:cNvSpPr/>
          <p:nvPr/>
        </p:nvSpPr>
        <p:spPr>
          <a:xfrm>
            <a:off x="1786622" y="2294751"/>
            <a:ext cx="55707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使用填充的超级管理员账号登录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"/>
          <p:cNvSpPr>
            <a:spLocks noGrp="1"/>
          </p:cNvSpPr>
          <p:nvPr/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用户登录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978983" y="2294751"/>
            <a:ext cx="51860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后台模板效果预览并下载导入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0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594262" y="2294751"/>
            <a:ext cx="59554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登录后跳转地址重定义和后台结构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891666" y="2294751"/>
            <a:ext cx="73606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dirty="0" smtClean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后台</a:t>
            </a:r>
            <a:r>
              <a:rPr lang="en-US" altLang="zh-CN" sz="3000" b="1" dirty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layouts</a:t>
            </a:r>
            <a:r>
              <a:rPr lang="zh-CN" altLang="en-US" sz="3000" b="1" dirty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框架结构剥离和</a:t>
            </a:r>
            <a:r>
              <a:rPr lang="zh-CN" altLang="en-US" sz="3000" b="1" dirty="0" smtClean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公共资源引入</a:t>
            </a:r>
            <a:endParaRPr lang="zh-CN" altLang="en-US" sz="3000" b="1" dirty="0">
              <a:solidFill>
                <a:srgbClr val="C9394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16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209541" y="2294751"/>
            <a:ext cx="67249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dirty="0" smtClean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</a:t>
            </a:r>
            <a:r>
              <a:rPr lang="zh-CN" altLang="en-US" sz="3000" b="1" dirty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管理控制器文件创建和模板</a:t>
            </a:r>
            <a:r>
              <a:rPr lang="zh-CN" altLang="en-US" sz="3000" b="1" dirty="0" smtClean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初始化</a:t>
            </a:r>
            <a:endParaRPr lang="zh-CN" altLang="en-US" sz="3000" b="1" dirty="0">
              <a:solidFill>
                <a:srgbClr val="C9394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209541" y="22947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smtClean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用户列表页展示</a:t>
            </a:r>
            <a:endParaRPr lang="zh-CN" altLang="en-US" sz="3000" b="1" dirty="0">
              <a:solidFill>
                <a:srgbClr val="C9394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2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34888" y="1415679"/>
            <a:ext cx="7653536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创建项目常用命令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默认安装的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</a:t>
            </a:r>
            <a:r>
              <a:rPr lang="en-US" altLang="zh-CN" sz="2000" u="none" strike="noStrike" kern="1200" cap="none" spc="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aravel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版本和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composer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索引的</a:t>
            </a:r>
            <a:r>
              <a:rPr lang="en-US" altLang="zh-CN" sz="2000" u="none" strike="noStrike" kern="1200" cap="none" spc="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php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版本关联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【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composer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project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apps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安装指定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Laravel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版本：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laravel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laravel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=5.5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35696" y="2294751"/>
            <a:ext cx="547260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Composer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45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55576" y="1343671"/>
            <a:ext cx="7704856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内容加框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每页最多三行正文，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正文多于三行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分页</a:t>
            </a:r>
          </a:p>
        </p:txBody>
      </p:sp>
      <p:sp>
        <p:nvSpPr>
          <p:cNvPr id="17" name="矩形"/>
          <p:cNvSpPr/>
          <p:nvPr/>
        </p:nvSpPr>
        <p:spPr>
          <a:xfrm>
            <a:off x="863588" y="505583"/>
            <a:ext cx="7452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4572000" y="2211710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</a:p>
        </p:txBody>
      </p:sp>
      <p:sp>
        <p:nvSpPr>
          <p:cNvPr id="15" name="矩形"/>
          <p:cNvSpPr/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重点内容标红</a:t>
            </a:r>
          </a:p>
        </p:txBody>
      </p:sp>
      <p:sp>
        <p:nvSpPr>
          <p:cNvPr id="16" name="矩形"/>
          <p:cNvSpPr/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每页最多三行正文，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正文多于三行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分页</a:t>
            </a: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4572000" y="1779662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3323768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</a:p>
        </p:txBody>
      </p:sp>
      <p:sp>
        <p:nvSpPr>
          <p:cNvPr id="15" name="矩形"/>
          <p:cNvSpPr/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重点内容标红</a:t>
            </a: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4572000" y="2355726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323528" y="2499742"/>
            <a:ext cx="851763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191297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187624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1208312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每页最多三行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4215633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211960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/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0" name="圆角矩形"/>
          <p:cNvSpPr/>
          <p:nvPr/>
        </p:nvSpPr>
        <p:spPr>
          <a:xfrm>
            <a:off x="3933494" y="1529904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还可以</a:t>
            </a:r>
          </a:p>
        </p:txBody>
      </p:sp>
      <p:sp>
        <p:nvSpPr>
          <p:cNvPr id="31" name="圆角矩形"/>
          <p:cNvSpPr/>
          <p:nvPr/>
        </p:nvSpPr>
        <p:spPr>
          <a:xfrm>
            <a:off x="1990394" y="2458591"/>
            <a:ext cx="1428750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</a:p>
        </p:txBody>
      </p:sp>
      <p:sp>
        <p:nvSpPr>
          <p:cNvPr id="32" name="圆角矩形"/>
          <p:cNvSpPr/>
          <p:nvPr/>
        </p:nvSpPr>
        <p:spPr>
          <a:xfrm>
            <a:off x="3936669" y="2458591"/>
            <a:ext cx="1430337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</a:t>
            </a:r>
          </a:p>
        </p:txBody>
      </p:sp>
      <p:sp>
        <p:nvSpPr>
          <p:cNvPr id="33" name="圆角矩形"/>
          <p:cNvSpPr/>
          <p:nvPr/>
        </p:nvSpPr>
        <p:spPr>
          <a:xfrm>
            <a:off x="3933494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导图</a:t>
            </a:r>
          </a:p>
        </p:txBody>
      </p:sp>
      <p:sp>
        <p:nvSpPr>
          <p:cNvPr id="34" name="圆角矩形"/>
          <p:cNvSpPr/>
          <p:nvPr/>
        </p:nvSpPr>
        <p:spPr>
          <a:xfrm>
            <a:off x="5949621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哦</a:t>
            </a:r>
          </a:p>
        </p:txBody>
      </p:sp>
      <p:sp>
        <p:nvSpPr>
          <p:cNvPr id="35" name="下箭头"/>
          <p:cNvSpPr/>
          <p:nvPr/>
        </p:nvSpPr>
        <p:spPr>
          <a:xfrm>
            <a:off x="4541507" y="20791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6" name="下箭头"/>
          <p:cNvSpPr/>
          <p:nvPr/>
        </p:nvSpPr>
        <p:spPr>
          <a:xfrm>
            <a:off x="4541507" y="30443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7" name="下箭头"/>
          <p:cNvSpPr/>
          <p:nvPr/>
        </p:nvSpPr>
        <p:spPr>
          <a:xfrm rot="5400000">
            <a:off x="3570751" y="2521297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8" name="下箭头"/>
          <p:cNvSpPr/>
          <p:nvPr/>
        </p:nvSpPr>
        <p:spPr>
          <a:xfrm rot="16200000">
            <a:off x="5548778" y="353729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右箭头"/>
          <p:cNvSpPr/>
          <p:nvPr/>
        </p:nvSpPr>
        <p:spPr>
          <a:xfrm>
            <a:off x="3492500" y="1405252"/>
            <a:ext cx="1871663" cy="215900"/>
          </a:xfrm>
          <a:prstGeom prst="rightArrow">
            <a:avLst>
              <a:gd name="adj1" fmla="val 0"/>
              <a:gd name="adj2" fmla="val 81818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1" name="圆角矩形"/>
          <p:cNvSpPr/>
          <p:nvPr/>
        </p:nvSpPr>
        <p:spPr>
          <a:xfrm>
            <a:off x="1331913" y="1485414"/>
            <a:ext cx="2016124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42" name="下箭头"/>
          <p:cNvSpPr/>
          <p:nvPr/>
        </p:nvSpPr>
        <p:spPr>
          <a:xfrm>
            <a:off x="2178368" y="2308374"/>
            <a:ext cx="120013" cy="996792"/>
          </a:xfrm>
          <a:prstGeom prst="downArrow">
            <a:avLst>
              <a:gd name="adj1" fmla="val 5723"/>
              <a:gd name="adj2" fmla="val 57518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3" name="上箭头"/>
          <p:cNvSpPr/>
          <p:nvPr/>
        </p:nvSpPr>
        <p:spPr>
          <a:xfrm>
            <a:off x="6572264" y="2472256"/>
            <a:ext cx="180057" cy="945646"/>
          </a:xfrm>
          <a:prstGeom prst="upArrow">
            <a:avLst>
              <a:gd name="adj1" fmla="val 0"/>
              <a:gd name="adj2" fmla="val 19172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4" name="左箭头"/>
          <p:cNvSpPr/>
          <p:nvPr/>
        </p:nvSpPr>
        <p:spPr>
          <a:xfrm>
            <a:off x="3419475" y="4033853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cxnSp>
        <p:nvCxnSpPr>
          <p:cNvPr id="45" name="直线连接线"/>
          <p:cNvCxnSpPr/>
          <p:nvPr/>
        </p:nvCxnSpPr>
        <p:spPr>
          <a:xfrm>
            <a:off x="3570288" y="1837052"/>
            <a:ext cx="1793875" cy="1587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46" name="椭圆"/>
          <p:cNvSpPr/>
          <p:nvPr/>
        </p:nvSpPr>
        <p:spPr>
          <a:xfrm>
            <a:off x="5673724" y="1323489"/>
            <a:ext cx="1828800" cy="971549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47" name="减去对角的矩形"/>
          <p:cNvSpPr/>
          <p:nvPr/>
        </p:nvSpPr>
        <p:spPr>
          <a:xfrm>
            <a:off x="5508624" y="3706828"/>
            <a:ext cx="1993899" cy="1150938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48" name="菱形"/>
          <p:cNvSpPr/>
          <p:nvPr/>
        </p:nvSpPr>
        <p:spPr>
          <a:xfrm>
            <a:off x="1338263" y="3562366"/>
            <a:ext cx="1800225" cy="1152524"/>
          </a:xfrm>
          <a:prstGeom prst="diamond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cxnSp>
        <p:nvCxnSpPr>
          <p:cNvPr id="49" name="直线连接线"/>
          <p:cNvCxnSpPr/>
          <p:nvPr/>
        </p:nvCxnSpPr>
        <p:spPr>
          <a:xfrm>
            <a:off x="3570288" y="2124389"/>
            <a:ext cx="1793875" cy="1587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50" name="直线连接线"/>
          <p:cNvCxnSpPr/>
          <p:nvPr/>
        </p:nvCxnSpPr>
        <p:spPr>
          <a:xfrm>
            <a:off x="3570288" y="2413314"/>
            <a:ext cx="1793875" cy="1587"/>
          </a:xfrm>
          <a:prstGeom prst="straightConnector1">
            <a:avLst/>
          </a:prstGeom>
          <a:noFill/>
          <a:ln w="31750" cap="rnd" cmpd="dbl">
            <a:solidFill>
              <a:srgbClr val="C9394A"/>
            </a:solidFill>
            <a:prstDash val="solid"/>
            <a:bevel/>
            <a:headEnd type="diamond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51" name="矩形"/>
          <p:cNvSpPr/>
          <p:nvPr/>
        </p:nvSpPr>
        <p:spPr>
          <a:xfrm>
            <a:off x="2797175" y="2672101"/>
            <a:ext cx="3262432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u="none" strike="noStrike" kern="12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可自行选择模板</a:t>
            </a:r>
            <a:endParaRPr lang="en-US" altLang="zh-CN" sz="2000" b="1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注：统一图形（箭头）样式</a:t>
            </a:r>
            <a:endParaRPr lang="en-US" altLang="zh-CN" sz="2000" b="1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u="none" strike="noStrike" kern="12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格式刷工具可帮助你调整</a:t>
            </a:r>
            <a:endParaRPr lang="zh-CN" altLang="en-US" sz="2000" b="1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"/>
          <p:cNvSpPr/>
          <p:nvPr/>
        </p:nvSpPr>
        <p:spPr>
          <a:xfrm>
            <a:off x="1368288" y="1367628"/>
            <a:ext cx="2016124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53" name="右箭头"/>
          <p:cNvSpPr/>
          <p:nvPr/>
        </p:nvSpPr>
        <p:spPr>
          <a:xfrm>
            <a:off x="3636825" y="1485229"/>
            <a:ext cx="1871663" cy="215900"/>
          </a:xfrm>
          <a:prstGeom prst="rightArrow">
            <a:avLst>
              <a:gd name="adj1" fmla="val 0"/>
              <a:gd name="adj2" fmla="val 818188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4" name="下箭头"/>
          <p:cNvSpPr/>
          <p:nvPr/>
        </p:nvSpPr>
        <p:spPr>
          <a:xfrm>
            <a:off x="2268401" y="2139702"/>
            <a:ext cx="147133" cy="1470288"/>
          </a:xfrm>
          <a:prstGeom prst="downArrow">
            <a:avLst>
              <a:gd name="adj1" fmla="val 0"/>
              <a:gd name="adj2" fmla="val 57573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5" name="上箭头"/>
          <p:cNvSpPr/>
          <p:nvPr/>
        </p:nvSpPr>
        <p:spPr>
          <a:xfrm>
            <a:off x="6624501" y="2355726"/>
            <a:ext cx="251755" cy="1254264"/>
          </a:xfrm>
          <a:prstGeom prst="upArrow">
            <a:avLst>
              <a:gd name="adj1" fmla="val 0"/>
              <a:gd name="adj2" fmla="val 191912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6" name="左箭头"/>
          <p:cNvSpPr/>
          <p:nvPr/>
        </p:nvSpPr>
        <p:spPr>
          <a:xfrm>
            <a:off x="3563800" y="4106877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7" name="减去对角的矩形"/>
          <p:cNvSpPr/>
          <p:nvPr/>
        </p:nvSpPr>
        <p:spPr>
          <a:xfrm>
            <a:off x="1331775" y="3849702"/>
            <a:ext cx="1871663" cy="865188"/>
          </a:xfrm>
          <a:prstGeom prst="snip2DiagRect">
            <a:avLst>
              <a:gd name="adj1" fmla="val 0"/>
              <a:gd name="adj2" fmla="val 17972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58" name="椭圆"/>
          <p:cNvSpPr/>
          <p:nvPr/>
        </p:nvSpPr>
        <p:spPr>
          <a:xfrm>
            <a:off x="5762489" y="1173953"/>
            <a:ext cx="1728787" cy="1008061"/>
          </a:xfrm>
          <a:prstGeom prst="ellipse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59" name="菱形"/>
          <p:cNvSpPr/>
          <p:nvPr/>
        </p:nvSpPr>
        <p:spPr>
          <a:xfrm>
            <a:off x="5652951" y="3706827"/>
            <a:ext cx="2158999" cy="1008062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60" name="左右箭头"/>
          <p:cNvSpPr/>
          <p:nvPr/>
        </p:nvSpPr>
        <p:spPr>
          <a:xfrm>
            <a:off x="3636825" y="1867816"/>
            <a:ext cx="1871663" cy="215899"/>
          </a:xfrm>
          <a:prstGeom prst="leftRightArrow">
            <a:avLst>
              <a:gd name="adj1" fmla="val 0"/>
              <a:gd name="adj2" fmla="val 17338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62" name="直角双向箭头"/>
          <p:cNvSpPr/>
          <p:nvPr/>
        </p:nvSpPr>
        <p:spPr>
          <a:xfrm>
            <a:off x="3602443" y="2192177"/>
            <a:ext cx="1835149" cy="1655762"/>
          </a:xfrm>
          <a:custGeom>
            <a:avLst/>
            <a:gdLst>
              <a:gd name="T1" fmla="*/ 1021 w 21600"/>
              <a:gd name="T2" fmla="*/ 20201 h 21600"/>
              <a:gd name="T3" fmla="*/ 21222 w 21600"/>
              <a:gd name="T4" fmla="*/ 21222 h 21600"/>
            </a:gdLst>
            <a:ahLst/>
            <a:cxnLst/>
            <a:rect l="T1" t="T2" r="T3" b="T4"/>
            <a:pathLst>
              <a:path w="21600" h="21600">
                <a:moveTo>
                  <a:pt x="20712" y="0"/>
                </a:moveTo>
                <a:lnTo>
                  <a:pt x="19823" y="1776"/>
                </a:lnTo>
                <a:lnTo>
                  <a:pt x="20200" y="1776"/>
                </a:lnTo>
                <a:lnTo>
                  <a:pt x="20200" y="20201"/>
                </a:lnTo>
                <a:lnTo>
                  <a:pt x="1776" y="20201"/>
                </a:lnTo>
                <a:lnTo>
                  <a:pt x="1776" y="19822"/>
                </a:lnTo>
                <a:lnTo>
                  <a:pt x="0" y="20712"/>
                </a:lnTo>
                <a:lnTo>
                  <a:pt x="1776" y="21600"/>
                </a:lnTo>
                <a:lnTo>
                  <a:pt x="1776" y="21221"/>
                </a:lnTo>
                <a:lnTo>
                  <a:pt x="21222" y="21221"/>
                </a:lnTo>
                <a:lnTo>
                  <a:pt x="21222" y="1776"/>
                </a:lnTo>
                <a:lnTo>
                  <a:pt x="21600" y="1776"/>
                </a:lnTo>
                <a:close/>
              </a:path>
            </a:pathLst>
          </a:cu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" name="矩形"/>
          <p:cNvSpPr/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endParaRPr lang="zh-CN" altLang="en-US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1、</a:t>
            </a:r>
            <a:r>
              <a:rPr lang="zh-CN" altLang="en-US" sz="2200" b="1" u="none" strike="noStrike" kern="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课件PPT大小</a:t>
            </a:r>
            <a:endParaRPr lang="zh-CN" altLang="en-US" sz="2200" u="none" strike="noStrike" kern="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7" name="矩形"/>
          <p:cNvSpPr/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1" name="文本框"/>
          <p:cNvSpPr txBox="1"/>
          <p:nvPr/>
        </p:nvSpPr>
        <p:spPr>
          <a:xfrm>
            <a:off x="2843808" y="113159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254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00" cap="none" spc="0" baseline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（宽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屏</a:t>
            </a:r>
            <a:r>
              <a:rPr lang="zh-CN" altLang="en-US" sz="2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（16:9）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-宽高比例</a:t>
            </a:r>
            <a:r>
              <a:rPr lang="en-US" altLang="zh-CN" sz="2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16:9</a:t>
            </a:r>
            <a:r>
              <a:rPr lang="zh-CN" altLang="en-US" sz="2000" u="none" strike="noStrike" kern="100" cap="none" spc="0" baseline="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2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9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923678"/>
            <a:ext cx="5067223" cy="23526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2、</a:t>
            </a:r>
            <a:r>
              <a:rPr lang="zh-CN" altLang="en-US" sz="2200" b="1" u="none" strike="noStrike" kern="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课件PPT标题风格</a:t>
            </a:r>
            <a:endParaRPr lang="zh-CN" altLang="en-US" sz="2200" u="none" strike="noStrike" kern="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08" name="文本框"/>
          <p:cNvSpPr txBox="1"/>
          <p:nvPr/>
        </p:nvSpPr>
        <p:spPr>
          <a:xfrm>
            <a:off x="396063" y="170141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indent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对齐：水平居中 ， 打开网格线后第二格垂直居中</a:t>
            </a:r>
            <a:endParaRPr lang="zh-CN" altLang="en-US" sz="2200" b="1" u="none" strike="noStrike" kern="120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54" y="2277404"/>
            <a:ext cx="7487886" cy="18345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矩形"/>
          <p:cNvSpPr/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24000" y="1995686"/>
          <a:ext cx="6000328" cy="264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/>
                <a:gridCol w="3000164"/>
              </a:tblGrid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err="1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Laravel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版本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PHP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版本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Laravel5.1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5.2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&gt;=5.5.9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Laravel5.3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5.4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&gt;=5.6.4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Laravel5.5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&gt;=7.0.0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</a:tr>
              <a:tr h="52986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Laravel5.6</a:t>
                      </a:r>
                      <a:endParaRPr lang="zh-CN" altLang="en-US" sz="1700" dirty="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&gt;=7.1.3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</a:tr>
            </a:tbl>
          </a:graphicData>
        </a:graphic>
      </p:graphicFrame>
      <p:sp>
        <p:nvSpPr>
          <p:cNvPr id="8" name="文本框"/>
          <p:cNvSpPr txBox="1"/>
          <p:nvPr/>
        </p:nvSpPr>
        <p:spPr>
          <a:xfrm>
            <a:off x="683568" y="1275606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200" kern="0" dirty="0">
                <a:solidFill>
                  <a:srgbClr val="212121"/>
                </a:solidFill>
                <a:cs typeface="Times New Roman" panose="02020603050405020304" charset="0"/>
              </a:rPr>
              <a:t> </a:t>
            </a:r>
            <a:r>
              <a:rPr lang="en-US" altLang="zh-CN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Laravel5</a:t>
            </a:r>
            <a:r>
              <a:rPr lang="zh-CN" altLang="en-US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版本对</a:t>
            </a:r>
            <a:r>
              <a:rPr lang="en-US" altLang="zh-CN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PHP</a:t>
            </a:r>
            <a:r>
              <a:rPr lang="zh-CN" altLang="en-US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版本的要求</a:t>
            </a:r>
            <a:endParaRPr lang="zh-CN" altLang="en-US" sz="2200" kern="0" dirty="0">
              <a:solidFill>
                <a:srgbClr val="212121"/>
              </a:solidFill>
              <a:cs typeface="Times New Roman" panose="0202060305040502030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1813072" y="497054"/>
            <a:ext cx="55178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Composer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3、</a:t>
            </a:r>
            <a:r>
              <a:rPr lang="zh-CN" altLang="en-US" sz="2200" b="1" u="none" strike="noStrike" kern="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课件PPT正文风格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6690" y="1701413"/>
            <a:ext cx="5300585" cy="29857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/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lang="zh-CN" altLang="en-US" sz="2200" b="1" u="none" strike="noStrike" kern="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zh-CN" altLang="en-US" sz="2200" b="1" u="none" strike="noStrike" kern="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课件PPT图形图表风格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6" name="文本框"/>
          <p:cNvSpPr txBox="1"/>
          <p:nvPr/>
        </p:nvSpPr>
        <p:spPr>
          <a:xfrm>
            <a:off x="396063" y="170141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</a:t>
            </a:r>
            <a:r>
              <a:rPr lang="en-US" altLang="zh-CN" sz="1800" u="none" strike="noStrike" kern="1200" cap="none" spc="0" baseline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EB0303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统一使用慕课风格</a:t>
            </a:r>
            <a:endParaRPr lang="zh-CN" altLang="en-US" sz="2200" b="1" u="none" strike="noStrike" kern="1200" cap="none" spc="0" baseline="0" dirty="0">
              <a:solidFill>
                <a:srgbClr val="EB030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55" y="2061407"/>
            <a:ext cx="7136626" cy="24562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矩形"/>
          <p:cNvSpPr/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5</a:t>
            </a:r>
            <a:r>
              <a:rPr lang="zh-CN" altLang="en-US" sz="2200" b="1" u="none" strike="noStrike" kern="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zh-CN" altLang="en-US" sz="2200" b="1" u="none" strike="noStrike" kern="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课件PPT图形图表风格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7385" y="1557415"/>
            <a:ext cx="5804577" cy="331690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/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课件PPT-颜色编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785800"/>
            <a:ext cx="5572164" cy="3714776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3500430" y="428610"/>
            <a:ext cx="2339102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文字</a:t>
            </a:r>
            <a:r>
              <a:rPr lang="zh-CN" altLang="en-US" sz="28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颜色编号</a:t>
            </a:r>
            <a:endParaRPr lang="zh-CN" altLang="en-US" sz="2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Homestead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配置虚拟域名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绑定域名为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apps.lab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dev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后缀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chrome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会自动跳转）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Homestead.yaml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agrant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reload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--provision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598269" y="2294751"/>
            <a:ext cx="594746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Homestead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数据库创建和工具配置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Homestead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数据库配置：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数据库可视化工具：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（陈华编程社区下载）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192.168.10.10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homestead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secret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1598269" y="497054"/>
            <a:ext cx="594746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Homestead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编辑器中导入项目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下载安装编辑器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编辑器推荐使用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PHPStorm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编辑器配置（字体、主题等）和导入项目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554988" y="2294751"/>
            <a:ext cx="60340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项目和中国镜像配置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配置中国镜像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百度搜索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composer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，找到中文镜像配置文档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解决问题：使用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composer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安装和更新运用慢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omposer.json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文件修改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1554988" y="497054"/>
            <a:ext cx="60340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项目和中国镜像配置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代码管托平台</a:t>
            </a:r>
            <a:endParaRPr lang="zh-CN" altLang="zh-CN" sz="2200" u="none" strike="noStrike" kern="0" cap="none" spc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GitLab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：社区版免费，企业版收费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：开源免费，私有项目收费，全球最大的同性交友网站</a:t>
            </a:r>
            <a:endParaRPr lang="zh-CN" altLang="en-US" sz="2000" u="none" strike="noStrike" kern="1200" cap="none" spc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Gitee/Coding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：全免费，国内访问速度快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37448" y="2294751"/>
            <a:ext cx="42691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代码托管与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3625</TotalTime>
  <Words>1218</Words>
  <Application>Microsoft Macintosh PowerPoint</Application>
  <PresentationFormat>全屏显示(16:9)</PresentationFormat>
  <Paragraphs>226</Paragraphs>
  <Slides>43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Calibri</vt:lpstr>
      <vt:lpstr>Microsoft YaHei</vt:lpstr>
      <vt:lpstr>Times New Roman</vt:lpstr>
      <vt:lpstr>Wingdings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Microsoft Office 用户</cp:lastModifiedBy>
  <cp:revision>321</cp:revision>
  <dcterms:created xsi:type="dcterms:W3CDTF">2016-04-25T01:54:00Z</dcterms:created>
  <dcterms:modified xsi:type="dcterms:W3CDTF">2018-05-21T00:13:12Z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