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M\Courses\SI\SI601\Project\Recruit\Visuliz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M\Courses\SI\SI601\Project\Recruit\Visuliza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M\Courses\SI\SI601\Project\Recruit\Visuliza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M\Courses\SI\SI601\Project\Recruit\Visuliza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M\Courses\SI\SI601\Project\Recruit\Visulizat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M\Courses\SI\SI601\Project\Recruit\Visulizati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M\Courses\SI\SI601\Project\Recruit\Visulization.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u="none" strike="noStrike" baseline="0">
                <a:effectLst/>
              </a:rPr>
              <a:t>Number of data-related posts</a:t>
            </a:r>
            <a:r>
              <a:rPr lang="en-US" altLang="zh-CN" sz="1400" b="0" i="0" u="none" strike="noStrike" baseline="0"/>
              <a:t> </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'Number of data-related posts'!$B$2</c:f>
              <c:strCache>
                <c:ptCount val="1"/>
                <c:pt idx="0">
                  <c:v>lagou.com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'Number of data-related posts'!$A$3:$A$5</c:f>
              <c:strCache>
                <c:ptCount val="3"/>
                <c:pt idx="0">
                  <c:v>Shanghai</c:v>
                </c:pt>
                <c:pt idx="1">
                  <c:v>Beijing</c:v>
                </c:pt>
                <c:pt idx="2">
                  <c:v>Guangzhou</c:v>
                </c:pt>
              </c:strCache>
            </c:strRef>
          </c:cat>
          <c:val>
            <c:numRef>
              <c:f>'Number of data-related posts'!$B$3:$B$5</c:f>
              <c:numCache>
                <c:formatCode>General</c:formatCode>
                <c:ptCount val="3"/>
                <c:pt idx="0">
                  <c:v>269</c:v>
                </c:pt>
                <c:pt idx="1">
                  <c:v>763</c:v>
                </c:pt>
                <c:pt idx="2">
                  <c:v>103</c:v>
                </c:pt>
              </c:numCache>
            </c:numRef>
          </c:val>
          <c:extLst>
            <c:ext xmlns:c16="http://schemas.microsoft.com/office/drawing/2014/chart" uri="{C3380CC4-5D6E-409C-BE32-E72D297353CC}">
              <c16:uniqueId val="{00000000-2D20-4E9C-8DF4-65DB353737A9}"/>
            </c:ext>
          </c:extLst>
        </c:ser>
        <c:ser>
          <c:idx val="1"/>
          <c:order val="1"/>
          <c:tx>
            <c:strRef>
              <c:f>'Number of data-related posts'!$C$2</c:f>
              <c:strCache>
                <c:ptCount val="1"/>
                <c:pt idx="0">
                  <c:v>zhaopin.com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'Number of data-related posts'!$A$3:$A$5</c:f>
              <c:strCache>
                <c:ptCount val="3"/>
                <c:pt idx="0">
                  <c:v>Shanghai</c:v>
                </c:pt>
                <c:pt idx="1">
                  <c:v>Beijing</c:v>
                </c:pt>
                <c:pt idx="2">
                  <c:v>Guangzhou</c:v>
                </c:pt>
              </c:strCache>
            </c:strRef>
          </c:cat>
          <c:val>
            <c:numRef>
              <c:f>'Number of data-related posts'!$C$3:$C$5</c:f>
              <c:numCache>
                <c:formatCode>General</c:formatCode>
                <c:ptCount val="3"/>
                <c:pt idx="0">
                  <c:v>191</c:v>
                </c:pt>
                <c:pt idx="1">
                  <c:v>433</c:v>
                </c:pt>
                <c:pt idx="2">
                  <c:v>73</c:v>
                </c:pt>
              </c:numCache>
            </c:numRef>
          </c:val>
          <c:extLst>
            <c:ext xmlns:c16="http://schemas.microsoft.com/office/drawing/2014/chart" uri="{C3380CC4-5D6E-409C-BE32-E72D297353CC}">
              <c16:uniqueId val="{00000001-2D20-4E9C-8DF4-65DB353737A9}"/>
            </c:ext>
          </c:extLst>
        </c:ser>
        <c:dLbls>
          <c:showLegendKey val="0"/>
          <c:showVal val="0"/>
          <c:showCatName val="0"/>
          <c:showSerName val="0"/>
          <c:showPercent val="0"/>
          <c:showBubbleSize val="0"/>
        </c:dLbls>
        <c:gapWidth val="219"/>
        <c:overlap val="-27"/>
        <c:axId val="512732696"/>
        <c:axId val="512733352"/>
      </c:barChart>
      <c:catAx>
        <c:axId val="512732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12733352"/>
        <c:crosses val="autoZero"/>
        <c:auto val="1"/>
        <c:lblAlgn val="ctr"/>
        <c:lblOffset val="100"/>
        <c:noMultiLvlLbl val="0"/>
      </c:catAx>
      <c:valAx>
        <c:axId val="512733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12732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Average</a:t>
            </a:r>
            <a:r>
              <a:rPr lang="en-US" altLang="zh-CN" baseline="0"/>
              <a:t> salary of data-related posts in different cities </a:t>
            </a:r>
          </a:p>
          <a:p>
            <a:pPr>
              <a:defRPr/>
            </a:pPr>
            <a:r>
              <a:rPr lang="en-US" altLang="zh-CN" baseline="0"/>
              <a:t>(K RMB/Month)</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'Average salary cities'!$A$4</c:f>
              <c:strCache>
                <c:ptCount val="1"/>
                <c:pt idx="0">
                  <c:v>Average min salary</c:v>
                </c:pt>
              </c:strCache>
            </c:strRef>
          </c:tx>
          <c:spPr>
            <a:solidFill>
              <a:schemeClr val="accent1"/>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'Average salary cities'!$B$2:$G$3</c:f>
              <c:multiLvlStrCache>
                <c:ptCount val="6"/>
                <c:lvl>
                  <c:pt idx="0">
                    <c:v>lagou.com</c:v>
                  </c:pt>
                  <c:pt idx="1">
                    <c:v>zhaopin.com</c:v>
                  </c:pt>
                  <c:pt idx="2">
                    <c:v>lagou.com</c:v>
                  </c:pt>
                  <c:pt idx="3">
                    <c:v>zhaopin.com</c:v>
                  </c:pt>
                  <c:pt idx="4">
                    <c:v>lagou.com</c:v>
                  </c:pt>
                  <c:pt idx="5">
                    <c:v>zhaopin.com</c:v>
                  </c:pt>
                </c:lvl>
                <c:lvl>
                  <c:pt idx="0">
                    <c:v>Shanghai</c:v>
                  </c:pt>
                  <c:pt idx="2">
                    <c:v>Beijing</c:v>
                  </c:pt>
                  <c:pt idx="4">
                    <c:v>Guangzhou</c:v>
                  </c:pt>
                </c:lvl>
              </c:multiLvlStrCache>
            </c:multiLvlStrRef>
          </c:cat>
          <c:val>
            <c:numRef>
              <c:f>'Average salary cities'!$B$4:$G$4</c:f>
              <c:numCache>
                <c:formatCode>General</c:formatCode>
                <c:ptCount val="6"/>
                <c:pt idx="0">
                  <c:v>10.788679245282999</c:v>
                </c:pt>
                <c:pt idx="1">
                  <c:v>9.5111111111111093</c:v>
                </c:pt>
                <c:pt idx="2">
                  <c:v>11.963109354413699</c:v>
                </c:pt>
                <c:pt idx="3">
                  <c:v>11.0935064935064</c:v>
                </c:pt>
                <c:pt idx="4">
                  <c:v>8</c:v>
                </c:pt>
                <c:pt idx="5">
                  <c:v>8.4925373134328304</c:v>
                </c:pt>
              </c:numCache>
            </c:numRef>
          </c:val>
          <c:extLst>
            <c:ext xmlns:c16="http://schemas.microsoft.com/office/drawing/2014/chart" uri="{C3380CC4-5D6E-409C-BE32-E72D297353CC}">
              <c16:uniqueId val="{00000000-F301-4FEF-933A-37D3A40A85B2}"/>
            </c:ext>
          </c:extLst>
        </c:ser>
        <c:ser>
          <c:idx val="1"/>
          <c:order val="1"/>
          <c:tx>
            <c:strRef>
              <c:f>'Average salary cities'!$A$5</c:f>
              <c:strCache>
                <c:ptCount val="1"/>
                <c:pt idx="0">
                  <c:v>Average max salary</c:v>
                </c:pt>
              </c:strCache>
            </c:strRef>
          </c:tx>
          <c:spPr>
            <a:solidFill>
              <a:schemeClr val="accent2"/>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'Average salary cities'!$B$2:$G$3</c:f>
              <c:multiLvlStrCache>
                <c:ptCount val="6"/>
                <c:lvl>
                  <c:pt idx="0">
                    <c:v>lagou.com</c:v>
                  </c:pt>
                  <c:pt idx="1">
                    <c:v>zhaopin.com</c:v>
                  </c:pt>
                  <c:pt idx="2">
                    <c:v>lagou.com</c:v>
                  </c:pt>
                  <c:pt idx="3">
                    <c:v>zhaopin.com</c:v>
                  </c:pt>
                  <c:pt idx="4">
                    <c:v>lagou.com</c:v>
                  </c:pt>
                  <c:pt idx="5">
                    <c:v>zhaopin.com</c:v>
                  </c:pt>
                </c:lvl>
                <c:lvl>
                  <c:pt idx="0">
                    <c:v>Shanghai</c:v>
                  </c:pt>
                  <c:pt idx="2">
                    <c:v>Beijing</c:v>
                  </c:pt>
                  <c:pt idx="4">
                    <c:v>Guangzhou</c:v>
                  </c:pt>
                </c:lvl>
              </c:multiLvlStrCache>
            </c:multiLvlStrRef>
          </c:cat>
          <c:val>
            <c:numRef>
              <c:f>'Average salary cities'!$B$5:$G$5</c:f>
              <c:numCache>
                <c:formatCode>General</c:formatCode>
                <c:ptCount val="6"/>
                <c:pt idx="0">
                  <c:v>18.913207547169801</c:v>
                </c:pt>
                <c:pt idx="1">
                  <c:v>14.3777777777777</c:v>
                </c:pt>
                <c:pt idx="2">
                  <c:v>20.627140974966998</c:v>
                </c:pt>
                <c:pt idx="3">
                  <c:v>16.864935064935</c:v>
                </c:pt>
                <c:pt idx="4">
                  <c:v>13.922330097087301</c:v>
                </c:pt>
                <c:pt idx="5">
                  <c:v>13.044776119402901</c:v>
                </c:pt>
              </c:numCache>
            </c:numRef>
          </c:val>
          <c:extLst>
            <c:ext xmlns:c16="http://schemas.microsoft.com/office/drawing/2014/chart" uri="{C3380CC4-5D6E-409C-BE32-E72D297353CC}">
              <c16:uniqueId val="{00000001-F301-4FEF-933A-37D3A40A85B2}"/>
            </c:ext>
          </c:extLst>
        </c:ser>
        <c:dLbls>
          <c:showLegendKey val="0"/>
          <c:showVal val="0"/>
          <c:showCatName val="0"/>
          <c:showSerName val="0"/>
          <c:showPercent val="0"/>
          <c:showBubbleSize val="0"/>
        </c:dLbls>
        <c:gapWidth val="219"/>
        <c:overlap val="-27"/>
        <c:axId val="517331808"/>
        <c:axId val="517330496"/>
      </c:barChart>
      <c:catAx>
        <c:axId val="517331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17330496"/>
        <c:crosses val="autoZero"/>
        <c:auto val="1"/>
        <c:lblAlgn val="ctr"/>
        <c:lblOffset val="100"/>
        <c:noMultiLvlLbl val="0"/>
      </c:catAx>
      <c:valAx>
        <c:axId val="517330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17331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'The percentage'!$A$3</c:f>
              <c:strCache>
                <c:ptCount val="1"/>
                <c:pt idx="0">
                  <c:v>lagou.com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C0F-46F7-AF8C-71E734C543D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C0F-46F7-AF8C-71E734C543D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'The percentage'!$B$2:$C$2</c:f>
              <c:strCache>
                <c:ptCount val="2"/>
                <c:pt idx="0">
                  <c:v>Number of other posts except the data-related</c:v>
                </c:pt>
                <c:pt idx="1">
                  <c:v>Number of data-related posts</c:v>
                </c:pt>
              </c:strCache>
            </c:strRef>
          </c:cat>
          <c:val>
            <c:numRef>
              <c:f>'The percentage'!$B$3:$C$3</c:f>
              <c:numCache>
                <c:formatCode>General</c:formatCode>
                <c:ptCount val="2"/>
                <c:pt idx="0">
                  <c:v>4864</c:v>
                </c:pt>
                <c:pt idx="1">
                  <c:v>136</c:v>
                </c:pt>
              </c:numCache>
            </c:numRef>
          </c:val>
          <c:extLst>
            <c:ext xmlns:c16="http://schemas.microsoft.com/office/drawing/2014/chart" uri="{C3380CC4-5D6E-409C-BE32-E72D297353CC}">
              <c16:uniqueId val="{00000004-EC0F-46F7-AF8C-71E734C543D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'The percentage'!$A$5</c:f>
              <c:strCache>
                <c:ptCount val="1"/>
                <c:pt idx="0">
                  <c:v>zhaopin.com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131-4914-99E4-57EBC1520EA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131-4914-99E4-57EBC1520EA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'The percentage'!$B$4:$C$4</c:f>
              <c:strCache>
                <c:ptCount val="2"/>
                <c:pt idx="0">
                  <c:v>Number of other posts except the data-related</c:v>
                </c:pt>
                <c:pt idx="1">
                  <c:v>Number of data-related posts</c:v>
                </c:pt>
              </c:strCache>
            </c:strRef>
          </c:cat>
          <c:val>
            <c:numRef>
              <c:f>'The percentage'!$B$5:$C$5</c:f>
              <c:numCache>
                <c:formatCode>General</c:formatCode>
                <c:ptCount val="2"/>
                <c:pt idx="0">
                  <c:v>5074</c:v>
                </c:pt>
                <c:pt idx="1">
                  <c:v>3</c:v>
                </c:pt>
              </c:numCache>
            </c:numRef>
          </c:val>
          <c:extLst>
            <c:ext xmlns:c16="http://schemas.microsoft.com/office/drawing/2014/chart" uri="{C3380CC4-5D6E-409C-BE32-E72D297353CC}">
              <c16:uniqueId val="{00000004-7131-4914-99E4-57EBC1520EA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altLang="zh-CN" sz="1400"/>
              <a:t>Average</a:t>
            </a:r>
            <a:r>
              <a:rPr lang="en-US" altLang="zh-CN" sz="1400" baseline="0"/>
              <a:t> salary for different education requirements </a:t>
            </a:r>
            <a:r>
              <a:rPr lang="en-US" altLang="zh-CN" sz="1400" b="0" i="0" baseline="0">
                <a:effectLst/>
              </a:rPr>
              <a:t>(K RMB/Month)</a:t>
            </a:r>
            <a:endParaRPr lang="zh-CN" altLang="zh-CN" sz="140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zh-CN"/>
        </a:p>
      </c:txPr>
    </c:title>
    <c:autoTitleDeleted val="0"/>
    <c:plotArea>
      <c:layout/>
      <c:barChart>
        <c:barDir val="col"/>
        <c:grouping val="clustered"/>
        <c:varyColors val="0"/>
        <c:ser>
          <c:idx val="0"/>
          <c:order val="0"/>
          <c:tx>
            <c:strRef>
              <c:f>'Edu salary'!$A$4</c:f>
              <c:strCache>
                <c:ptCount val="1"/>
                <c:pt idx="0">
                  <c:v>Average min salary</c:v>
                </c:pt>
              </c:strCache>
            </c:strRef>
          </c:tx>
          <c:spPr>
            <a:solidFill>
              <a:schemeClr val="accent1"/>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name>Linear</c:name>
            <c:spPr>
              <a:ln w="19050" cap="rnd">
                <a:solidFill>
                  <a:schemeClr val="accent1"/>
                </a:solidFill>
                <a:prstDash val="sysDot"/>
              </a:ln>
              <a:effectLst/>
            </c:spPr>
            <c:trendlineType val="linear"/>
            <c:dispRSqr val="0"/>
            <c:dispEq val="0"/>
          </c:trendline>
          <c:cat>
            <c:multiLvlStrRef>
              <c:f>'Edu salary'!$B$2:$G$3</c:f>
              <c:multiLvlStrCache>
                <c:ptCount val="6"/>
                <c:lvl>
                  <c:pt idx="0">
                    <c:v>lagou.com</c:v>
                  </c:pt>
                  <c:pt idx="1">
                    <c:v>zhaopin.com</c:v>
                  </c:pt>
                  <c:pt idx="2">
                    <c:v>lagou.com</c:v>
                  </c:pt>
                  <c:pt idx="3">
                    <c:v>zhaopin.com</c:v>
                  </c:pt>
                  <c:pt idx="4">
                    <c:v>lagou.com</c:v>
                  </c:pt>
                  <c:pt idx="5">
                    <c:v>zhaopin.com</c:v>
                  </c:pt>
                </c:lvl>
                <c:lvl>
                  <c:pt idx="0">
                    <c:v>Undergraduate</c:v>
                  </c:pt>
                  <c:pt idx="2">
                    <c:v>Master</c:v>
                  </c:pt>
                  <c:pt idx="4">
                    <c:v>Phd</c:v>
                  </c:pt>
                </c:lvl>
              </c:multiLvlStrCache>
            </c:multiLvlStrRef>
          </c:cat>
          <c:val>
            <c:numRef>
              <c:f>'Edu salary'!$B$4:$G$4</c:f>
              <c:numCache>
                <c:formatCode>General</c:formatCode>
                <c:ptCount val="6"/>
                <c:pt idx="0">
                  <c:v>11.0826996197718</c:v>
                </c:pt>
                <c:pt idx="1">
                  <c:v>6.64238410596026</c:v>
                </c:pt>
                <c:pt idx="2">
                  <c:v>11.011627906976701</c:v>
                </c:pt>
                <c:pt idx="3">
                  <c:v>9.3823529411764692</c:v>
                </c:pt>
                <c:pt idx="4">
                  <c:v>14</c:v>
                </c:pt>
                <c:pt idx="5">
                  <c:v>12.1428571428571</c:v>
                </c:pt>
              </c:numCache>
            </c:numRef>
          </c:val>
          <c:extLst>
            <c:ext xmlns:c16="http://schemas.microsoft.com/office/drawing/2014/chart" uri="{C3380CC4-5D6E-409C-BE32-E72D297353CC}">
              <c16:uniqueId val="{00000001-D602-4B58-BB79-BA6C97919CFF}"/>
            </c:ext>
          </c:extLst>
        </c:ser>
        <c:ser>
          <c:idx val="1"/>
          <c:order val="1"/>
          <c:tx>
            <c:strRef>
              <c:f>'Edu salary'!$A$5</c:f>
              <c:strCache>
                <c:ptCount val="1"/>
                <c:pt idx="0">
                  <c:v>Average max salary</c:v>
                </c:pt>
              </c:strCache>
            </c:strRef>
          </c:tx>
          <c:spPr>
            <a:solidFill>
              <a:schemeClr val="accent2"/>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name>Linear</c:name>
            <c:spPr>
              <a:ln w="19050" cap="rnd">
                <a:solidFill>
                  <a:schemeClr val="accent2"/>
                </a:solidFill>
                <a:prstDash val="sysDot"/>
              </a:ln>
              <a:effectLst/>
            </c:spPr>
            <c:trendlineType val="linear"/>
            <c:dispRSqr val="0"/>
            <c:dispEq val="0"/>
          </c:trendline>
          <c:cat>
            <c:multiLvlStrRef>
              <c:f>'Edu salary'!$B$2:$G$3</c:f>
              <c:multiLvlStrCache>
                <c:ptCount val="6"/>
                <c:lvl>
                  <c:pt idx="0">
                    <c:v>lagou.com</c:v>
                  </c:pt>
                  <c:pt idx="1">
                    <c:v>zhaopin.com</c:v>
                  </c:pt>
                  <c:pt idx="2">
                    <c:v>lagou.com</c:v>
                  </c:pt>
                  <c:pt idx="3">
                    <c:v>zhaopin.com</c:v>
                  </c:pt>
                  <c:pt idx="4">
                    <c:v>lagou.com</c:v>
                  </c:pt>
                  <c:pt idx="5">
                    <c:v>zhaopin.com</c:v>
                  </c:pt>
                </c:lvl>
                <c:lvl>
                  <c:pt idx="0">
                    <c:v>Undergraduate</c:v>
                  </c:pt>
                  <c:pt idx="2">
                    <c:v>Master</c:v>
                  </c:pt>
                  <c:pt idx="4">
                    <c:v>Phd</c:v>
                  </c:pt>
                </c:lvl>
              </c:multiLvlStrCache>
            </c:multiLvlStrRef>
          </c:cat>
          <c:val>
            <c:numRef>
              <c:f>'Edu salary'!$B$5:$G$5</c:f>
              <c:numCache>
                <c:formatCode>General</c:formatCode>
                <c:ptCount val="6"/>
                <c:pt idx="0">
                  <c:v>19.085551330798399</c:v>
                </c:pt>
                <c:pt idx="1">
                  <c:v>10.026490066225101</c:v>
                </c:pt>
                <c:pt idx="2">
                  <c:v>19.697674418604599</c:v>
                </c:pt>
                <c:pt idx="3">
                  <c:v>15.117647058823501</c:v>
                </c:pt>
                <c:pt idx="4">
                  <c:v>23.5</c:v>
                </c:pt>
                <c:pt idx="5">
                  <c:v>17.857142857142801</c:v>
                </c:pt>
              </c:numCache>
            </c:numRef>
          </c:val>
          <c:extLst>
            <c:ext xmlns:c16="http://schemas.microsoft.com/office/drawing/2014/chart" uri="{C3380CC4-5D6E-409C-BE32-E72D297353CC}">
              <c16:uniqueId val="{00000003-D602-4B58-BB79-BA6C97919CFF}"/>
            </c:ext>
          </c:extLst>
        </c:ser>
        <c:dLbls>
          <c:showLegendKey val="0"/>
          <c:showVal val="0"/>
          <c:showCatName val="0"/>
          <c:showSerName val="0"/>
          <c:showPercent val="0"/>
          <c:showBubbleSize val="0"/>
        </c:dLbls>
        <c:gapWidth val="219"/>
        <c:overlap val="-27"/>
        <c:axId val="516544320"/>
        <c:axId val="516545632"/>
      </c:barChart>
      <c:catAx>
        <c:axId val="51654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16545632"/>
        <c:crosses val="autoZero"/>
        <c:auto val="1"/>
        <c:lblAlgn val="ctr"/>
        <c:lblOffset val="100"/>
        <c:noMultiLvlLbl val="0"/>
      </c:catAx>
      <c:valAx>
        <c:axId val="516545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16544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Average</a:t>
            </a:r>
            <a:r>
              <a:rPr lang="en-US" altLang="zh-CN" baseline="0"/>
              <a:t> salary of data-related posts </a:t>
            </a:r>
          </a:p>
          <a:p>
            <a:pPr>
              <a:defRPr/>
            </a:pPr>
            <a:r>
              <a:rPr lang="en-US" altLang="zh-CN" baseline="0"/>
              <a:t>(K RMB/Month)</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'Average salary'!$A$3</c:f>
              <c:strCache>
                <c:ptCount val="1"/>
                <c:pt idx="0">
                  <c:v>Average min salary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'Average salary'!$B$2:$C$2</c:f>
              <c:strCache>
                <c:ptCount val="2"/>
                <c:pt idx="0">
                  <c:v>lagou.com</c:v>
                </c:pt>
                <c:pt idx="1">
                  <c:v>zhaopin.com</c:v>
                </c:pt>
              </c:strCache>
            </c:strRef>
          </c:cat>
          <c:val>
            <c:numRef>
              <c:f>'Average salary'!$B$3:$C$3</c:f>
              <c:numCache>
                <c:formatCode>General</c:formatCode>
                <c:ptCount val="2"/>
                <c:pt idx="0">
                  <c:v>10.652759948652101</c:v>
                </c:pt>
                <c:pt idx="1">
                  <c:v>8.70852017937219</c:v>
                </c:pt>
              </c:numCache>
            </c:numRef>
          </c:val>
          <c:extLst>
            <c:ext xmlns:c16="http://schemas.microsoft.com/office/drawing/2014/chart" uri="{C3380CC4-5D6E-409C-BE32-E72D297353CC}">
              <c16:uniqueId val="{00000000-E9C4-4CD0-A2A1-99E4ED3B5DFB}"/>
            </c:ext>
          </c:extLst>
        </c:ser>
        <c:ser>
          <c:idx val="1"/>
          <c:order val="1"/>
          <c:tx>
            <c:strRef>
              <c:f>'Average salary'!$A$4</c:f>
              <c:strCache>
                <c:ptCount val="1"/>
                <c:pt idx="0">
                  <c:v>Average max salary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'Average salary'!$B$2:$C$2</c:f>
              <c:strCache>
                <c:ptCount val="2"/>
                <c:pt idx="0">
                  <c:v>lagou.com</c:v>
                </c:pt>
                <c:pt idx="1">
                  <c:v>zhaopin.com</c:v>
                </c:pt>
              </c:strCache>
            </c:strRef>
          </c:cat>
          <c:val>
            <c:numRef>
              <c:f>'Average salary'!$B$4:$C$4</c:f>
              <c:numCache>
                <c:formatCode>General</c:formatCode>
                <c:ptCount val="2"/>
                <c:pt idx="0">
                  <c:v>18.437098844672601</c:v>
                </c:pt>
                <c:pt idx="1">
                  <c:v>13.1479820627802</c:v>
                </c:pt>
              </c:numCache>
            </c:numRef>
          </c:val>
          <c:extLst>
            <c:ext xmlns:c16="http://schemas.microsoft.com/office/drawing/2014/chart" uri="{C3380CC4-5D6E-409C-BE32-E72D297353CC}">
              <c16:uniqueId val="{00000001-E9C4-4CD0-A2A1-99E4ED3B5DFB}"/>
            </c:ext>
          </c:extLst>
        </c:ser>
        <c:dLbls>
          <c:showLegendKey val="0"/>
          <c:showVal val="0"/>
          <c:showCatName val="0"/>
          <c:showSerName val="0"/>
          <c:showPercent val="0"/>
          <c:showBubbleSize val="0"/>
        </c:dLbls>
        <c:gapWidth val="219"/>
        <c:overlap val="-27"/>
        <c:axId val="515302680"/>
        <c:axId val="515303008"/>
      </c:barChart>
      <c:catAx>
        <c:axId val="515302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15303008"/>
        <c:crosses val="autoZero"/>
        <c:auto val="1"/>
        <c:lblAlgn val="ctr"/>
        <c:lblOffset val="100"/>
        <c:noMultiLvlLbl val="0"/>
      </c:catAx>
      <c:valAx>
        <c:axId val="515303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15302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Average</a:t>
            </a:r>
            <a:r>
              <a:rPr lang="en-US" altLang="zh-CN" baseline="0"/>
              <a:t> salary comparison:</a:t>
            </a:r>
          </a:p>
          <a:p>
            <a:pPr>
              <a:defRPr/>
            </a:pPr>
            <a:r>
              <a:rPr lang="en-US" altLang="zh-CN" baseline="0"/>
              <a:t>IT VS Data related (K RMB/Month)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'Average salary VS'!$A$4</c:f>
              <c:strCache>
                <c:ptCount val="1"/>
                <c:pt idx="0">
                  <c:v>Average min salary</c:v>
                </c:pt>
              </c:strCache>
            </c:strRef>
          </c:tx>
          <c:spPr>
            <a:solidFill>
              <a:schemeClr val="accent1"/>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'Average salary VS'!$B$2:$E$3</c:f>
              <c:multiLvlStrCache>
                <c:ptCount val="4"/>
                <c:lvl>
                  <c:pt idx="0">
                    <c:v>All IT posts</c:v>
                  </c:pt>
                  <c:pt idx="1">
                    <c:v>Data-related posts</c:v>
                  </c:pt>
                  <c:pt idx="2">
                    <c:v>All IT posts</c:v>
                  </c:pt>
                  <c:pt idx="3">
                    <c:v>Data-related posts</c:v>
                  </c:pt>
                </c:lvl>
                <c:lvl>
                  <c:pt idx="0">
                    <c:v>lagou.com</c:v>
                  </c:pt>
                  <c:pt idx="2">
                    <c:v>zhaopin.com</c:v>
                  </c:pt>
                </c:lvl>
              </c:multiLvlStrCache>
            </c:multiLvlStrRef>
          </c:cat>
          <c:val>
            <c:numRef>
              <c:f>'Average salary VS'!$B$4:$E$4</c:f>
              <c:numCache>
                <c:formatCode>General</c:formatCode>
                <c:ptCount val="4"/>
                <c:pt idx="0">
                  <c:v>8.7205107417916494</c:v>
                </c:pt>
                <c:pt idx="1">
                  <c:v>10.652759948652101</c:v>
                </c:pt>
                <c:pt idx="2">
                  <c:v>4.9707121364092197</c:v>
                </c:pt>
                <c:pt idx="3">
                  <c:v>8.70852017937219</c:v>
                </c:pt>
              </c:numCache>
            </c:numRef>
          </c:val>
          <c:extLst>
            <c:ext xmlns:c16="http://schemas.microsoft.com/office/drawing/2014/chart" uri="{C3380CC4-5D6E-409C-BE32-E72D297353CC}">
              <c16:uniqueId val="{00000000-FCBE-46F2-8ECD-3F3A77F9C0D7}"/>
            </c:ext>
          </c:extLst>
        </c:ser>
        <c:ser>
          <c:idx val="1"/>
          <c:order val="1"/>
          <c:tx>
            <c:strRef>
              <c:f>'Average salary VS'!$A$5</c:f>
              <c:strCache>
                <c:ptCount val="1"/>
                <c:pt idx="0">
                  <c:v>Average max salary</c:v>
                </c:pt>
              </c:strCache>
            </c:strRef>
          </c:tx>
          <c:spPr>
            <a:solidFill>
              <a:schemeClr val="accent2"/>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'Average salary VS'!$B$2:$E$3</c:f>
              <c:multiLvlStrCache>
                <c:ptCount val="4"/>
                <c:lvl>
                  <c:pt idx="0">
                    <c:v>All IT posts</c:v>
                  </c:pt>
                  <c:pt idx="1">
                    <c:v>Data-related posts</c:v>
                  </c:pt>
                  <c:pt idx="2">
                    <c:v>All IT posts</c:v>
                  </c:pt>
                  <c:pt idx="3">
                    <c:v>Data-related posts</c:v>
                  </c:pt>
                </c:lvl>
                <c:lvl>
                  <c:pt idx="0">
                    <c:v>lagou.com</c:v>
                  </c:pt>
                  <c:pt idx="2">
                    <c:v>zhaopin.com</c:v>
                  </c:pt>
                </c:lvl>
              </c:multiLvlStrCache>
            </c:multiLvlStrRef>
          </c:cat>
          <c:val>
            <c:numRef>
              <c:f>'Average salary VS'!$B$5:$E$5</c:f>
              <c:numCache>
                <c:formatCode>General</c:formatCode>
                <c:ptCount val="4"/>
                <c:pt idx="0">
                  <c:v>15.017227401702399</c:v>
                </c:pt>
                <c:pt idx="1">
                  <c:v>18.437098844672601</c:v>
                </c:pt>
                <c:pt idx="2">
                  <c:v>7.2537612838515502</c:v>
                </c:pt>
                <c:pt idx="3">
                  <c:v>13.1479820627802</c:v>
                </c:pt>
              </c:numCache>
            </c:numRef>
          </c:val>
          <c:extLst>
            <c:ext xmlns:c16="http://schemas.microsoft.com/office/drawing/2014/chart" uri="{C3380CC4-5D6E-409C-BE32-E72D297353CC}">
              <c16:uniqueId val="{00000001-FCBE-46F2-8ECD-3F3A77F9C0D7}"/>
            </c:ext>
          </c:extLst>
        </c:ser>
        <c:dLbls>
          <c:showLegendKey val="0"/>
          <c:showVal val="0"/>
          <c:showCatName val="0"/>
          <c:showSerName val="0"/>
          <c:showPercent val="0"/>
          <c:showBubbleSize val="0"/>
        </c:dLbls>
        <c:gapWidth val="219"/>
        <c:overlap val="-27"/>
        <c:axId val="671393896"/>
        <c:axId val="671398816"/>
      </c:barChart>
      <c:catAx>
        <c:axId val="671393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1398816"/>
        <c:crosses val="autoZero"/>
        <c:auto val="1"/>
        <c:lblAlgn val="ctr"/>
        <c:lblOffset val="100"/>
        <c:noMultiLvlLbl val="0"/>
      </c:catAx>
      <c:valAx>
        <c:axId val="67139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1393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10/20/2016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10/20/2016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u.zhaopin.com/" TargetMode="External"/><Relationship Id="rId2" Type="http://schemas.openxmlformats.org/officeDocument/2006/relationships/hyperlink" Target="http://www.lagou.com/jobs/positionAjax.js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05057" y="120078"/>
            <a:ext cx="6019030" cy="932873"/>
          </a:xfrm>
        </p:spPr>
        <p:txBody>
          <a:bodyPr>
            <a:normAutofit fontScale="90000"/>
          </a:bodyPr>
          <a:lstStyle/>
          <a:p>
            <a:pPr algn="ctr"/>
            <a:r>
              <a:rPr lang="en-US" altLang="zh-CN" sz="2800" b="1" dirty="0"/>
              <a:t>Research on data-related occupations in the employment market of China</a:t>
            </a:r>
            <a:endParaRPr lang="zh-CN" altLang="en-US" sz="2800" dirty="0"/>
          </a:p>
        </p:txBody>
      </p:sp>
      <p:sp>
        <p:nvSpPr>
          <p:cNvPr id="3" name="内容占位符 2"/>
          <p:cNvSpPr>
            <a:spLocks noGrp="1"/>
          </p:cNvSpPr>
          <p:nvPr>
            <p:ph idx="1"/>
          </p:nvPr>
        </p:nvSpPr>
        <p:spPr>
          <a:xfrm>
            <a:off x="233989" y="1052952"/>
            <a:ext cx="11616266" cy="5172358"/>
          </a:xfrm>
        </p:spPr>
        <p:txBody>
          <a:bodyPr>
            <a:normAutofit/>
          </a:bodyPr>
          <a:lstStyle/>
          <a:p>
            <a:r>
              <a:rPr lang="en-US" altLang="zh-CN" dirty="0"/>
              <a:t>Summary and Motivation</a:t>
            </a:r>
          </a:p>
          <a:p>
            <a:pPr algn="just"/>
            <a:r>
              <a:rPr lang="en-US" altLang="zh-CN" dirty="0"/>
              <a:t>Unlike data science in America, it is still in a developing stage in China, and the need for the field is surging in China, announced by the media at least. I made a research on the data-related jobs, such as data engineers, data scientist and data analysts, in the employment market of the main cities of China like Shanghai, Beijing and Guangzhou. So the research would figure out the detail and the real situation of the employment market’s feedback to the popularity of data in China, including positions amount, salary levels and education requirements.</a:t>
            </a:r>
          </a:p>
          <a:p>
            <a:r>
              <a:rPr lang="en-US" altLang="zh-CN" dirty="0"/>
              <a:t>Data sources and Data Manipulation</a:t>
            </a:r>
          </a:p>
          <a:p>
            <a:pPr algn="just"/>
            <a:r>
              <a:rPr lang="en-US" altLang="zh-CN" dirty="0"/>
              <a:t>The data sources, lagou.com and zhaopin.com, are both big websites for recruiting especially for jobs related with IT. However, lagou.com focus on the more advanced applicants, employees and employers, while zhaopin.com is designed for more widely and common and pre-intermediate employment market including campus recruiting. Positions posted on both of the websites have complete information, including position name, salary, education background requirement, city, company name, company size, industry field and etc. The information is crawled from the zhaopin.com, and JSON API is applied on lagou.com, while MySQL is utilized to store the information crawled from the websites. The specific website is </a:t>
            </a:r>
            <a:r>
              <a:rPr lang="en-US" altLang="zh-CN" u="sng" dirty="0">
                <a:hlinkClick r:id="rId2"/>
              </a:rPr>
              <a:t>http://www.lagou.com/jobs/positionAjax.json</a:t>
            </a:r>
            <a:r>
              <a:rPr lang="en-US" altLang="zh-CN" dirty="0"/>
              <a:t> and </a:t>
            </a:r>
            <a:r>
              <a:rPr lang="en-US" altLang="zh-CN" u="sng" dirty="0">
                <a:hlinkClick r:id="rId3"/>
              </a:rPr>
              <a:t>http://sou.zhaopin.com/</a:t>
            </a:r>
            <a:r>
              <a:rPr lang="en-US" altLang="zh-CN" dirty="0"/>
              <a:t>. Then the information could be read from MySQL database and manipulated and analyzed by </a:t>
            </a:r>
            <a:r>
              <a:rPr lang="en-US" altLang="zh-CN" i="1" dirty="0"/>
              <a:t>pandas</a:t>
            </a:r>
            <a:r>
              <a:rPr lang="en-US" altLang="zh-CN" dirty="0"/>
              <a:t>.</a:t>
            </a:r>
            <a:endParaRPr lang="zh-CN" altLang="en-US" dirty="0"/>
          </a:p>
        </p:txBody>
      </p:sp>
      <p:sp>
        <p:nvSpPr>
          <p:cNvPr id="4" name="文本框 3"/>
          <p:cNvSpPr txBox="1"/>
          <p:nvPr/>
        </p:nvSpPr>
        <p:spPr>
          <a:xfrm>
            <a:off x="9938321" y="5892804"/>
            <a:ext cx="2235200" cy="923330"/>
          </a:xfrm>
          <a:prstGeom prst="rect">
            <a:avLst/>
          </a:prstGeom>
          <a:noFill/>
        </p:spPr>
        <p:txBody>
          <a:bodyPr wrap="square" rtlCol="0">
            <a:spAutoFit/>
          </a:bodyPr>
          <a:lstStyle/>
          <a:p>
            <a:pPr algn="r"/>
            <a:r>
              <a:rPr lang="en-US" altLang="zh-CN" dirty="0"/>
              <a:t>Jun Wang</a:t>
            </a:r>
          </a:p>
          <a:p>
            <a:pPr algn="r"/>
            <a:r>
              <a:rPr lang="en-US" altLang="zh-CN" dirty="0"/>
              <a:t>wanjun@umich.edu</a:t>
            </a:r>
          </a:p>
          <a:p>
            <a:pPr algn="r"/>
            <a:r>
              <a:rPr lang="en-US" altLang="zh-CN" dirty="0"/>
              <a:t>51383890</a:t>
            </a:r>
            <a:endParaRPr lang="zh-CN" altLang="en-US" dirty="0"/>
          </a:p>
        </p:txBody>
      </p:sp>
    </p:spTree>
    <p:extLst>
      <p:ext uri="{BB962C8B-B14F-4D97-AF65-F5344CB8AC3E}">
        <p14:creationId xmlns:p14="http://schemas.microsoft.com/office/powerpoint/2010/main" val="314842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6915" y="2535628"/>
            <a:ext cx="10295812" cy="643303"/>
          </a:xfrm>
        </p:spPr>
        <p:txBody>
          <a:bodyPr>
            <a:normAutofit/>
          </a:bodyPr>
          <a:lstStyle/>
          <a:p>
            <a:r>
              <a:rPr lang="en-US" altLang="zh-CN" dirty="0"/>
              <a:t>First Beijing, then Shanghai, Guangzhou last</a:t>
            </a:r>
            <a:endParaRPr lang="zh-CN" altLang="en-US" dirty="0"/>
          </a:p>
        </p:txBody>
      </p:sp>
      <p:sp>
        <p:nvSpPr>
          <p:cNvPr id="3" name="内容占位符 2"/>
          <p:cNvSpPr>
            <a:spLocks noGrp="1"/>
          </p:cNvSpPr>
          <p:nvPr>
            <p:ph idx="1"/>
          </p:nvPr>
        </p:nvSpPr>
        <p:spPr>
          <a:xfrm>
            <a:off x="556915" y="3102694"/>
            <a:ext cx="10757630" cy="4665083"/>
          </a:xfrm>
        </p:spPr>
        <p:txBody>
          <a:bodyPr/>
          <a:lstStyle/>
          <a:p>
            <a:r>
              <a:rPr lang="en-US" altLang="zh-CN" dirty="0"/>
              <a:t>Positions and salary levels show that Beijing is the best for data engineers and data scientists. Beijing has the largest employment market and the highest salary, then Shanghai is the second choice and Guangzhou is the last choice.</a:t>
            </a:r>
            <a:endParaRPr lang="zh-CN" altLang="en-US" dirty="0"/>
          </a:p>
        </p:txBody>
      </p:sp>
      <p:graphicFrame>
        <p:nvGraphicFramePr>
          <p:cNvPr id="4" name="图表 3">
            <a:extLst>
              <a:ext uri="{FF2B5EF4-FFF2-40B4-BE49-F238E27FC236}">
                <a16:creationId xmlns:a16="http://schemas.microsoft.com/office/drawing/2014/main" id="{0C41CA1A-B4DD-42FB-8F9E-64E961A88F5E}"/>
              </a:ext>
            </a:extLst>
          </p:cNvPr>
          <p:cNvGraphicFramePr>
            <a:graphicFrameLocks/>
          </p:cNvGraphicFramePr>
          <p:nvPr>
            <p:extLst>
              <p:ext uri="{D42A27DB-BD31-4B8C-83A1-F6EECF244321}">
                <p14:modId xmlns:p14="http://schemas.microsoft.com/office/powerpoint/2010/main" val="1057846552"/>
              </p:ext>
            </p:extLst>
          </p:nvPr>
        </p:nvGraphicFramePr>
        <p:xfrm>
          <a:off x="6913265" y="398552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a:extLst>
              <a:ext uri="{FF2B5EF4-FFF2-40B4-BE49-F238E27FC236}">
                <a16:creationId xmlns:a16="http://schemas.microsoft.com/office/drawing/2014/main" id="{C589C779-094E-44CF-8496-A61505042257}"/>
              </a:ext>
            </a:extLst>
          </p:cNvPr>
          <p:cNvGraphicFramePr>
            <a:graphicFrameLocks/>
          </p:cNvGraphicFramePr>
          <p:nvPr>
            <p:extLst>
              <p:ext uri="{D42A27DB-BD31-4B8C-83A1-F6EECF244321}">
                <p14:modId xmlns:p14="http://schemas.microsoft.com/office/powerpoint/2010/main" val="2446314476"/>
              </p:ext>
            </p:extLst>
          </p:nvPr>
        </p:nvGraphicFramePr>
        <p:xfrm>
          <a:off x="556915" y="3985523"/>
          <a:ext cx="6356350" cy="2870200"/>
        </p:xfrm>
        <a:graphic>
          <a:graphicData uri="http://schemas.openxmlformats.org/drawingml/2006/chart">
            <c:chart xmlns:c="http://schemas.openxmlformats.org/drawingml/2006/chart" xmlns:r="http://schemas.openxmlformats.org/officeDocument/2006/relationships" r:id="rId3"/>
          </a:graphicData>
        </a:graphic>
      </p:graphicFrame>
      <p:sp>
        <p:nvSpPr>
          <p:cNvPr id="8" name="标题 1"/>
          <p:cNvSpPr txBox="1">
            <a:spLocks/>
          </p:cNvSpPr>
          <p:nvPr/>
        </p:nvSpPr>
        <p:spPr>
          <a:xfrm>
            <a:off x="515351" y="-18217"/>
            <a:ext cx="10295812" cy="64330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The developing industry</a:t>
            </a:r>
            <a:endParaRPr lang="zh-CN" altLang="en-US" dirty="0"/>
          </a:p>
        </p:txBody>
      </p:sp>
      <p:sp>
        <p:nvSpPr>
          <p:cNvPr id="9" name="内容占位符 2"/>
          <p:cNvSpPr txBox="1">
            <a:spLocks/>
          </p:cNvSpPr>
          <p:nvPr/>
        </p:nvSpPr>
        <p:spPr>
          <a:xfrm>
            <a:off x="515350" y="567311"/>
            <a:ext cx="5693071" cy="18320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altLang="zh-CN" dirty="0"/>
              <a:t>The pie charts show that in both advanced and common employment, the data-related industry is still in the developing stage, given its percentage is very small. However, it is more popular in the advanced employment market. </a:t>
            </a:r>
            <a:endParaRPr lang="zh-CN" altLang="en-US" dirty="0"/>
          </a:p>
        </p:txBody>
      </p:sp>
      <p:graphicFrame>
        <p:nvGraphicFramePr>
          <p:cNvPr id="10" name="图表 9">
            <a:extLst>
              <a:ext uri="{FF2B5EF4-FFF2-40B4-BE49-F238E27FC236}">
                <a16:creationId xmlns:a16="http://schemas.microsoft.com/office/drawing/2014/main" id="{AD61B615-85C0-4F7F-8B48-2F65F1A1B791}"/>
              </a:ext>
            </a:extLst>
          </p:cNvPr>
          <p:cNvGraphicFramePr>
            <a:graphicFrameLocks/>
          </p:cNvGraphicFramePr>
          <p:nvPr>
            <p:extLst>
              <p:ext uri="{D42A27DB-BD31-4B8C-83A1-F6EECF244321}">
                <p14:modId xmlns:p14="http://schemas.microsoft.com/office/powerpoint/2010/main" val="4145939596"/>
              </p:ext>
            </p:extLst>
          </p:nvPr>
        </p:nvGraphicFramePr>
        <p:xfrm>
          <a:off x="6079401" y="-24482"/>
          <a:ext cx="2657475"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a:extLst>
              <a:ext uri="{FF2B5EF4-FFF2-40B4-BE49-F238E27FC236}">
                <a16:creationId xmlns:a16="http://schemas.microsoft.com/office/drawing/2014/main" id="{39F7D90A-BC78-4F1B-96C7-84F670E588E5}"/>
              </a:ext>
            </a:extLst>
          </p:cNvPr>
          <p:cNvGraphicFramePr>
            <a:graphicFrameLocks/>
          </p:cNvGraphicFramePr>
          <p:nvPr>
            <p:extLst>
              <p:ext uri="{D42A27DB-BD31-4B8C-83A1-F6EECF244321}">
                <p14:modId xmlns:p14="http://schemas.microsoft.com/office/powerpoint/2010/main" val="172307919"/>
              </p:ext>
            </p:extLst>
          </p:nvPr>
        </p:nvGraphicFramePr>
        <p:xfrm>
          <a:off x="8324272" y="-24482"/>
          <a:ext cx="27178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8555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625" y="-27710"/>
            <a:ext cx="8596668" cy="618836"/>
          </a:xfrm>
        </p:spPr>
        <p:txBody>
          <a:bodyPr>
            <a:normAutofit fontScale="90000"/>
          </a:bodyPr>
          <a:lstStyle/>
          <a:p>
            <a:r>
              <a:rPr lang="en-US" altLang="zh-CN" dirty="0"/>
              <a:t>Get better education and to be advanced</a:t>
            </a:r>
            <a:endParaRPr lang="zh-CN" altLang="en-US" dirty="0"/>
          </a:p>
        </p:txBody>
      </p:sp>
      <p:sp>
        <p:nvSpPr>
          <p:cNvPr id="3" name="内容占位符 2"/>
          <p:cNvSpPr>
            <a:spLocks noGrp="1"/>
          </p:cNvSpPr>
          <p:nvPr>
            <p:ph idx="1"/>
          </p:nvPr>
        </p:nvSpPr>
        <p:spPr>
          <a:xfrm>
            <a:off x="677334" y="451859"/>
            <a:ext cx="10794230" cy="3880773"/>
          </a:xfrm>
        </p:spPr>
        <p:txBody>
          <a:bodyPr/>
          <a:lstStyle/>
          <a:p>
            <a:pPr algn="just"/>
            <a:r>
              <a:rPr lang="en-US" altLang="zh-CN" dirty="0"/>
              <a:t>In either advanced or common employment market, the better education always leads to better salary level. And in almost all the situations, the salary levels in the advanced employment market are always higher than the common employment market. </a:t>
            </a:r>
            <a:endParaRPr lang="zh-CN" altLang="en-US" dirty="0"/>
          </a:p>
        </p:txBody>
      </p:sp>
      <p:graphicFrame>
        <p:nvGraphicFramePr>
          <p:cNvPr id="5" name="图表 4">
            <a:extLst>
              <a:ext uri="{FF2B5EF4-FFF2-40B4-BE49-F238E27FC236}">
                <a16:creationId xmlns:a16="http://schemas.microsoft.com/office/drawing/2014/main" id="{CC982A9F-3C09-48B0-8D3B-613B921E249B}"/>
              </a:ext>
            </a:extLst>
          </p:cNvPr>
          <p:cNvGraphicFramePr>
            <a:graphicFrameLocks/>
          </p:cNvGraphicFramePr>
          <p:nvPr>
            <p:extLst>
              <p:ext uri="{D42A27DB-BD31-4B8C-83A1-F6EECF244321}">
                <p14:modId xmlns:p14="http://schemas.microsoft.com/office/powerpoint/2010/main" val="2658457029"/>
              </p:ext>
            </p:extLst>
          </p:nvPr>
        </p:nvGraphicFramePr>
        <p:xfrm>
          <a:off x="1316181" y="1357023"/>
          <a:ext cx="4572000" cy="29654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a:extLst>
              <a:ext uri="{FF2B5EF4-FFF2-40B4-BE49-F238E27FC236}">
                <a16:creationId xmlns:a16="http://schemas.microsoft.com/office/drawing/2014/main" id="{37346312-16D9-4636-9C6C-3EBD5981FC47}"/>
              </a:ext>
            </a:extLst>
          </p:cNvPr>
          <p:cNvGraphicFramePr>
            <a:graphicFrameLocks/>
          </p:cNvGraphicFramePr>
          <p:nvPr>
            <p:extLst>
              <p:ext uri="{D42A27DB-BD31-4B8C-83A1-F6EECF244321}">
                <p14:modId xmlns:p14="http://schemas.microsoft.com/office/powerpoint/2010/main" val="3603382815"/>
              </p:ext>
            </p:extLst>
          </p:nvPr>
        </p:nvGraphicFramePr>
        <p:xfrm>
          <a:off x="6034424" y="1357023"/>
          <a:ext cx="4044950" cy="2753936"/>
        </p:xfrm>
        <a:graphic>
          <a:graphicData uri="http://schemas.openxmlformats.org/drawingml/2006/chart">
            <c:chart xmlns:c="http://schemas.openxmlformats.org/drawingml/2006/chart" xmlns:r="http://schemas.openxmlformats.org/officeDocument/2006/relationships" r:id="rId3"/>
          </a:graphicData>
        </a:graphic>
      </p:graphicFrame>
      <p:sp>
        <p:nvSpPr>
          <p:cNvPr id="7" name="内容占位符 2"/>
          <p:cNvSpPr txBox="1">
            <a:spLocks/>
          </p:cNvSpPr>
          <p:nvPr/>
        </p:nvSpPr>
        <p:spPr>
          <a:xfrm>
            <a:off x="677334" y="4332632"/>
            <a:ext cx="5357090" cy="18195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altLang="zh-CN" dirty="0"/>
              <a:t>The salary level for data-related occupations is higher that the average salary level of all IT posts, regardless of lagou.com or zhaopin.com, indicating the well development of data science.</a:t>
            </a:r>
            <a:endParaRPr lang="zh-CN" altLang="en-US" dirty="0"/>
          </a:p>
        </p:txBody>
      </p:sp>
      <p:graphicFrame>
        <p:nvGraphicFramePr>
          <p:cNvPr id="8" name="图表 7">
            <a:extLst>
              <a:ext uri="{FF2B5EF4-FFF2-40B4-BE49-F238E27FC236}">
                <a16:creationId xmlns:a16="http://schemas.microsoft.com/office/drawing/2014/main" id="{AD20877D-0960-4958-A70E-5AE17D4BF4F8}"/>
              </a:ext>
            </a:extLst>
          </p:cNvPr>
          <p:cNvGraphicFramePr>
            <a:graphicFrameLocks/>
          </p:cNvGraphicFramePr>
          <p:nvPr>
            <p:extLst>
              <p:ext uri="{D42A27DB-BD31-4B8C-83A1-F6EECF244321}">
                <p14:modId xmlns:p14="http://schemas.microsoft.com/office/powerpoint/2010/main" val="2126216622"/>
              </p:ext>
            </p:extLst>
          </p:nvPr>
        </p:nvGraphicFramePr>
        <p:xfrm>
          <a:off x="6187017" y="3886200"/>
          <a:ext cx="4038600" cy="2971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1073531"/>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73</TotalTime>
  <Words>494</Words>
  <Application>Microsoft Office PowerPoint</Application>
  <PresentationFormat>宽屏</PresentationFormat>
  <Paragraphs>25</Paragraphs>
  <Slides>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方正姚体</vt:lpstr>
      <vt:lpstr>华文新魏</vt:lpstr>
      <vt:lpstr>Arial</vt:lpstr>
      <vt:lpstr>Trebuchet MS</vt:lpstr>
      <vt:lpstr>Wingdings 3</vt:lpstr>
      <vt:lpstr>平面</vt:lpstr>
      <vt:lpstr>Research on data-related occupations in the employment market of China</vt:lpstr>
      <vt:lpstr>First Beijing, then Shanghai, Guangzhou last</vt:lpstr>
      <vt:lpstr>Get better education and to be advanced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data-related occupations in the employment market of China</dc:title>
  <dc:creator>Ximing Wang</dc:creator>
  <cp:lastModifiedBy>Ximing Wang</cp:lastModifiedBy>
  <cp:revision>10</cp:revision>
  <dcterms:created xsi:type="dcterms:W3CDTF">2016-10-18T20:41:28Z</dcterms:created>
  <dcterms:modified xsi:type="dcterms:W3CDTF">2016-10-20T18:52:58Z</dcterms:modified>
</cp:coreProperties>
</file>