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300" r:id="rId6"/>
    <p:sldId id="301" r:id="rId7"/>
    <p:sldId id="258" r:id="rId8"/>
    <p:sldId id="302" r:id="rId9"/>
    <p:sldId id="312" r:id="rId10"/>
    <p:sldId id="298" r:id="rId11"/>
    <p:sldId id="261" r:id="rId12"/>
    <p:sldId id="286" r:id="rId13"/>
    <p:sldId id="287" r:id="rId14"/>
    <p:sldId id="288" r:id="rId15"/>
    <p:sldId id="303" r:id="rId16"/>
    <p:sldId id="311" r:id="rId17"/>
    <p:sldId id="304" r:id="rId18"/>
    <p:sldId id="291" r:id="rId19"/>
    <p:sldId id="295" r:id="rId20"/>
    <p:sldId id="289" r:id="rId21"/>
    <p:sldId id="290" r:id="rId22"/>
    <p:sldId id="296" r:id="rId23"/>
    <p:sldId id="297" r:id="rId24"/>
    <p:sldId id="292" r:id="rId25"/>
    <p:sldId id="293" r:id="rId26"/>
    <p:sldId id="294" r:id="rId27"/>
    <p:sldId id="305" r:id="rId28"/>
    <p:sldId id="310" r:id="rId29"/>
    <p:sldId id="306" r:id="rId30"/>
    <p:sldId id="269" r:id="rId31"/>
    <p:sldId id="309" r:id="rId32"/>
    <p:sldId id="307" r:id="rId33"/>
    <p:sldId id="30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417" y="2202780"/>
            <a:ext cx="8278592" cy="2570555"/>
          </a:xfrm>
        </p:spPr>
        <p:txBody>
          <a:bodyPr/>
          <a:lstStyle/>
          <a:p>
            <a:r>
              <a:rPr lang="en-US" dirty="0"/>
              <a:t>Are we set up for financial success?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719B6-5F32-6B6E-EFB8-BEE133596693}"/>
              </a:ext>
            </a:extLst>
          </p:cNvPr>
          <p:cNvSpPr txBox="1"/>
          <p:nvPr/>
        </p:nvSpPr>
        <p:spPr>
          <a:xfrm>
            <a:off x="8145710" y="4966283"/>
            <a:ext cx="310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Lucien H. Fuertes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Financial Well-Being measured?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69AE9-D6C2-170F-A22B-9B0CDDC22BF8}"/>
              </a:ext>
            </a:extLst>
          </p:cNvPr>
          <p:cNvSpPr txBox="1"/>
          <p:nvPr/>
        </p:nvSpPr>
        <p:spPr>
          <a:xfrm>
            <a:off x="444500" y="1034093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The CFPB Financial Well-Being Scale consists of 10 items.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19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An individual’s responses to each of the 10 items in the scale are converted into a single score.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9CBD3-5B77-FF3F-D269-91992506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9" y="2221878"/>
            <a:ext cx="1026938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How’s the Financial Well-being scores</a:t>
            </a:r>
            <a:br>
              <a:rPr lang="en-US" dirty="0"/>
            </a:br>
            <a:r>
              <a:rPr lang="en-US" dirty="0"/>
              <a:t>distributed?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CE1FD6-F52E-F8E4-03EF-6D040937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" y="1736356"/>
            <a:ext cx="8621129" cy="3853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B19EF9-0CC9-D1B1-8F7B-317348E02095}"/>
              </a:ext>
            </a:extLst>
          </p:cNvPr>
          <p:cNvSpPr txBox="1"/>
          <p:nvPr/>
        </p:nvSpPr>
        <p:spPr>
          <a:xfrm>
            <a:off x="3899774" y="5756870"/>
            <a:ext cx="1535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Min: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Max: 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B37B0-2CA4-2B79-39B3-37AEA87E55A6}"/>
              </a:ext>
            </a:extLst>
          </p:cNvPr>
          <p:cNvSpPr txBox="1"/>
          <p:nvPr/>
        </p:nvSpPr>
        <p:spPr>
          <a:xfrm>
            <a:off x="5696534" y="5764819"/>
            <a:ext cx="212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Mean: 56.08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Median: 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8FD4D-208F-F98D-D581-13C8398F076B}"/>
              </a:ext>
            </a:extLst>
          </p:cNvPr>
          <p:cNvSpPr txBox="1"/>
          <p:nvPr/>
        </p:nvSpPr>
        <p:spPr>
          <a:xfrm>
            <a:off x="983842" y="5926117"/>
            <a:ext cx="27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Basic Statistics</a:t>
            </a:r>
          </a:p>
        </p:txBody>
      </p:sp>
    </p:spTree>
    <p:extLst>
      <p:ext uri="{BB962C8B-B14F-4D97-AF65-F5344CB8AC3E}">
        <p14:creationId xmlns:p14="http://schemas.microsoft.com/office/powerpoint/2010/main" val="1035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0AC3-82E2-EB6D-5F7E-657F0CD0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88DC-AE73-8E5A-A5CE-DDC66D4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46BB-E29F-2979-9EEB-FC4344935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My Background</a:t>
            </a:r>
          </a:p>
          <a:p>
            <a:r>
              <a:rPr lang="en-US" sz="2000" dirty="0"/>
              <a:t>Project Introduction</a:t>
            </a:r>
          </a:p>
          <a:p>
            <a:r>
              <a:rPr lang="en-US" sz="2800" b="1" u="sng" dirty="0"/>
              <a:t>Methods Used</a:t>
            </a:r>
          </a:p>
          <a:p>
            <a:r>
              <a:rPr lang="en-US" sz="2000" dirty="0"/>
              <a:t>Results</a:t>
            </a:r>
          </a:p>
          <a:p>
            <a:r>
              <a:rPr lang="en-US" sz="2000" dirty="0"/>
              <a:t>Summary</a:t>
            </a:r>
          </a:p>
          <a:p>
            <a:r>
              <a:rPr lang="en-US" sz="2000" dirty="0"/>
              <a:t>Conclusions</a:t>
            </a:r>
          </a:p>
          <a:p>
            <a:r>
              <a:rPr lang="en-US" sz="2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180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34E7F-1CFD-698F-EC7A-DA68EAA3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E4E0B688-96A2-13E2-E111-B7331AB778D5}"/>
              </a:ext>
            </a:extLst>
          </p:cNvPr>
          <p:cNvSpPr txBox="1">
            <a:spLocks/>
          </p:cNvSpPr>
          <p:nvPr/>
        </p:nvSpPr>
        <p:spPr>
          <a:xfrm>
            <a:off x="363115" y="1658432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65A5BB-E76D-FDE8-0AC7-642A6CF55AED}"/>
              </a:ext>
            </a:extLst>
          </p:cNvPr>
          <p:cNvSpPr txBox="1">
            <a:spLocks/>
          </p:cNvSpPr>
          <p:nvPr/>
        </p:nvSpPr>
        <p:spPr>
          <a:xfrm>
            <a:off x="444500" y="3315041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Analyses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C2F03EE-E049-F537-99BD-7B314BF5655D}"/>
              </a:ext>
            </a:extLst>
          </p:cNvPr>
          <p:cNvSpPr txBox="1">
            <a:spLocks/>
          </p:cNvSpPr>
          <p:nvPr/>
        </p:nvSpPr>
        <p:spPr>
          <a:xfrm>
            <a:off x="363115" y="2234685"/>
            <a:ext cx="5847243" cy="1041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RStudio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EAAB756-4921-A0A0-A274-BFF99A521D82}"/>
              </a:ext>
            </a:extLst>
          </p:cNvPr>
          <p:cNvSpPr txBox="1">
            <a:spLocks/>
          </p:cNvSpPr>
          <p:nvPr/>
        </p:nvSpPr>
        <p:spPr>
          <a:xfrm>
            <a:off x="363115" y="3897859"/>
            <a:ext cx="5847243" cy="130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draw insights and conclusions from key financial wellbeing metrics captured in the survey conducted in 2016</a:t>
            </a:r>
          </a:p>
          <a:p>
            <a:r>
              <a:rPr lang="en-US" dirty="0"/>
              <a:t>To gain understanding on what behaviors, habits or factors influence a healthy or poor financial wellbeing</a:t>
            </a:r>
          </a:p>
        </p:txBody>
      </p:sp>
    </p:spTree>
    <p:extLst>
      <p:ext uri="{BB962C8B-B14F-4D97-AF65-F5344CB8AC3E}">
        <p14:creationId xmlns:p14="http://schemas.microsoft.com/office/powerpoint/2010/main" val="20155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0AC3-82E2-EB6D-5F7E-657F0CD0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88DC-AE73-8E5A-A5CE-DDC66D4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46BB-E29F-2979-9EEB-FC4344935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My Background</a:t>
            </a:r>
          </a:p>
          <a:p>
            <a:r>
              <a:rPr lang="en-US" sz="2000" dirty="0"/>
              <a:t>Project Introduction</a:t>
            </a:r>
          </a:p>
          <a:p>
            <a:r>
              <a:rPr lang="en-US" sz="2000" dirty="0"/>
              <a:t>Methods Used</a:t>
            </a:r>
          </a:p>
          <a:p>
            <a:r>
              <a:rPr lang="en-US" sz="2800" b="1" u="sng" dirty="0"/>
              <a:t>Results</a:t>
            </a:r>
          </a:p>
          <a:p>
            <a:r>
              <a:rPr lang="en-US" sz="2000" dirty="0"/>
              <a:t>Summary</a:t>
            </a:r>
          </a:p>
          <a:p>
            <a:r>
              <a:rPr lang="en-US" sz="2000" dirty="0"/>
              <a:t>Conclusions</a:t>
            </a:r>
          </a:p>
          <a:p>
            <a:r>
              <a:rPr lang="en-US" sz="2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4116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How does the Financial Skill score correlate to the Financial Wellness scale score?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0AAFA-6881-35EF-D9C0-965D64616B6E}"/>
              </a:ext>
            </a:extLst>
          </p:cNvPr>
          <p:cNvGrpSpPr/>
          <p:nvPr/>
        </p:nvGrpSpPr>
        <p:grpSpPr>
          <a:xfrm>
            <a:off x="614823" y="1836158"/>
            <a:ext cx="6565122" cy="4562807"/>
            <a:chOff x="631601" y="1752268"/>
            <a:chExt cx="6565122" cy="45628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B951B-36B3-E561-AB29-2C3800BD5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601" y="2136320"/>
              <a:ext cx="6565122" cy="22988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FD5DD2-6B1D-3367-AE3A-69A923E6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601" y="1752268"/>
              <a:ext cx="6565122" cy="3840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012959-E018-38D7-68DF-FB8F2FFB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601" y="4435194"/>
              <a:ext cx="6565122" cy="1879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60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251F0-439B-F52B-7219-E64A0C9E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2" y="1262350"/>
            <a:ext cx="7889341" cy="4868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C4CB3-7A87-988D-3046-7318B676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4" y="3358142"/>
            <a:ext cx="3673294" cy="1448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77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421928"/>
          </a:xfrm>
        </p:spPr>
        <p:txBody>
          <a:bodyPr/>
          <a:lstStyle/>
          <a:p>
            <a:r>
              <a:rPr lang="en-US" dirty="0"/>
              <a:t>How does FS1_7 "I know how to make myself save" correlate to SAVINGSRANGES “how much money do you have in savings today”?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16B25C-8B09-5420-DEF4-AA2A9E12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75071"/>
            <a:ext cx="6870646" cy="3611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0CA31C-F393-C96F-27DF-FD6D226E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14" y="3134189"/>
            <a:ext cx="4191585" cy="14956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770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How does PAREDUC Influence current income PPINCIMP?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B4815-DE28-840D-9AD7-D55BD960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50414"/>
            <a:ext cx="10375641" cy="47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 Independent Chi-Square Analysis – </a:t>
            </a:r>
            <a:r>
              <a:rPr lang="en-US" dirty="0" err="1"/>
              <a:t>Crosstable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6696D-1256-FDBC-F2A0-B2E173DD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8" y="1171896"/>
            <a:ext cx="1981459" cy="1311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FEC8B-D11B-AD97-8F66-B7E06FAD1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23" y="1171895"/>
            <a:ext cx="9771743" cy="5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0AC3-82E2-EB6D-5F7E-657F0CD0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88DC-AE73-8E5A-A5CE-DDC66D4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46BB-E29F-2979-9EEB-FC4344935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My Background</a:t>
            </a:r>
          </a:p>
          <a:p>
            <a:r>
              <a:rPr lang="en-US" sz="2000" dirty="0"/>
              <a:t>Project Introduction</a:t>
            </a:r>
          </a:p>
          <a:p>
            <a:r>
              <a:rPr lang="en-US" sz="2000" dirty="0"/>
              <a:t>Methods Used</a:t>
            </a:r>
          </a:p>
          <a:p>
            <a:r>
              <a:rPr lang="en-US" sz="2000" dirty="0"/>
              <a:t>Results</a:t>
            </a:r>
          </a:p>
          <a:p>
            <a:r>
              <a:rPr lang="en-US" sz="2000" dirty="0"/>
              <a:t>Summary</a:t>
            </a:r>
          </a:p>
          <a:p>
            <a:r>
              <a:rPr lang="en-US" sz="2000" dirty="0"/>
              <a:t>Conclusions</a:t>
            </a:r>
          </a:p>
          <a:p>
            <a:r>
              <a:rPr lang="en-US" sz="2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6038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 Independent Chi-Square Analysis – Post </a:t>
            </a:r>
            <a:r>
              <a:rPr lang="en-US" dirty="0" err="1"/>
              <a:t>Hocs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BE0F-0C79-5B70-E8DC-2A377FB3C9F6}"/>
              </a:ext>
            </a:extLst>
          </p:cNvPr>
          <p:cNvSpPr txBox="1"/>
          <p:nvPr/>
        </p:nvSpPr>
        <p:spPr>
          <a:xfrm>
            <a:off x="533399" y="1078456"/>
            <a:ext cx="10915261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Based on the p value being less than .05, PAREDUC influences the </a:t>
            </a:r>
            <a:r>
              <a:rPr lang="en-US" sz="2000" dirty="0" err="1">
                <a:solidFill>
                  <a:schemeClr val="bg1"/>
                </a:solidFill>
              </a:rPr>
              <a:t>PPINCIMPr</a:t>
            </a:r>
            <a:r>
              <a:rPr lang="en-US" sz="2000" dirty="0">
                <a:solidFill>
                  <a:schemeClr val="bg1"/>
                </a:solidFill>
              </a:rPr>
              <a:t> - participant's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Post </a:t>
            </a:r>
            <a:r>
              <a:rPr lang="en-US" sz="2000" dirty="0" err="1">
                <a:solidFill>
                  <a:schemeClr val="bg1"/>
                </a:solidFill>
              </a:rPr>
              <a:t>Hocs</a:t>
            </a:r>
            <a:r>
              <a:rPr lang="en-US" sz="2000" dirty="0">
                <a:solidFill>
                  <a:schemeClr val="bg1"/>
                </a:solidFill>
              </a:rPr>
              <a:t> Interpretation - absolute value of 2 or more is significantly different than the expected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parents with high school or less, more participants earn $30k or less than expected and less participants earn more than $150k than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parents with some college/associates degree, less participants earn $30K or less than expected but just barely.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parents with Bachelors degree, less participants earn $30k or less than expected and more earn $150K than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parents with a post grad degree, less participants earn $30K than expected and more participants earn $150K or more than expected.</a:t>
            </a:r>
          </a:p>
        </p:txBody>
      </p:sp>
    </p:spTree>
    <p:extLst>
      <p:ext uri="{BB962C8B-B14F-4D97-AF65-F5344CB8AC3E}">
        <p14:creationId xmlns:p14="http://schemas.microsoft.com/office/powerpoint/2010/main" val="29600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Is there a difference in PPINCIMP based on whether the participant sets FINGOALS or not?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Is there a difference in PPINCIMP based on whether the participant sets FINGOALS or not?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892123"/>
            <a:ext cx="6718300" cy="282916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More specifically, an individual’s financial well-being corresponds to the extent to which the individual feels that he or she: </a:t>
            </a:r>
          </a:p>
          <a:p>
            <a:r>
              <a:rPr lang="en-US" dirty="0"/>
              <a:t>(1) has control of day-to-day and month-to-month finances; </a:t>
            </a:r>
          </a:p>
          <a:p>
            <a:r>
              <a:rPr lang="en-US" dirty="0"/>
              <a:t>(2) has the capacity to absorb a financial shock; </a:t>
            </a:r>
          </a:p>
          <a:p>
            <a:r>
              <a:rPr lang="en-US" dirty="0"/>
              <a:t>(3) is on track to meet financial goals; and </a:t>
            </a:r>
          </a:p>
          <a:p>
            <a:r>
              <a:rPr lang="en-US" dirty="0"/>
              <a:t>(4) has the freedom to make choices that allow enjoyment of life.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How does the </a:t>
            </a:r>
            <a:r>
              <a:rPr lang="en-US" dirty="0" err="1"/>
              <a:t>FWBscore</a:t>
            </a:r>
            <a:r>
              <a:rPr lang="en-US" dirty="0"/>
              <a:t> compare between the top third and bottom third income brackets?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6D32C-CE43-542F-9AE9-72E8429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26" y="1605444"/>
            <a:ext cx="7932941" cy="50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0AC3-82E2-EB6D-5F7E-657F0CD0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88DC-AE73-8E5A-A5CE-DDC66D4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46BB-E29F-2979-9EEB-FC4344935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My Background</a:t>
            </a:r>
          </a:p>
          <a:p>
            <a:r>
              <a:rPr lang="en-US" sz="2000" dirty="0"/>
              <a:t>Project Introduction</a:t>
            </a:r>
          </a:p>
          <a:p>
            <a:r>
              <a:rPr lang="en-US" sz="2000" dirty="0"/>
              <a:t>Methods Used</a:t>
            </a:r>
          </a:p>
          <a:p>
            <a:r>
              <a:rPr lang="en-US" sz="2000" dirty="0"/>
              <a:t>Results</a:t>
            </a:r>
          </a:p>
          <a:p>
            <a:r>
              <a:rPr lang="en-US" sz="2800" b="1" u="sng" dirty="0"/>
              <a:t>Summary</a:t>
            </a:r>
          </a:p>
          <a:p>
            <a:r>
              <a:rPr lang="en-US" sz="2000" dirty="0"/>
              <a:t>Conclusions</a:t>
            </a:r>
          </a:p>
          <a:p>
            <a:r>
              <a:rPr lang="en-US" sz="2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9005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34E7F-1CFD-698F-EC7A-DA68EAA3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09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0AC3-82E2-EB6D-5F7E-657F0CD0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88DC-AE73-8E5A-A5CE-DDC66D4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46BB-E29F-2979-9EEB-FC4344935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My Background</a:t>
            </a:r>
          </a:p>
          <a:p>
            <a:r>
              <a:rPr lang="en-US" sz="2000" dirty="0"/>
              <a:t>Project Introduction</a:t>
            </a:r>
          </a:p>
          <a:p>
            <a:r>
              <a:rPr lang="en-US" sz="2000" dirty="0"/>
              <a:t>Methods Used</a:t>
            </a:r>
          </a:p>
          <a:p>
            <a:r>
              <a:rPr lang="en-US" sz="2000" dirty="0"/>
              <a:t>Results</a:t>
            </a:r>
          </a:p>
          <a:p>
            <a:r>
              <a:rPr lang="en-US" sz="2000" dirty="0"/>
              <a:t>Summary</a:t>
            </a:r>
          </a:p>
          <a:p>
            <a:r>
              <a:rPr lang="en-US" sz="2800" b="1" u="sng" dirty="0"/>
              <a:t>Conclusions</a:t>
            </a:r>
          </a:p>
          <a:p>
            <a:r>
              <a:rPr lang="en-US" sz="2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2115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7668" y="2602278"/>
            <a:ext cx="4945598" cy="1243584"/>
          </a:xfrm>
        </p:spPr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34E7F-1CFD-698F-EC7A-DA68EAA3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705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0AC3-82E2-EB6D-5F7E-657F0CD0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88DC-AE73-8E5A-A5CE-DDC66D4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46BB-E29F-2979-9EEB-FC4344935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My Background</a:t>
            </a:r>
          </a:p>
          <a:p>
            <a:r>
              <a:rPr lang="en-US" sz="2000" dirty="0"/>
              <a:t>Project Introduction</a:t>
            </a:r>
          </a:p>
          <a:p>
            <a:r>
              <a:rPr lang="en-US" sz="2000" dirty="0"/>
              <a:t>Methods Used</a:t>
            </a:r>
          </a:p>
          <a:p>
            <a:r>
              <a:rPr lang="en-US" sz="2000" dirty="0"/>
              <a:t>Results</a:t>
            </a:r>
          </a:p>
          <a:p>
            <a:r>
              <a:rPr lang="en-US" sz="2000" dirty="0"/>
              <a:t>Summary</a:t>
            </a:r>
          </a:p>
          <a:p>
            <a:r>
              <a:rPr lang="en-US" sz="2000" dirty="0"/>
              <a:t>Conclusions</a:t>
            </a:r>
          </a:p>
          <a:p>
            <a:r>
              <a:rPr lang="en-US" sz="2800" b="1" u="sn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8479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0AC3-82E2-EB6D-5F7E-657F0CD0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88DC-AE73-8E5A-A5CE-DDC66D4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46BB-E29F-2979-9EEB-FC4344935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u="sng" dirty="0"/>
              <a:t>My Background</a:t>
            </a:r>
          </a:p>
          <a:p>
            <a:r>
              <a:rPr lang="en-US" sz="2000" dirty="0"/>
              <a:t>Project Introduction</a:t>
            </a:r>
          </a:p>
          <a:p>
            <a:r>
              <a:rPr lang="en-US" sz="2000" dirty="0"/>
              <a:t>Methods Used</a:t>
            </a:r>
          </a:p>
          <a:p>
            <a:r>
              <a:rPr lang="en-US" sz="2000" dirty="0"/>
              <a:t>Results</a:t>
            </a:r>
          </a:p>
          <a:p>
            <a:r>
              <a:rPr lang="en-US" sz="2000" dirty="0"/>
              <a:t>Summary</a:t>
            </a:r>
          </a:p>
          <a:p>
            <a:r>
              <a:rPr lang="en-US" sz="2000" dirty="0"/>
              <a:t>Conclusions</a:t>
            </a:r>
          </a:p>
          <a:p>
            <a:r>
              <a:rPr lang="en-US" sz="2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03442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89" y="2635834"/>
            <a:ext cx="4945598" cy="1243584"/>
          </a:xfrm>
        </p:spPr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8522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Lucien H. Fuertes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276" y="1188858"/>
            <a:ext cx="8498164" cy="2240142"/>
          </a:xfrm>
        </p:spPr>
        <p:txBody>
          <a:bodyPr/>
          <a:lstStyle/>
          <a:p>
            <a:r>
              <a:rPr lang="en-US" sz="1800" dirty="0"/>
              <a:t>Previous Education:  Computer Science Bachelor’s Degree</a:t>
            </a:r>
          </a:p>
          <a:p>
            <a:r>
              <a:rPr lang="en-US" sz="1800" dirty="0"/>
              <a:t>Previous Employment:  US Air Force (Active Duty &amp; Civilian)</a:t>
            </a:r>
          </a:p>
          <a:p>
            <a:r>
              <a:rPr lang="en-US" sz="1800" dirty="0"/>
              <a:t>Current Employment: Software Developer (SQL) – </a:t>
            </a:r>
            <a:r>
              <a:rPr lang="en-US" sz="1800" dirty="0" err="1"/>
              <a:t>CyraCom</a:t>
            </a:r>
            <a:r>
              <a:rPr lang="en-US" sz="1800" dirty="0"/>
              <a:t> International Language Solutions</a:t>
            </a:r>
          </a:p>
          <a:p>
            <a:r>
              <a:rPr lang="en-US" sz="1800" dirty="0"/>
              <a:t>Other Interests: Personal Finance Coach, Competitive Cyclist, Church Small Groups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0AC3-82E2-EB6D-5F7E-657F0CD0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88DC-AE73-8E5A-A5CE-DDC66D4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46BB-E29F-2979-9EEB-FC4344935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My Background</a:t>
            </a:r>
          </a:p>
          <a:p>
            <a:r>
              <a:rPr lang="en-US" sz="2800" b="1" u="sng" dirty="0"/>
              <a:t>Project Introduction</a:t>
            </a:r>
          </a:p>
          <a:p>
            <a:r>
              <a:rPr lang="en-US" sz="2000" dirty="0"/>
              <a:t>Methods Used</a:t>
            </a:r>
          </a:p>
          <a:p>
            <a:r>
              <a:rPr lang="en-US" sz="2000" dirty="0"/>
              <a:t>Results</a:t>
            </a:r>
          </a:p>
          <a:p>
            <a:r>
              <a:rPr lang="en-US" sz="2000" dirty="0"/>
              <a:t>Summary</a:t>
            </a:r>
          </a:p>
          <a:p>
            <a:r>
              <a:rPr lang="en-US" sz="2000" dirty="0"/>
              <a:t>Conclusions</a:t>
            </a:r>
          </a:p>
          <a:p>
            <a:r>
              <a:rPr lang="en-US" sz="2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893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1ACE09-9736-221B-4FBD-01824463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0FE84-4984-643A-C863-FA34DFDD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11" y="2394961"/>
            <a:ext cx="6449471" cy="1310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C8584-A92F-83CB-B443-00B2ABC74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22" y="3786297"/>
            <a:ext cx="5922626" cy="1455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E0809-95AC-8FBB-3004-01481D0B6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424" y="1003625"/>
            <a:ext cx="5370096" cy="1310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0D99F-5C63-5876-4389-0A73B71FC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4" y="4133847"/>
            <a:ext cx="4158243" cy="14718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7E4F51-FCA2-B077-A81D-C4819B284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431" y="5483252"/>
            <a:ext cx="5542911" cy="13105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15FCAA-780F-47E6-4DDA-D4305B85D67D}"/>
              </a:ext>
            </a:extLst>
          </p:cNvPr>
          <p:cNvSpPr txBox="1"/>
          <p:nvPr/>
        </p:nvSpPr>
        <p:spPr>
          <a:xfrm>
            <a:off x="98434" y="605334"/>
            <a:ext cx="49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Today’s Headlines in America</a:t>
            </a:r>
          </a:p>
        </p:txBody>
      </p:sp>
    </p:spTree>
    <p:extLst>
      <p:ext uri="{BB962C8B-B14F-4D97-AF65-F5344CB8AC3E}">
        <p14:creationId xmlns:p14="http://schemas.microsoft.com/office/powerpoint/2010/main" val="143560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073509"/>
            <a:ext cx="5847243" cy="1461585"/>
          </a:xfrm>
        </p:spPr>
        <p:txBody>
          <a:bodyPr/>
          <a:lstStyle/>
          <a:p>
            <a:r>
              <a:rPr lang="en-US" dirty="0"/>
              <a:t>To draw insights and conclusions from key financial wellbeing metrics captured in the survey conducted in 2016</a:t>
            </a:r>
          </a:p>
          <a:p>
            <a:r>
              <a:rPr lang="en-US" dirty="0"/>
              <a:t>To gain understanding on what behaviors, habits or factors influence a healthy or poor financial wellbeing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https://www.consumerfinance.gov/data-research/financial-well-being-survey-data/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7290032" y="2505075"/>
            <a:ext cx="4368567" cy="3684588"/>
          </a:xfrm>
        </p:spPr>
        <p:txBody>
          <a:bodyPr/>
          <a:lstStyle/>
          <a:p>
            <a:r>
              <a:rPr lang="en-US" sz="1700" b="1" dirty="0"/>
              <a:t>The National Financial Well-Being Survey was conducted in English and Spanish via web mode between October 27, 2016 and December 5, 2016. Overall, 6,394 surveys were completed: 5,395 from the general population sample and 999 from an oversample of adults aged 62 and older. </a:t>
            </a:r>
          </a:p>
          <a:p>
            <a:endParaRPr lang="en-US" sz="17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D171A1D-78E1-662B-EE0A-3AB774911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512164"/>
            <a:ext cx="7180562" cy="391666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F922E64-77C4-3144-98FC-B635EF5ED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44" y="1681163"/>
            <a:ext cx="5291356" cy="69850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Consumer Financial Protection Bureau</a:t>
            </a:r>
          </a:p>
          <a:p>
            <a:r>
              <a:rPr lang="en-US" i="1" dirty="0"/>
              <a:t>Advancing financial well-being through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Financial Well-Being?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892123"/>
            <a:ext cx="6718300" cy="282916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More specifically, an individual’s financial well-being corresponds to the extent to which the individual feels that he or she: </a:t>
            </a:r>
          </a:p>
          <a:p>
            <a:r>
              <a:rPr lang="en-US" sz="1800" dirty="0"/>
              <a:t>(1) has control of day-to-day and month-to-month finances; </a:t>
            </a:r>
          </a:p>
          <a:p>
            <a:r>
              <a:rPr lang="en-US" sz="1800" dirty="0"/>
              <a:t>(2) has the capacity to absorb a financial shock; </a:t>
            </a:r>
          </a:p>
          <a:p>
            <a:r>
              <a:rPr lang="en-US" sz="1800" dirty="0"/>
              <a:t>(3) is on track to meet financial goals; and </a:t>
            </a:r>
          </a:p>
          <a:p>
            <a:r>
              <a:rPr lang="en-US" sz="1800" dirty="0"/>
              <a:t>(4) has the freedom to make choices that allow enjoyment of life.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6B62F-A560-B719-7A39-43899C75F037}"/>
              </a:ext>
            </a:extLst>
          </p:cNvPr>
          <p:cNvSpPr txBox="1"/>
          <p:nvPr/>
        </p:nvSpPr>
        <p:spPr>
          <a:xfrm>
            <a:off x="522215" y="1433380"/>
            <a:ext cx="71369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Financial well-being </a:t>
            </a:r>
            <a:r>
              <a:rPr lang="en-US" sz="2000" b="0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is a state of being wherein a person can fully meet current and ongoing financial obligations, can feel secure in their financial future and is able to make choices that allow them to enjoy life.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321</TotalTime>
  <Words>825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Georgia</vt:lpstr>
      <vt:lpstr>Trade Gothic LT Pro</vt:lpstr>
      <vt:lpstr>Trebuchet MS</vt:lpstr>
      <vt:lpstr>Office Theme</vt:lpstr>
      <vt:lpstr>Are we set up for financial success?</vt:lpstr>
      <vt:lpstr>Agenda</vt:lpstr>
      <vt:lpstr>Agenda</vt:lpstr>
      <vt:lpstr>Lucien H. Fuertes</vt:lpstr>
      <vt:lpstr>Agenda</vt:lpstr>
      <vt:lpstr>PowerPoint Presentation</vt:lpstr>
      <vt:lpstr>Purpose</vt:lpstr>
      <vt:lpstr>Data</vt:lpstr>
      <vt:lpstr>What is Financial Well-Being?</vt:lpstr>
      <vt:lpstr>How is Financial Well-Being measured?</vt:lpstr>
      <vt:lpstr>How’s the Financial Well-being scores distributed?</vt:lpstr>
      <vt:lpstr>Agenda</vt:lpstr>
      <vt:lpstr>Methods Used</vt:lpstr>
      <vt:lpstr>Agenda</vt:lpstr>
      <vt:lpstr>How does the Financial Skill score correlate to the Financial Wellness scale score?</vt:lpstr>
      <vt:lpstr>Cont…</vt:lpstr>
      <vt:lpstr>How does FS1_7 "I know how to make myself save" correlate to SAVINGSRANGES “how much money do you have in savings today”?</vt:lpstr>
      <vt:lpstr>How does PAREDUC Influence current income PPINCIMP?</vt:lpstr>
      <vt:lpstr>Cont… Independent Chi-Square Analysis – Crosstable</vt:lpstr>
      <vt:lpstr>Cont… Independent Chi-Square Analysis – Post Hocs</vt:lpstr>
      <vt:lpstr>Is there a difference in PPINCIMP based on whether the participant sets FINGOALS or not?</vt:lpstr>
      <vt:lpstr>Is there a difference in PPINCIMP based on whether the participant sets FINGOALS or not?</vt:lpstr>
      <vt:lpstr>How does the FWBscore compare between the top third and bottom third income brackets?</vt:lpstr>
      <vt:lpstr>Agenda</vt:lpstr>
      <vt:lpstr>Summary</vt:lpstr>
      <vt:lpstr>Agenda</vt:lpstr>
      <vt:lpstr>Conclusions</vt:lpstr>
      <vt:lpstr>Conclusions</vt:lpstr>
      <vt:lpstr>Agenda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Lucien Fuertes</dc:creator>
  <cp:lastModifiedBy>Lucien Fuertes</cp:lastModifiedBy>
  <cp:revision>30</cp:revision>
  <dcterms:created xsi:type="dcterms:W3CDTF">2022-09-06T03:42:28Z</dcterms:created>
  <dcterms:modified xsi:type="dcterms:W3CDTF">2022-09-11T02:13:47Z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