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Wann muss ein Spurwechsel stattfinden? Was bedeutet Spurwechsel? Unklar. Darum haben wir mit verschiedenen Szenarien experimentiert.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Auswirkung auf den Algorithmus? Wie rum?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 for Schleifen notwendig, objektorientiert nicht empfehlenswert, da halbherzig nachgerüstet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7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Keine Garantie für eine deterministische Reihenfolge. Sicher schönes Thema für Masterarbeit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44325" y="0"/>
            <a:ext cx="8167500" cy="1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Simulation einer zweispurigen Autobahn</a:t>
            </a:r>
            <a:endParaRPr sz="480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544325" y="166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Ludwig Fuhr, Philipp Seitz, Christoph Sokal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0" y="2550725"/>
            <a:ext cx="6531001" cy="1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Verkehrsflussanalyse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/>
          <p:cNvSpPr txBox="1"/>
          <p:nvPr/>
        </p:nvSpPr>
        <p:spPr>
          <a:xfrm>
            <a:off x="3454400" y="15489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 Geschwindigkeit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17814" y="32824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Mittlerer Fluss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Verkehrsflussanalyse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Vergleich </a:t>
            </a:r>
            <a:r>
              <a:rPr lang="de" dirty="0" smtClean="0"/>
              <a:t>reale Autobahn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Zusätzlich zum Trödeln:</a:t>
            </a:r>
            <a:endParaRPr dirty="0"/>
          </a:p>
          <a:p>
            <a:pPr>
              <a:lnSpc>
                <a:spcPct val="200000"/>
              </a:lnSpc>
              <a:spcBef>
                <a:spcPts val="1600"/>
              </a:spcBef>
            </a:pPr>
            <a:r>
              <a:rPr lang="de" dirty="0"/>
              <a:t>Spurwechsel (Überholen und Einscheren)</a:t>
            </a:r>
            <a:endParaRPr dirty="0"/>
          </a:p>
          <a:p>
            <a:pPr>
              <a:lnSpc>
                <a:spcPct val="200000"/>
              </a:lnSpc>
            </a:pPr>
            <a:r>
              <a:rPr lang="de" dirty="0"/>
              <a:t>LKWs</a:t>
            </a:r>
            <a:endParaRPr dirty="0"/>
          </a:p>
          <a:p>
            <a:pPr>
              <a:lnSpc>
                <a:spcPct val="200000"/>
              </a:lnSpc>
            </a:pPr>
            <a:r>
              <a:rPr lang="de" dirty="0"/>
              <a:t>Geschwindigkeitsbeschränkung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Spurwechsel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63600" y="107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Denke über Spurwechsel nach, wenn:</a:t>
            </a:r>
            <a:endParaRPr dirty="0"/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de" dirty="0"/>
              <a:t>Fahrzeug wird ausgebremst</a:t>
            </a:r>
            <a:endParaRPr dirty="0"/>
          </a:p>
          <a:p>
            <a:pPr>
              <a:lnSpc>
                <a:spcPct val="100000"/>
              </a:lnSpc>
            </a:pPr>
            <a:r>
              <a:rPr lang="de" dirty="0"/>
              <a:t>Rechte Spur ist </a:t>
            </a:r>
            <a:r>
              <a:rPr lang="de" dirty="0" smtClean="0"/>
              <a:t>frei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 dirty="0"/>
              <a:t>Rücksichtsloses Fahren:</a:t>
            </a:r>
            <a:endParaRPr u="sng" dirty="0"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Herannahende Fahrzeuge werden ignoriert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 dirty="0"/>
              <a:t>Vorausschauendes Fahren:</a:t>
            </a:r>
            <a:endParaRPr u="sng" dirty="0"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Es wird beachtet, wie viel Platz nach vorne frei ist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Rücksichtsloses Wechseln ohne Vorausschauen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3454400" y="15489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 Geschwindigkeit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17814" y="32824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Mittlerer Fluss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Rücksichtsvolles Wechseln mit Vorausschauen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3454400" y="15489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 Geschwindigkeit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17814" y="32824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Mittlerer Fluss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Einbau von LKWs</a:t>
            </a: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4000" cy="412577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509047" y="1421401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 Geschwindigkeit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17814" y="32824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Mittlerer Fluss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 Geschwindigkeitsbegrenzung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3454400" y="15489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 Geschwindigkeit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17814" y="32824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Mittlerer Fluss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 Geschwindigkeitsbegrenzung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3454400" y="1548900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 Geschwindigkeit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17814" y="328245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Mittlerer Fluss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mtClean="0"/>
              <a:t>Fazit der Analysen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312800"/>
            <a:ext cx="8520600" cy="3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dirty="0">
                <a:solidFill>
                  <a:schemeClr val="dk1"/>
                </a:solidFill>
              </a:rPr>
              <a:t>Rücksichtsvolles und vorausschauendes Fahren verbessert den </a:t>
            </a:r>
            <a:r>
              <a:rPr lang="de" dirty="0" smtClean="0">
                <a:solidFill>
                  <a:schemeClr val="dk1"/>
                </a:solidFill>
              </a:rPr>
              <a:t>Verkehrsfluss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dirty="0" smtClean="0">
                <a:solidFill>
                  <a:schemeClr val="dk1"/>
                </a:solidFill>
              </a:rPr>
              <a:t>Geschwindigkeitsbeschränkungen verbessern in unserem Modell nicht </a:t>
            </a:r>
            <a:r>
              <a:rPr lang="de" dirty="0">
                <a:solidFill>
                  <a:schemeClr val="dk1"/>
                </a:solidFill>
              </a:rPr>
              <a:t>den Verkehrsfluss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dirty="0" smtClean="0">
                <a:solidFill>
                  <a:schemeClr val="dk1"/>
                </a:solidFill>
              </a:rPr>
              <a:t>LKWs vermindern den Verkehrsfluss aufgrund ihrer größeren Länge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einspurig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5" y="1701325"/>
            <a:ext cx="4398254" cy="2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650" y="1709750"/>
            <a:ext cx="4398249" cy="2349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40025" y="4067825"/>
            <a:ext cx="309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konstanter Fluss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lokale Verdichtungen</a:t>
            </a:r>
            <a:endParaRPr sz="1800"/>
          </a:p>
        </p:txBody>
      </p:sp>
      <p:sp>
        <p:nvSpPr>
          <p:cNvPr id="159" name="Shape 159"/>
          <p:cNvSpPr txBox="1"/>
          <p:nvPr/>
        </p:nvSpPr>
        <p:spPr>
          <a:xfrm>
            <a:off x="4686650" y="4067825"/>
            <a:ext cx="3099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Entstehung von Stauwellen</a:t>
            </a:r>
            <a:endParaRPr sz="1800"/>
          </a:p>
        </p:txBody>
      </p:sp>
      <p:sp>
        <p:nvSpPr>
          <p:cNvPr id="160" name="Shape 160"/>
          <p:cNvSpPr txBox="1"/>
          <p:nvPr/>
        </p:nvSpPr>
        <p:spPr>
          <a:xfrm>
            <a:off x="311700" y="107317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Ohne Trödeln, ohne LKWs</a:t>
            </a:r>
            <a:endParaRPr sz="1800"/>
          </a:p>
        </p:txBody>
      </p:sp>
      <p:sp>
        <p:nvSpPr>
          <p:cNvPr id="161" name="Shape 161"/>
          <p:cNvSpPr txBox="1"/>
          <p:nvPr/>
        </p:nvSpPr>
        <p:spPr>
          <a:xfrm>
            <a:off x="46866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ohne LKWs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Aufgabenstellung  =  Nagel-Schreckenberg erweitern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Ringstraße	(x-Achse ist ein Restklassenring)</a:t>
            </a:r>
            <a:endParaRPr dirty="0"/>
          </a:p>
          <a:p>
            <a:pPr lvl="0"/>
            <a:r>
              <a:rPr lang="de" dirty="0"/>
              <a:t>Zwei </a:t>
            </a:r>
            <a:r>
              <a:rPr lang="de" dirty="0" smtClean="0"/>
              <a:t>Spuren</a:t>
            </a:r>
            <a:endParaRPr lang="de-DE" dirty="0"/>
          </a:p>
          <a:p>
            <a:pPr lvl="0"/>
            <a:r>
              <a:rPr lang="de-DE" dirty="0" smtClean="0"/>
              <a:t>Überholvorgänge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Eine Richtung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Verschiedene </a:t>
            </a:r>
            <a:r>
              <a:rPr lang="de" dirty="0" smtClean="0"/>
              <a:t>Fahrzeugtypen</a:t>
            </a:r>
            <a:endParaRPr dirty="0"/>
          </a:p>
          <a:p>
            <a:pPr marL="457200" lvl="0" indent="-342900" algn="r" rtl="1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Flussdiagramme im Zusammenhang mit Spuren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Verbessern </a:t>
            </a:r>
            <a:r>
              <a:rPr lang="de" dirty="0"/>
              <a:t>Tempolimits auch im Modell den </a:t>
            </a:r>
            <a:r>
              <a:rPr lang="de" dirty="0" smtClean="0"/>
              <a:t>Fluss?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Welchen </a:t>
            </a:r>
            <a:r>
              <a:rPr lang="de" dirty="0"/>
              <a:t>Einfluss haben Überholvorgänge auf den </a:t>
            </a:r>
            <a:r>
              <a:rPr lang="de" dirty="0" smtClean="0"/>
              <a:t>Gesamtfluss?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0" y="1590425"/>
            <a:ext cx="4314775" cy="233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einspurig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311700" y="107317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5 %LKWs</a:t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46866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10 % LKWs</a:t>
            </a:r>
            <a:endParaRPr sz="1800"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100" y="1595513"/>
            <a:ext cx="4314775" cy="232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4010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keine großer Unterschied festzustellen</a:t>
            </a:r>
            <a:endParaRPr sz="1800"/>
          </a:p>
        </p:txBody>
      </p:sp>
      <p:sp>
        <p:nvSpPr>
          <p:cNvPr id="172" name="Shape 172"/>
          <p:cNvSpPr txBox="1"/>
          <p:nvPr/>
        </p:nvSpPr>
        <p:spPr>
          <a:xfrm>
            <a:off x="468665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deutliche Erhöhung an Stauwellen zu erkennen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zweispurig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4010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Ohne Trödeln, ohne LKWs</a:t>
            </a:r>
            <a:endParaRPr sz="1800"/>
          </a:p>
        </p:txBody>
      </p:sp>
      <p:sp>
        <p:nvSpPr>
          <p:cNvPr id="179" name="Shape 179"/>
          <p:cNvSpPr txBox="1"/>
          <p:nvPr/>
        </p:nvSpPr>
        <p:spPr>
          <a:xfrm>
            <a:off x="46124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ohne LKWs</a:t>
            </a:r>
            <a:endParaRPr sz="1800"/>
          </a:p>
        </p:txBody>
      </p:sp>
      <p:sp>
        <p:nvSpPr>
          <p:cNvPr id="180" name="Shape 180"/>
          <p:cNvSpPr txBox="1"/>
          <p:nvPr/>
        </p:nvSpPr>
        <p:spPr>
          <a:xfrm>
            <a:off x="14010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konstanter Fluss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lokale Verdichtungen</a:t>
            </a:r>
            <a:endParaRPr sz="1800"/>
          </a:p>
        </p:txBody>
      </p:sp>
      <p:sp>
        <p:nvSpPr>
          <p:cNvPr id="181" name="Shape 181"/>
          <p:cNvSpPr txBox="1"/>
          <p:nvPr/>
        </p:nvSpPr>
        <p:spPr>
          <a:xfrm>
            <a:off x="468665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auf linker Spur mehr Verdichtungen zu erkennen</a:t>
            </a:r>
            <a:endParaRPr sz="18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325"/>
            <a:ext cx="4525299" cy="24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00" y="1417325"/>
            <a:ext cx="4518703" cy="241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von Stauwellen: zweispurig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4010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5 %LKWs</a:t>
            </a:r>
            <a:endParaRPr sz="1800"/>
          </a:p>
        </p:txBody>
      </p:sp>
      <p:sp>
        <p:nvSpPr>
          <p:cNvPr id="190" name="Shape 190"/>
          <p:cNvSpPr txBox="1"/>
          <p:nvPr/>
        </p:nvSpPr>
        <p:spPr>
          <a:xfrm>
            <a:off x="4612450" y="1017725"/>
            <a:ext cx="36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Mit Trödeln, 10% LKWs</a:t>
            </a:r>
            <a:endParaRPr sz="1800"/>
          </a:p>
        </p:txBody>
      </p:sp>
      <p:sp>
        <p:nvSpPr>
          <p:cNvPr id="191" name="Shape 191"/>
          <p:cNvSpPr txBox="1"/>
          <p:nvPr/>
        </p:nvSpPr>
        <p:spPr>
          <a:xfrm>
            <a:off x="14010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/>
              <a:t>leichte Erhöhung zu erkennen</a:t>
            </a:r>
            <a:endParaRPr sz="1800"/>
          </a:p>
        </p:txBody>
      </p:sp>
      <p:sp>
        <p:nvSpPr>
          <p:cNvPr id="192" name="Shape 192"/>
          <p:cNvSpPr txBox="1"/>
          <p:nvPr/>
        </p:nvSpPr>
        <p:spPr>
          <a:xfrm>
            <a:off x="4686650" y="4057325"/>
            <a:ext cx="383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deutliche Erhöhung an Stauwellen zu erkennen</a:t>
            </a:r>
            <a:endParaRPr sz="18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0" y="1490700"/>
            <a:ext cx="4029206" cy="216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868" y="1456475"/>
            <a:ext cx="4044869" cy="21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Visualisierung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Darstellung der Autobahn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Einfärbung der PKWs zu verschiedene Maximalgeschwindigkeiten mithilfe des HSV-Farbraums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unterschiedliche LKW-Längen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Erweiterung auf mehrere Spuren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Flüssige Simulation 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Darstellung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98854"/>
            <a:ext cx="8832301" cy="7665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11700" y="2346575"/>
            <a:ext cx="8131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Darstellung der Fahrzeuge als Rechtecke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Darstellung als normale Fahrbahn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Eigenschaften einer Ringstraße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Umsetzung der Ringstraße mit selbsterstellter Funktion idxmod()</a:t>
            </a:r>
            <a:endParaRPr sz="18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Einfärbung der PKWs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2430"/>
            <a:ext cx="9143999" cy="1008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680025" y="248520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699" y="2255775"/>
            <a:ext cx="3110600" cy="248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721700" y="4554175"/>
            <a:ext cx="34758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Quelle: https://de.wikipedia.org/wiki/HSV-Farbraum</a:t>
            </a:r>
            <a:endParaRPr sz="1000"/>
          </a:p>
        </p:txBody>
      </p:sp>
      <p:sp>
        <p:nvSpPr>
          <p:cNvPr id="217" name="Shape 217"/>
          <p:cNvSpPr txBox="1"/>
          <p:nvPr/>
        </p:nvSpPr>
        <p:spPr>
          <a:xfrm>
            <a:off x="-66700" y="2254400"/>
            <a:ext cx="61374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Einfärbung nach den Maximalgeschwindigkeiten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Einfärbung mit Hilfe des HSV-Farbraums</a:t>
            </a:r>
            <a:endParaRPr sz="180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Umwandlung von HSV in RGB mit Funktion hsv2rgb()</a:t>
            </a:r>
            <a:endParaRPr sz="1800"/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75" y="3744425"/>
            <a:ext cx="5974904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Unterschiedliche LKW-Längen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12" y="1404050"/>
            <a:ext cx="8735974" cy="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11700" y="250867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nur ganzzahlige Vielfache der Zellenlänge erlaubt</a:t>
            </a:r>
            <a:endParaRPr sz="180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Lkws nehmen mehrere Zellen ein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Mehrspurige Fahrbahn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0462"/>
            <a:ext cx="8760701" cy="14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11700" y="3013200"/>
            <a:ext cx="73326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Erweiterung auf mehrspurige Fahrbahn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Rechenzeit erhöht sich, was eine stockende Simulation zur Folge hat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Flüssige Simulation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11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Ein Zeitschritt entspricht 1s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Zerlegung dieser Sekunde in 30 Frames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Darstellung aller Fahrzeuge für jeden Frame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		</a:t>
            </a:r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95650" y="3052350"/>
            <a:ext cx="1199400" cy="12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 flipH="1">
            <a:off x="1866825" y="2817450"/>
            <a:ext cx="47604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Flüssige Animation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 dirty="0"/>
              <a:t>Gliederung</a:t>
            </a:r>
            <a:endParaRPr sz="40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indent="-457200">
              <a:spcBef>
                <a:spcPts val="1600"/>
              </a:spcBef>
            </a:pPr>
            <a:r>
              <a:rPr lang="de" sz="2800" dirty="0"/>
              <a:t>Modellierung / </a:t>
            </a:r>
            <a:r>
              <a:rPr lang="de" sz="2800" dirty="0" smtClean="0"/>
              <a:t>Simulierung</a:t>
            </a:r>
            <a:endParaRPr lang="de-DE" sz="2800" dirty="0"/>
          </a:p>
          <a:p>
            <a:pPr indent="-457200">
              <a:spcBef>
                <a:spcPts val="1600"/>
              </a:spcBef>
              <a:spcAft>
                <a:spcPts val="1600"/>
              </a:spcAft>
            </a:pPr>
            <a:r>
              <a:rPr lang="de-DE" sz="2800" dirty="0"/>
              <a:t>Analyse ausgewählter </a:t>
            </a:r>
            <a:r>
              <a:rPr lang="de-DE" sz="2800" dirty="0" smtClean="0"/>
              <a:t>Fragestellungen</a:t>
            </a:r>
            <a:endParaRPr sz="2800" dirty="0"/>
          </a:p>
          <a:p>
            <a:pPr indent="-457200">
              <a:spcBef>
                <a:spcPts val="1600"/>
              </a:spcBef>
            </a:pPr>
            <a:r>
              <a:rPr lang="de" sz="2800" dirty="0" smtClean="0"/>
              <a:t>Visualisierung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Schreckenberg Modell Schritte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83250" y="1603725"/>
            <a:ext cx="1859400" cy="21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Beschleunigen</a:t>
            </a:r>
            <a:endParaRPr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Bremsen</a:t>
            </a:r>
            <a:endParaRPr/>
          </a:p>
          <a:p>
            <a:pPr marL="0" lvl="0" indent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Trödeln</a:t>
            </a:r>
            <a:endParaRPr/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Bewegen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954425" y="1989865"/>
            <a:ext cx="16002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Spurwechsel</a:t>
            </a:r>
            <a:endParaRPr/>
          </a:p>
        </p:txBody>
      </p:sp>
      <p:cxnSp>
        <p:nvCxnSpPr>
          <p:cNvPr id="76" name="Shape 76"/>
          <p:cNvCxnSpPr/>
          <p:nvPr/>
        </p:nvCxnSpPr>
        <p:spPr>
          <a:xfrm rot="10800000">
            <a:off x="2229775" y="2265350"/>
            <a:ext cx="7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Zellulärer Automat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Zustand </a:t>
            </a:r>
            <a:r>
              <a:rPr lang="de" dirty="0" smtClean="0"/>
              <a:t>zur Zeit </a:t>
            </a:r>
            <a:r>
              <a:rPr lang="de" dirty="0"/>
              <a:t>t hängt vom </a:t>
            </a:r>
            <a:r>
              <a:rPr lang="de" dirty="0" smtClean="0"/>
              <a:t>Zustand zur Zeit </a:t>
            </a:r>
            <a:r>
              <a:rPr lang="de" dirty="0"/>
              <a:t>t-1 ab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Reihenfolge der bearbeiteten Zellen spielt keine Rolle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365950" y="2060575"/>
            <a:ext cx="1859400" cy="21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Beschleunigen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Bremsen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Trödeln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Bewegen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4225350" y="2567365"/>
            <a:ext cx="16002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 dirty="0">
                <a:solidFill>
                  <a:schemeClr val="dk2"/>
                </a:solidFill>
              </a:rPr>
              <a:t>Spurwechsel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93" y="0"/>
            <a:ext cx="4098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38" y="733738"/>
            <a:ext cx="8376324" cy="3676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Cellfun und Parallelisierbarkeit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92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magic(100) + 3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11700" y="2282150"/>
            <a:ext cx="85206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cellfun:   	</a:t>
            </a:r>
            <a:r>
              <a:rPr lang="de">
                <a:solidFill>
                  <a:schemeClr val="dk2"/>
                </a:solidFill>
              </a:rPr>
              <a:t>“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You cannot specify the order in which 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cellfun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 calculates the elements of 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 or rely on</a:t>
            </a:r>
            <a:b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rgbClr val="404040"/>
                </a:solidFill>
                <a:highlight>
                  <a:srgbClr val="FFFFFF"/>
                </a:highlight>
              </a:rPr>
              <a:t>			 them being done in any particular order.”</a:t>
            </a:r>
            <a:endParaRPr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Pseudo Zufallszahlen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LCG </a:t>
            </a:r>
            <a:r>
              <a:rPr lang="de" dirty="0"/>
              <a:t>aus “Numerical Recipes” wie in der </a:t>
            </a:r>
            <a:r>
              <a:rPr lang="de" dirty="0" smtClean="0"/>
              <a:t>Vorlesung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 smtClean="0"/>
              <a:t>Liefert reproduzierbare Ergebnisse, da deterministisch</a:t>
            </a:r>
            <a:endParaRPr dirty="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Qualität scheint in Ordnung</a:t>
            </a:r>
            <a:endParaRPr dirty="0"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Aber 30x so langsam wie </a:t>
            </a:r>
            <a:r>
              <a:rPr lang="de" dirty="0" smtClean="0"/>
              <a:t>Matlab‘s </a:t>
            </a:r>
            <a:r>
              <a:rPr lang="de" dirty="0"/>
              <a:t>interne rand Funktion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Bildschirmpräsentation (16:9)</PresentationFormat>
  <Paragraphs>133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Simple Light</vt:lpstr>
      <vt:lpstr>Simulation einer zweispurigen Autobahn</vt:lpstr>
      <vt:lpstr>Aufgabenstellung  =  Nagel-Schreckenberg erweitern</vt:lpstr>
      <vt:lpstr>Gliederung</vt:lpstr>
      <vt:lpstr>Schreckenberg Modell Schritte</vt:lpstr>
      <vt:lpstr>Zellulärer Automat</vt:lpstr>
      <vt:lpstr>PowerPoint-Präsentation</vt:lpstr>
      <vt:lpstr>PowerPoint-Präsentation</vt:lpstr>
      <vt:lpstr>Cellfun und Parallelisierbarkeit</vt:lpstr>
      <vt:lpstr>Pseudo Zufallszahlen</vt:lpstr>
      <vt:lpstr>Verkehrsflussanalyse</vt:lpstr>
      <vt:lpstr>Verkehrsflussanalyse</vt:lpstr>
      <vt:lpstr>Spurwechsel</vt:lpstr>
      <vt:lpstr>Rücksichtsloses Wechseln ohne Vorausschauen</vt:lpstr>
      <vt:lpstr>Rücksichtsvolles Wechseln mit Vorausschauen</vt:lpstr>
      <vt:lpstr>Einbau von LKWs</vt:lpstr>
      <vt:lpstr>Vergleich Geschwindigkeitsbegrenzung</vt:lpstr>
      <vt:lpstr>Vergleich Geschwindigkeitsbegrenzung</vt:lpstr>
      <vt:lpstr>Fazit der Analysen</vt:lpstr>
      <vt:lpstr>Beobachtung von Stauwellen: einspurig</vt:lpstr>
      <vt:lpstr>Beobachtung von Stauwellen: einspurig</vt:lpstr>
      <vt:lpstr>Beobachtung von Stauwellen: zweispurig</vt:lpstr>
      <vt:lpstr>Beobachtung von Stauwellen: zweispurig</vt:lpstr>
      <vt:lpstr>Visualisierung</vt:lpstr>
      <vt:lpstr>Darstellung</vt:lpstr>
      <vt:lpstr>Einfärbung der PKWs</vt:lpstr>
      <vt:lpstr>Unterschiedliche LKW-Längen</vt:lpstr>
      <vt:lpstr>Mehrspurige Fahrbahn</vt:lpstr>
      <vt:lpstr>Flüssige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einer zweispurigen Autobahn</dc:title>
  <dc:creator>Seeschmie</dc:creator>
  <cp:lastModifiedBy>Seeschmie</cp:lastModifiedBy>
  <cp:revision>9</cp:revision>
  <dcterms:modified xsi:type="dcterms:W3CDTF">2018-01-17T19:41:45Z</dcterms:modified>
</cp:coreProperties>
</file>