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2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59" r:id="rId28"/>
    <p:sldId id="270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1E8EB-05D3-4B6B-BB63-41588E8B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890E63-F715-4460-BCA5-04A1374D2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1A023-B568-426A-8088-595C1A19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49A07-53FD-4365-AF17-0EAB111D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0B7D8A-5DB9-4F18-8674-20A7320D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844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11544-B8B7-4E6C-946E-EAE267CF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F1C06-DAB8-49D6-8F0A-AF4A455A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FAF9C4-9E4C-4ABC-AA19-E8710D53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A9B2F-A5BA-40BA-BA85-8577526E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CFAFA6-1255-42A8-99C3-5936357F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940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0B5FBF-1C86-4BAA-B52D-9B2DA148B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B19851-1CCE-4EBC-9341-012DC1D67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B8D2E-6DA5-4BE3-9203-19C9ED7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84F38-82E6-454B-9E84-87D4284C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42C5D-5748-462F-8FFE-A7B8B187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27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C2336-F7AB-4ECE-B9DB-E67C566D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F606D-6616-4C1C-8EDE-91E7146D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57C95-8C56-4A75-8DEC-211006F7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6FA48-F48A-48CF-9507-2DB4A72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BA72B-4715-4BCB-8B53-75AE871D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432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8E426-3DF9-4196-8B17-71C9D246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B6D804-F0D8-4C79-B054-2FFBDCD1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C918D-6307-4C31-893B-B66317B9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6E1F7B-BD4E-4D62-85E1-28EAD6DC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5F0D1-3063-46B6-9F62-1F5C6D24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21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6A27D-EB39-435D-9CE4-17DD706A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1394B-3DAC-4F4A-B504-FBD651E44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9D300-EC52-4F7E-9658-6DC460C9F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FA85A6-1793-4E5F-A09C-1B0282F9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9DCCFC-45B6-417E-B4E2-60010C8F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57C19-A66E-487C-AE8B-01D63417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39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E1018-03A4-476D-804A-22B1D64E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634647-A17D-44EF-96E8-9488A2AF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5ADCC3-1012-486A-8D6A-E4115F66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BF372F-0BC0-4231-88AC-B192763E2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5F0176-3351-4844-A912-6866AFEEF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1A5632-01CE-4592-84B4-3C44638B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CCA390-16E5-46C1-8B2D-CA304F6D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3D63B9-D33F-44F5-86BA-4F6BBE24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9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2F7E-9FB0-4F47-8E07-F9A850F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E264D7-8F75-4670-A11E-18CA4075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D4FD14-9B86-4F08-8689-2F4BEB3F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28BDAE-5F9D-408C-9D57-CC3EA299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94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3FC5B0-071B-4E9D-A75D-B594DAB7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79D0AA-4F41-4ACE-88C3-3D5D3B10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A2E559-E712-463A-9A7B-4517B973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600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BB1D-61CA-47D2-B5F8-7528BFC4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96DB-12D7-418D-B9D8-47D3EA80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ED157D-DA93-415B-ADF7-FE43D7BE1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79C271-EA8F-46BF-B02A-603CCA31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77BDDE-A299-44D2-8734-4E708E7E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C30EB6-25CB-40C1-A38C-3D3A9600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0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243A3-101D-4E2C-AC08-F89C62D0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AAE223-966D-4222-87EE-E97A85019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883CBA-DDCC-428C-94A1-8340FC154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ADD884-16E5-4178-AE06-D020E468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27BAA1-6C62-4B1B-A49D-FF5D788E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BAFAC-35D8-4E27-A18D-C3A32076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266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CE26DA-A3D5-42B6-B77E-46CAA61B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56B27-D9E2-4CE4-AFC7-640401825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75F66-C618-469B-92C0-3BECD60B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A6A6-2F2E-46C7-A4FE-E84199786617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12348-56FC-40B1-AAC6-4DC73C658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3D8E7-4F61-4E07-9589-B7EFFEA70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74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451EC-A851-4C30-A388-7C09F0EF8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Mockups Aplicación Web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3DEEB3-17FF-4EF4-9034-F3F6F7518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Gonzalez Dimaté</a:t>
            </a:r>
          </a:p>
          <a:p>
            <a:r>
              <a:rPr lang="es-ES" dirty="0"/>
              <a:t>Luis Felipe Velasco Tao</a:t>
            </a:r>
          </a:p>
        </p:txBody>
      </p:sp>
    </p:spTree>
    <p:extLst>
      <p:ext uri="{BB962C8B-B14F-4D97-AF65-F5344CB8AC3E}">
        <p14:creationId xmlns:p14="http://schemas.microsoft.com/office/powerpoint/2010/main" val="417531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10284902" y="2392453"/>
            <a:ext cx="1082181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Semilleros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Semilleros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semillero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semillero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425113" y="2510359"/>
            <a:ext cx="614798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Activos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867376" y="2572262"/>
            <a:ext cx="417526" cy="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8614839" y="2433762"/>
            <a:ext cx="125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por estado</a:t>
            </a:r>
            <a:endParaRPr lang="es-CO" sz="1200" dirty="0"/>
          </a:p>
        </p:txBody>
      </p:sp>
      <p:pic>
        <p:nvPicPr>
          <p:cNvPr id="11" name="Gráfico 10" descr="Ojo">
            <a:extLst>
              <a:ext uri="{FF2B5EF4-FFF2-40B4-BE49-F238E27FC236}">
                <a16:creationId xmlns:a16="http://schemas.microsoft.com/office/drawing/2014/main" id="{507A88D9-7480-431F-B036-6FE4B8438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720" y="3165030"/>
            <a:ext cx="914400" cy="914400"/>
          </a:xfrm>
          <a:prstGeom prst="rect">
            <a:avLst/>
          </a:prstGeom>
        </p:spPr>
      </p:pic>
      <p:pic>
        <p:nvPicPr>
          <p:cNvPr id="14" name="Gráfico 13" descr="Cuaderno de estrategias">
            <a:extLst>
              <a:ext uri="{FF2B5EF4-FFF2-40B4-BE49-F238E27FC236}">
                <a16:creationId xmlns:a16="http://schemas.microsoft.com/office/drawing/2014/main" id="{2E056AEC-0422-4F84-8957-4D4834D3BC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828" y="49148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0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Login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6160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5037267" y="4401266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5037267" y="497782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Contraseña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5793996" y="5625605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Ingresar</a:t>
            </a:r>
            <a:endParaRPr lang="es-CO" sz="1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57ABC8-075C-46F3-B1EB-104C0B3F7228}"/>
              </a:ext>
            </a:extLst>
          </p:cNvPr>
          <p:cNvSpPr txBox="1"/>
          <p:nvPr/>
        </p:nvSpPr>
        <p:spPr>
          <a:xfrm>
            <a:off x="5037267" y="6030160"/>
            <a:ext cx="142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¿Ha olvidado su contraseña?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3282DC-BD7C-4154-A9A5-F32B39FBF8A5}"/>
              </a:ext>
            </a:extLst>
          </p:cNvPr>
          <p:cNvSpPr txBox="1"/>
          <p:nvPr/>
        </p:nvSpPr>
        <p:spPr>
          <a:xfrm>
            <a:off x="6310705" y="6030160"/>
            <a:ext cx="97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Regístrese aquí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58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Menú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9616A45-C29C-43E9-B572-45D46429F01D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1D65994-1A77-44B5-A526-642FF41B6257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E78EE12-E99E-48EC-A7B6-8F3AF72A0411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2A4C61D-1F30-4784-849F-A0E1B787E042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EED8039-5368-4665-BF90-5251BD9F790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EB3EF2D-87AF-489E-9C58-A1EE65520C11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77B9C46-83EC-4399-84C2-CF0B343DB460}"/>
              </a:ext>
            </a:extLst>
          </p:cNvPr>
          <p:cNvSpPr/>
          <p:nvPr/>
        </p:nvSpPr>
        <p:spPr>
          <a:xfrm>
            <a:off x="9513116" y="1160084"/>
            <a:ext cx="2678884" cy="962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4A4ECE9-6379-4175-AC13-86C62FEF9C9D}"/>
              </a:ext>
            </a:extLst>
          </p:cNvPr>
          <p:cNvCxnSpPr>
            <a:cxnSpLocks/>
          </p:cNvCxnSpPr>
          <p:nvPr/>
        </p:nvCxnSpPr>
        <p:spPr>
          <a:xfrm>
            <a:off x="9513116" y="1545078"/>
            <a:ext cx="267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9EA2BBC-0846-4355-BDEF-A35FB10609A2}"/>
              </a:ext>
            </a:extLst>
          </p:cNvPr>
          <p:cNvSpPr txBox="1"/>
          <p:nvPr/>
        </p:nvSpPr>
        <p:spPr>
          <a:xfrm>
            <a:off x="9643145" y="1216111"/>
            <a:ext cx="2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DengXian" panose="02010600030101010101" pitchFamily="2" charset="-122"/>
                <a:ea typeface="DengXian" panose="02010600030101010101" pitchFamily="2" charset="-122"/>
              </a:rPr>
              <a:t>Ver perfil</a:t>
            </a:r>
            <a:endParaRPr lang="es-CO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9CC430B-FC25-494C-A88C-6CD49749F2B5}"/>
              </a:ext>
            </a:extLst>
          </p:cNvPr>
          <p:cNvSpPr txBox="1"/>
          <p:nvPr/>
        </p:nvSpPr>
        <p:spPr>
          <a:xfrm>
            <a:off x="9634756" y="1680808"/>
            <a:ext cx="2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u="sng" dirty="0">
                <a:latin typeface="DengXian" panose="02010600030101010101" pitchFamily="2" charset="-122"/>
                <a:ea typeface="DengXian" panose="02010600030101010101" pitchFamily="2" charset="-122"/>
              </a:rPr>
              <a:t>Cerrar sesión</a:t>
            </a:r>
            <a:endParaRPr lang="es-CO" sz="1400" u="sng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C9100D-989E-4F05-A4D3-7EC403C027CC}"/>
              </a:ext>
            </a:extLst>
          </p:cNvPr>
          <p:cNvSpPr txBox="1"/>
          <p:nvPr/>
        </p:nvSpPr>
        <p:spPr>
          <a:xfrm>
            <a:off x="3271706" y="1216111"/>
            <a:ext cx="389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Opciones preferidas</a:t>
            </a:r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E825586-D3A1-4539-BF13-5A53EA7C92C3}"/>
              </a:ext>
            </a:extLst>
          </p:cNvPr>
          <p:cNvSpPr txBox="1"/>
          <p:nvPr/>
        </p:nvSpPr>
        <p:spPr>
          <a:xfrm>
            <a:off x="3498209" y="1693635"/>
            <a:ext cx="3070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latin typeface="DengXian" panose="02010600030101010101" pitchFamily="2" charset="-122"/>
                <a:ea typeface="DengXian" panose="02010600030101010101" pitchFamily="2" charset="-122"/>
              </a:rPr>
              <a:t>Reporte Nº1</a:t>
            </a:r>
          </a:p>
          <a:p>
            <a:endParaRPr lang="es-ES" u="sng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ES" u="sng" dirty="0">
                <a:latin typeface="DengXian" panose="02010600030101010101" pitchFamily="2" charset="-122"/>
                <a:ea typeface="DengXian" panose="02010600030101010101" pitchFamily="2" charset="-122"/>
              </a:rPr>
              <a:t>Reporte Nº2</a:t>
            </a:r>
          </a:p>
          <a:p>
            <a:endParaRPr lang="es-ES" u="sng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ES" u="sng" dirty="0">
                <a:latin typeface="DengXian" panose="02010600030101010101" pitchFamily="2" charset="-122"/>
                <a:ea typeface="DengXian" panose="02010600030101010101" pitchFamily="2" charset="-122"/>
              </a:rPr>
              <a:t>Reporte Nº3</a:t>
            </a:r>
            <a:endParaRPr lang="es-CO" u="sng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5029501-E789-414B-8DC6-5BA0C18B77FD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95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Grupos de investigación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766129C-09AE-4187-9DB8-600A40BF76A9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8C1E35D-1648-4B1A-AB91-BED79978B94A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8CFF738-910F-4DE4-A2D8-2B241976DBA1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8363E7D-A080-4A60-AA9C-D1834C46E0E2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6914A25-CF09-4170-92C9-79CDFC3A6ACD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33B8832-1D8B-4FA5-92D1-59EB87F9C68A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10E14E-497B-4A4E-A645-5DF2C31E6BD6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E9D2D9-5AB1-49B1-8187-EC8A86351B33}"/>
              </a:ext>
            </a:extLst>
          </p:cNvPr>
          <p:cNvSpPr txBox="1"/>
          <p:nvPr/>
        </p:nvSpPr>
        <p:spPr>
          <a:xfrm>
            <a:off x="3372374" y="1391173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Grupos de investigación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6394CE81-030B-45E0-B870-30365059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58774"/>
              </p:ext>
            </p:extLst>
          </p:nvPr>
        </p:nvGraphicFramePr>
        <p:xfrm>
          <a:off x="3372375" y="2073321"/>
          <a:ext cx="8246378" cy="1925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1813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694451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479011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Descripción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Opciones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A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We</a:t>
                      </a:r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are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Integrantes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Producción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Detalle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Investigadores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Documentación</a:t>
                      </a:r>
                      <a:endParaRPr lang="es-CO" sz="14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B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Number</a:t>
                      </a:r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</a:t>
                      </a:r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one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Integrantes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Producción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Investigadores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Documentación</a:t>
                      </a:r>
                      <a:endParaRPr kumimoji="0" lang="es-CO" sz="1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C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HEY!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Integrantes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Producción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Investigadores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Documentación</a:t>
                      </a:r>
                      <a:endParaRPr kumimoji="0" lang="es-CO" sz="1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41" name="Rectángulo 40">
            <a:extLst>
              <a:ext uri="{FF2B5EF4-FFF2-40B4-BE49-F238E27FC236}">
                <a16:creationId xmlns:a16="http://schemas.microsoft.com/office/drawing/2014/main" id="{873B9472-451B-45BC-AA26-B9FEAD27A808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05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Semilleros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08180E2-729E-4D8D-B0D7-146445EEE158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01DFCD7-1BEA-4502-A71C-6B839A49EE50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D97B4B5-1298-432A-ABE3-77293C5839CC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BF89A8-1F39-4869-9DEA-CAA00D0262EF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E905202-2011-4076-BF4F-BF61665C395C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37F651A-D838-46C0-AB5E-AD0A3AC69E9B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C948D06-414B-4379-B761-EABF23E5D7D5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3538ED6-FB4B-4804-868C-3124AFEFAB51}"/>
              </a:ext>
            </a:extLst>
          </p:cNvPr>
          <p:cNvSpPr txBox="1"/>
          <p:nvPr/>
        </p:nvSpPr>
        <p:spPr>
          <a:xfrm>
            <a:off x="3372374" y="1391173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Semilleros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36" name="Tabla 10">
            <a:extLst>
              <a:ext uri="{FF2B5EF4-FFF2-40B4-BE49-F238E27FC236}">
                <a16:creationId xmlns:a16="http://schemas.microsoft.com/office/drawing/2014/main" id="{45E45B77-E4A6-45A5-9964-E04F03089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33585"/>
              </p:ext>
            </p:extLst>
          </p:nvPr>
        </p:nvGraphicFramePr>
        <p:xfrm>
          <a:off x="3372375" y="2073321"/>
          <a:ext cx="824637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1813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694451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479011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Descripción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Opciones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 A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We</a:t>
                      </a:r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are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Integrantes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Producción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Detalle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Documentación</a:t>
                      </a:r>
                      <a:endParaRPr lang="es-CO" sz="14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 B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Number</a:t>
                      </a:r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</a:t>
                      </a:r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one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Integrantes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Producción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Documentación</a:t>
                      </a:r>
                      <a:endParaRPr kumimoji="0" lang="es-CO" sz="1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 C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HEY!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Integrantes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Producción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Documentación</a:t>
                      </a:r>
                      <a:endParaRPr kumimoji="0" lang="es-CO" sz="1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8" name="Rectángulo 37">
            <a:extLst>
              <a:ext uri="{FF2B5EF4-FFF2-40B4-BE49-F238E27FC236}">
                <a16:creationId xmlns:a16="http://schemas.microsoft.com/office/drawing/2014/main" id="{B850F584-AC09-4C22-A9AC-80A7D442BBC7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55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Proyectos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C80E168-E15E-4544-9B66-2E4581CDA2BE}"/>
              </a:ext>
            </a:extLst>
          </p:cNvPr>
          <p:cNvSpPr txBox="1"/>
          <p:nvPr/>
        </p:nvSpPr>
        <p:spPr>
          <a:xfrm>
            <a:off x="3372374" y="1391173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Proyectos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35" name="Tabla 10">
            <a:extLst>
              <a:ext uri="{FF2B5EF4-FFF2-40B4-BE49-F238E27FC236}">
                <a16:creationId xmlns:a16="http://schemas.microsoft.com/office/drawing/2014/main" id="{32214392-8C4B-4A30-A179-1D4A906C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53156"/>
              </p:ext>
            </p:extLst>
          </p:nvPr>
        </p:nvGraphicFramePr>
        <p:xfrm>
          <a:off x="3372375" y="2073321"/>
          <a:ext cx="824637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1813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694451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479011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Descripción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Opciones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A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We</a:t>
                      </a:r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are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Integrantes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Detalle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Documentación</a:t>
                      </a:r>
                      <a:endParaRPr lang="es-CO" sz="14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B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Number</a:t>
                      </a:r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</a:t>
                      </a:r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one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Integrantes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Documentación</a:t>
                      </a:r>
                      <a:endParaRPr kumimoji="0" lang="es-CO" sz="1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C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HEY!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Integrantes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Documentación</a:t>
                      </a:r>
                      <a:endParaRPr kumimoji="0" lang="es-CO" sz="1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77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Integrantes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C80E168-E15E-4544-9B66-2E4581CDA2BE}"/>
              </a:ext>
            </a:extLst>
          </p:cNvPr>
          <p:cNvSpPr txBox="1"/>
          <p:nvPr/>
        </p:nvSpPr>
        <p:spPr>
          <a:xfrm>
            <a:off x="3372374" y="1598299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Integrantes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35" name="Tabla 10">
            <a:extLst>
              <a:ext uri="{FF2B5EF4-FFF2-40B4-BE49-F238E27FC236}">
                <a16:creationId xmlns:a16="http://schemas.microsoft.com/office/drawing/2014/main" id="{32214392-8C4B-4A30-A179-1D4A906C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27577"/>
              </p:ext>
            </p:extLst>
          </p:nvPr>
        </p:nvGraphicFramePr>
        <p:xfrm>
          <a:off x="3372375" y="2258037"/>
          <a:ext cx="8548383" cy="153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2139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822612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70637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2194328622"/>
                    </a:ext>
                  </a:extLst>
                </a:gridCol>
                <a:gridCol w="743620">
                  <a:extLst>
                    <a:ext uri="{9D8B030D-6E8A-4147-A177-3AD203B41FA5}">
                      <a16:colId xmlns:a16="http://schemas.microsoft.com/office/drawing/2014/main" val="1220462075"/>
                    </a:ext>
                  </a:extLst>
                </a:gridCol>
                <a:gridCol w="1153814">
                  <a:extLst>
                    <a:ext uri="{9D8B030D-6E8A-4147-A177-3AD203B41FA5}">
                      <a16:colId xmlns:a16="http://schemas.microsoft.com/office/drawing/2014/main" val="2534853283"/>
                    </a:ext>
                  </a:extLst>
                </a:gridCol>
                <a:gridCol w="1153814">
                  <a:extLst>
                    <a:ext uri="{9D8B030D-6E8A-4147-A177-3AD203B41FA5}">
                      <a16:colId xmlns:a16="http://schemas.microsoft.com/office/drawing/2014/main" val="229928559"/>
                    </a:ext>
                  </a:extLst>
                </a:gridCol>
                <a:gridCol w="2126212">
                  <a:extLst>
                    <a:ext uri="{9D8B030D-6E8A-4147-A177-3AD203B41FA5}">
                      <a16:colId xmlns:a16="http://schemas.microsoft.com/office/drawing/2014/main" val="349395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Apellido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Código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Curso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Semestre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Tipo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Proyectos finalizados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Juan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Gonzalez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Sistemas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Posgrado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Investigador Jefe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X</a:t>
                      </a:r>
                      <a:r>
                        <a:rPr lang="es-ES" sz="10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Y</a:t>
                      </a:r>
                      <a:endParaRPr lang="es-CO" sz="10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Luis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Velasco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2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Sistemas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8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Pregrado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Estudiante investigador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N.A</a:t>
                      </a:r>
                      <a:endParaRPr kumimoji="0" lang="es-CO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Santiago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Fonseca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3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Mecatronica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10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Pregrado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Investigador en formación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Proyecto Z</a:t>
                      </a:r>
                      <a:endParaRPr kumimoji="0" lang="es-CO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ED5862-4D3C-48B7-9A9E-0F9B61BF8344}"/>
              </a:ext>
            </a:extLst>
          </p:cNvPr>
          <p:cNvSpPr txBox="1"/>
          <p:nvPr/>
        </p:nvSpPr>
        <p:spPr>
          <a:xfrm>
            <a:off x="3372374" y="1200008"/>
            <a:ext cx="4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Proyecto A</a:t>
            </a:r>
            <a:r>
              <a:rPr lang="es-ES" dirty="0">
                <a:solidFill>
                  <a:schemeClr val="accent3"/>
                </a:solidFill>
                <a:latin typeface="Daytona Pro Light" panose="020B0304030503040204" pitchFamily="34" charset="0"/>
              </a:rPr>
              <a:t>/Semillero A/Grupo A</a:t>
            </a:r>
            <a:endParaRPr lang="es-CO" dirty="0">
              <a:latin typeface="Daytona Pro Light" panose="020B0304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5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Investigadores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C80E168-E15E-4544-9B66-2E4581CDA2BE}"/>
              </a:ext>
            </a:extLst>
          </p:cNvPr>
          <p:cNvSpPr txBox="1"/>
          <p:nvPr/>
        </p:nvSpPr>
        <p:spPr>
          <a:xfrm>
            <a:off x="3372374" y="1598299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Investigadores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35" name="Tabla 10">
            <a:extLst>
              <a:ext uri="{FF2B5EF4-FFF2-40B4-BE49-F238E27FC236}">
                <a16:creationId xmlns:a16="http://schemas.microsoft.com/office/drawing/2014/main" id="{32214392-8C4B-4A30-A179-1D4A906C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03219"/>
              </p:ext>
            </p:extLst>
          </p:nvPr>
        </p:nvGraphicFramePr>
        <p:xfrm>
          <a:off x="3372375" y="2258037"/>
          <a:ext cx="8548383" cy="1137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2139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822612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70637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2194328622"/>
                    </a:ext>
                  </a:extLst>
                </a:gridCol>
                <a:gridCol w="743620">
                  <a:extLst>
                    <a:ext uri="{9D8B030D-6E8A-4147-A177-3AD203B41FA5}">
                      <a16:colId xmlns:a16="http://schemas.microsoft.com/office/drawing/2014/main" val="1220462075"/>
                    </a:ext>
                  </a:extLst>
                </a:gridCol>
                <a:gridCol w="1153814">
                  <a:extLst>
                    <a:ext uri="{9D8B030D-6E8A-4147-A177-3AD203B41FA5}">
                      <a16:colId xmlns:a16="http://schemas.microsoft.com/office/drawing/2014/main" val="2534853283"/>
                    </a:ext>
                  </a:extLst>
                </a:gridCol>
                <a:gridCol w="1153814">
                  <a:extLst>
                    <a:ext uri="{9D8B030D-6E8A-4147-A177-3AD203B41FA5}">
                      <a16:colId xmlns:a16="http://schemas.microsoft.com/office/drawing/2014/main" val="229928559"/>
                    </a:ext>
                  </a:extLst>
                </a:gridCol>
                <a:gridCol w="2126212">
                  <a:extLst>
                    <a:ext uri="{9D8B030D-6E8A-4147-A177-3AD203B41FA5}">
                      <a16:colId xmlns:a16="http://schemas.microsoft.com/office/drawing/2014/main" val="349395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Apellido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Código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Curso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Semestre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Tipo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Proyectos finalizados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Juan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Gonzalez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Sistemas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Posgrado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Investigador Jefe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X</a:t>
                      </a:r>
                      <a:r>
                        <a:rPr lang="es-ES" sz="10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Y</a:t>
                      </a:r>
                      <a:endParaRPr lang="es-CO" sz="10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Santiago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Fonseca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3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Mecatronica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10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Pregrado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Investigador en formación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Proyecto Z</a:t>
                      </a:r>
                      <a:endParaRPr kumimoji="0" lang="es-CO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ED5862-4D3C-48B7-9A9E-0F9B61BF8344}"/>
              </a:ext>
            </a:extLst>
          </p:cNvPr>
          <p:cNvSpPr txBox="1"/>
          <p:nvPr/>
        </p:nvSpPr>
        <p:spPr>
          <a:xfrm>
            <a:off x="3372374" y="1200008"/>
            <a:ext cx="4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Grupo A</a:t>
            </a:r>
            <a:endParaRPr lang="es-CO" dirty="0">
              <a:latin typeface="Daytona Pro Light" panose="020B0304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2FB39E0-C30F-4735-8F7A-F4B3F3D11B7A}"/>
              </a:ext>
            </a:extLst>
          </p:cNvPr>
          <p:cNvSpPr/>
          <p:nvPr/>
        </p:nvSpPr>
        <p:spPr>
          <a:xfrm>
            <a:off x="3372374" y="4001861"/>
            <a:ext cx="8279934" cy="87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sz="1200" dirty="0">
              <a:latin typeface="Daytona Pro Light" panose="020B0304030503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Detalle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aphicFrame>
        <p:nvGraphicFramePr>
          <p:cNvPr id="35" name="Tabla 10">
            <a:extLst>
              <a:ext uri="{FF2B5EF4-FFF2-40B4-BE49-F238E27FC236}">
                <a16:creationId xmlns:a16="http://schemas.microsoft.com/office/drawing/2014/main" id="{32214392-8C4B-4A30-A179-1D4A906C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09391"/>
              </p:ext>
            </p:extLst>
          </p:nvPr>
        </p:nvGraphicFramePr>
        <p:xfrm>
          <a:off x="3439486" y="4054879"/>
          <a:ext cx="452473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2139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822612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70637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2194328622"/>
                    </a:ext>
                  </a:extLst>
                </a:gridCol>
                <a:gridCol w="1153814">
                  <a:extLst>
                    <a:ext uri="{9D8B030D-6E8A-4147-A177-3AD203B41FA5}">
                      <a16:colId xmlns:a16="http://schemas.microsoft.com/office/drawing/2014/main" val="22992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0" dirty="0"/>
                        <a:t>Nombre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/>
                        <a:t>Apellido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/>
                        <a:t>Código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/>
                        <a:t>Curso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/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Juan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Gonzalez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</a:rPr>
                        <a:t>Sistemas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</a:rPr>
                        <a:t>Investigador Jefe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informe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ED5862-4D3C-48B7-9A9E-0F9B61BF8344}"/>
              </a:ext>
            </a:extLst>
          </p:cNvPr>
          <p:cNvSpPr txBox="1"/>
          <p:nvPr/>
        </p:nvSpPr>
        <p:spPr>
          <a:xfrm>
            <a:off x="3372374" y="1200008"/>
            <a:ext cx="4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Proyecto A</a:t>
            </a:r>
            <a:r>
              <a:rPr lang="es-ES" dirty="0">
                <a:solidFill>
                  <a:schemeClr val="accent3"/>
                </a:solidFill>
                <a:latin typeface="Daytona Pro Light" panose="020B0304030503040204" pitchFamily="34" charset="0"/>
              </a:rPr>
              <a:t>/Semillero A/Grupo A</a:t>
            </a:r>
            <a:endParaRPr lang="es-CO" dirty="0">
              <a:latin typeface="Daytona Pro Light" panose="020B030403050304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959F02F-1E7B-4247-9BFF-18C46BA4BF39}"/>
              </a:ext>
            </a:extLst>
          </p:cNvPr>
          <p:cNvGrpSpPr/>
          <p:nvPr/>
        </p:nvGrpSpPr>
        <p:grpSpPr>
          <a:xfrm>
            <a:off x="3372374" y="2380005"/>
            <a:ext cx="8279934" cy="1245750"/>
            <a:chOff x="3473042" y="1644242"/>
            <a:chExt cx="8279934" cy="124575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40AB464-3957-4582-B529-46878E889C48}"/>
                </a:ext>
              </a:extLst>
            </p:cNvPr>
            <p:cNvSpPr/>
            <p:nvPr/>
          </p:nvSpPr>
          <p:spPr>
            <a:xfrm>
              <a:off x="3473042" y="1644242"/>
              <a:ext cx="8279934" cy="3693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dirty="0">
                  <a:latin typeface="Daytona Pro Light" panose="020B0304030503040204" pitchFamily="34" charset="0"/>
                </a:rPr>
                <a:t>Descripción</a:t>
              </a:r>
              <a:r>
                <a:rPr lang="es-ES" sz="1400" dirty="0">
                  <a:latin typeface="Daytona Pro Light" panose="020B0304030503040204" pitchFamily="34" charset="0"/>
                </a:rPr>
                <a:t>▼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08BE281-C991-4647-B13A-B449B5F6A197}"/>
                </a:ext>
              </a:extLst>
            </p:cNvPr>
            <p:cNvSpPr/>
            <p:nvPr/>
          </p:nvSpPr>
          <p:spPr>
            <a:xfrm>
              <a:off x="3473042" y="2013551"/>
              <a:ext cx="8279934" cy="876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200" dirty="0">
                  <a:latin typeface="Daytona Pro Light" panose="020B0304030503040204" pitchFamily="34" charset="0"/>
                </a:rPr>
                <a:t>Proyecto</a:t>
              </a:r>
              <a:r>
                <a:rPr lang="es-ES" sz="1200" dirty="0">
                  <a:solidFill>
                    <a:schemeClr val="accent3"/>
                  </a:solidFill>
                  <a:latin typeface="Daytona Pro Light" panose="020B0304030503040204" pitchFamily="34" charset="0"/>
                </a:rPr>
                <a:t>/Semillero/Grupo</a:t>
              </a:r>
              <a:r>
                <a:rPr lang="es-ES" sz="1200" dirty="0">
                  <a:latin typeface="Daytona Pro Light" panose="020B0304030503040204" pitchFamily="34" charset="0"/>
                </a:rPr>
                <a:t> de prueba A, </a:t>
              </a:r>
              <a:r>
                <a:rPr lang="es-ES" sz="1200" dirty="0" err="1">
                  <a:latin typeface="Daytona Pro Light" panose="020B0304030503040204" pitchFamily="34" charset="0"/>
                </a:rPr>
                <a:t>Lorem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ipsum</a:t>
              </a:r>
              <a:r>
                <a:rPr lang="es-ES" sz="1200" dirty="0">
                  <a:latin typeface="Daytona Pro Light" panose="020B0304030503040204" pitchFamily="34" charset="0"/>
                </a:rPr>
                <a:t> dolor </a:t>
              </a:r>
              <a:r>
                <a:rPr lang="es-ES" sz="1200" dirty="0" err="1">
                  <a:latin typeface="Daytona Pro Light" panose="020B0304030503040204" pitchFamily="34" charset="0"/>
                </a:rPr>
                <a:t>sit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amet</a:t>
              </a:r>
              <a:r>
                <a:rPr lang="es-ES" sz="1200" dirty="0">
                  <a:latin typeface="Daytona Pro Light" panose="020B0304030503040204" pitchFamily="34" charset="0"/>
                </a:rPr>
                <a:t>, </a:t>
              </a:r>
              <a:r>
                <a:rPr lang="es-ES" sz="1200" dirty="0" err="1">
                  <a:latin typeface="Daytona Pro Light" panose="020B0304030503040204" pitchFamily="34" charset="0"/>
                </a:rPr>
                <a:t>consectetur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adipiscing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elit</a:t>
              </a:r>
              <a:r>
                <a:rPr lang="es-ES" sz="1200" dirty="0">
                  <a:latin typeface="Daytona Pro Light" panose="020B0304030503040204" pitchFamily="34" charset="0"/>
                </a:rPr>
                <a:t>, sed do </a:t>
              </a:r>
              <a:r>
                <a:rPr lang="es-ES" sz="1200" dirty="0" err="1">
                  <a:latin typeface="Daytona Pro Light" panose="020B0304030503040204" pitchFamily="34" charset="0"/>
                </a:rPr>
                <a:t>eiusmod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tempor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incididunt</a:t>
              </a:r>
              <a:r>
                <a:rPr lang="es-ES" sz="1200" dirty="0">
                  <a:latin typeface="Daytona Pro Light" panose="020B0304030503040204" pitchFamily="34" charset="0"/>
                </a:rPr>
                <a:t> ut labore et </a:t>
              </a:r>
              <a:r>
                <a:rPr lang="es-ES" sz="1200" dirty="0" err="1">
                  <a:latin typeface="Daytona Pro Light" panose="020B0304030503040204" pitchFamily="34" charset="0"/>
                </a:rPr>
                <a:t>dolore</a:t>
              </a:r>
              <a:r>
                <a:rPr lang="es-ES" sz="1200" dirty="0">
                  <a:latin typeface="Daytona Pro Light" panose="020B0304030503040204" pitchFamily="34" charset="0"/>
                </a:rPr>
                <a:t> magna </a:t>
              </a:r>
              <a:r>
                <a:rPr lang="es-ES" sz="1200" dirty="0" err="1">
                  <a:latin typeface="Daytona Pro Light" panose="020B0304030503040204" pitchFamily="34" charset="0"/>
                </a:rPr>
                <a:t>aliqua</a:t>
              </a:r>
              <a:r>
                <a:rPr lang="es-ES" sz="1200" dirty="0">
                  <a:latin typeface="Daytona Pro Light" panose="020B0304030503040204" pitchFamily="34" charset="0"/>
                </a:rPr>
                <a:t>. </a:t>
              </a:r>
              <a:endParaRPr lang="es-CO" sz="1200" dirty="0">
                <a:latin typeface="Daytona Pro Light" panose="020B0304030503040204" pitchFamily="34" charset="0"/>
              </a:endParaRPr>
            </a:p>
          </p:txBody>
        </p:sp>
      </p:grpSp>
      <p:pic>
        <p:nvPicPr>
          <p:cNvPr id="20" name="Gráfico 19" descr="Lupa">
            <a:extLst>
              <a:ext uri="{FF2B5EF4-FFF2-40B4-BE49-F238E27FC236}">
                <a16:creationId xmlns:a16="http://schemas.microsoft.com/office/drawing/2014/main" id="{FD89631A-731D-4E10-92A6-27FE9F64C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2374" y="1601420"/>
            <a:ext cx="671114" cy="671114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D2873862-E77B-46E6-9F50-55330CD0F01E}"/>
              </a:ext>
            </a:extLst>
          </p:cNvPr>
          <p:cNvSpPr/>
          <p:nvPr/>
        </p:nvSpPr>
        <p:spPr>
          <a:xfrm>
            <a:off x="3372374" y="3632552"/>
            <a:ext cx="8279934" cy="36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Daytona Pro Light" panose="020B0304030503040204" pitchFamily="34" charset="0"/>
              </a:rPr>
              <a:t>Integrantes</a:t>
            </a:r>
            <a:r>
              <a:rPr lang="es-ES" sz="1400" dirty="0">
                <a:latin typeface="Daytona Pro Light" panose="020B0304030503040204" pitchFamily="34" charset="0"/>
              </a:rPr>
              <a:t>▼</a:t>
            </a:r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99EF686-A282-4D25-B3A9-1A954B7DDE8A}"/>
              </a:ext>
            </a:extLst>
          </p:cNvPr>
          <p:cNvSpPr/>
          <p:nvPr/>
        </p:nvSpPr>
        <p:spPr>
          <a:xfrm>
            <a:off x="3372374" y="4887486"/>
            <a:ext cx="8279934" cy="36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Daytona Pro Light" panose="020B0304030503040204" pitchFamily="34" charset="0"/>
              </a:rPr>
              <a:t>Proyectos</a:t>
            </a:r>
            <a:r>
              <a:rPr lang="es-ES" sz="1400" dirty="0">
                <a:latin typeface="Daytona Pro Light" panose="020B0304030503040204" pitchFamily="34" charset="0"/>
              </a:rPr>
              <a:t>▼</a:t>
            </a:r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3EE2DDC-F278-46FF-803F-F1EA58B6BA63}"/>
              </a:ext>
            </a:extLst>
          </p:cNvPr>
          <p:cNvSpPr/>
          <p:nvPr/>
        </p:nvSpPr>
        <p:spPr>
          <a:xfrm>
            <a:off x="3372374" y="5265979"/>
            <a:ext cx="8279934" cy="36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Daytona Pro Light" panose="020B0304030503040204" pitchFamily="34" charset="0"/>
              </a:rPr>
              <a:t>Producción</a:t>
            </a:r>
            <a:r>
              <a:rPr lang="es-ES" sz="1400" dirty="0">
                <a:latin typeface="Daytona Pro Light" panose="020B0304030503040204" pitchFamily="34" charset="0"/>
              </a:rPr>
              <a:t>▼</a:t>
            </a:r>
            <a:endParaRPr lang="es-CO" dirty="0">
              <a:latin typeface="Daytona Pro Light" panose="020B0304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6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Producción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informe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ED5862-4D3C-48B7-9A9E-0F9B61BF8344}"/>
              </a:ext>
            </a:extLst>
          </p:cNvPr>
          <p:cNvSpPr txBox="1"/>
          <p:nvPr/>
        </p:nvSpPr>
        <p:spPr>
          <a:xfrm>
            <a:off x="3372374" y="1200008"/>
            <a:ext cx="4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Semillero A</a:t>
            </a:r>
            <a:r>
              <a:rPr lang="es-ES" dirty="0">
                <a:solidFill>
                  <a:schemeClr val="accent3"/>
                </a:solidFill>
                <a:latin typeface="Daytona Pro Light" panose="020B0304030503040204" pitchFamily="34" charset="0"/>
              </a:rPr>
              <a:t>/Grupo A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26" name="Tabla 10">
            <a:extLst>
              <a:ext uri="{FF2B5EF4-FFF2-40B4-BE49-F238E27FC236}">
                <a16:creationId xmlns:a16="http://schemas.microsoft.com/office/drawing/2014/main" id="{77017166-1C79-4485-80A0-F72113BC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27115"/>
              </p:ext>
            </p:extLst>
          </p:nvPr>
        </p:nvGraphicFramePr>
        <p:xfrm>
          <a:off x="6602136" y="2031888"/>
          <a:ext cx="5318619" cy="11742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6070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191236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1138217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823096">
                  <a:extLst>
                    <a:ext uri="{9D8B030D-6E8A-4147-A177-3AD203B41FA5}">
                      <a16:colId xmlns:a16="http://schemas.microsoft.com/office/drawing/2014/main" val="1679267097"/>
                    </a:ext>
                  </a:extLst>
                </a:gridCol>
              </a:tblGrid>
              <a:tr h="293552"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Tipo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Estado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Campo 2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Producto A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Documento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Activo</a:t>
                      </a:r>
                      <a:endParaRPr lang="es-CO" sz="1050" b="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</a:t>
                      </a:r>
                      <a:endParaRPr lang="es-CO" sz="1050" b="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Producto B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Prototipo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Finalizado</a:t>
                      </a:r>
                      <a:endParaRPr kumimoji="0" lang="es-CO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B</a:t>
                      </a:r>
                      <a:endParaRPr kumimoji="0" lang="es-CO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Producto C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Propuesta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Inactivo</a:t>
                      </a:r>
                      <a:endParaRPr kumimoji="0" lang="es-CO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</a:t>
                      </a:r>
                      <a:endParaRPr kumimoji="0" lang="es-CO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E5C62E78-6AD6-4DEA-ABA2-C8125A91446B}"/>
              </a:ext>
            </a:extLst>
          </p:cNvPr>
          <p:cNvSpPr txBox="1"/>
          <p:nvPr/>
        </p:nvSpPr>
        <p:spPr>
          <a:xfrm>
            <a:off x="3372374" y="1650000"/>
            <a:ext cx="106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304030503040204" pitchFamily="34" charset="0"/>
              </a:rPr>
              <a:t>Campos</a:t>
            </a:r>
            <a:endParaRPr lang="es-CO" sz="1400" dirty="0">
              <a:latin typeface="Daytona Pro Light" panose="020B030403050304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7CD65D-EFCC-4BF5-9306-B38F23B3E541}"/>
              </a:ext>
            </a:extLst>
          </p:cNvPr>
          <p:cNvSpPr/>
          <p:nvPr/>
        </p:nvSpPr>
        <p:spPr>
          <a:xfrm>
            <a:off x="3506598" y="2114026"/>
            <a:ext cx="144011" cy="144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8E2DFFE-CB5E-47F4-AEA9-950783660A37}"/>
              </a:ext>
            </a:extLst>
          </p:cNvPr>
          <p:cNvSpPr/>
          <p:nvPr/>
        </p:nvSpPr>
        <p:spPr>
          <a:xfrm>
            <a:off x="3506597" y="2412189"/>
            <a:ext cx="144011" cy="144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F955F08-378B-4228-9587-5DB63717C865}"/>
              </a:ext>
            </a:extLst>
          </p:cNvPr>
          <p:cNvSpPr/>
          <p:nvPr/>
        </p:nvSpPr>
        <p:spPr>
          <a:xfrm>
            <a:off x="3506596" y="2710352"/>
            <a:ext cx="144011" cy="144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8037B4E-BE8D-4ECC-92F5-6092872BCBA6}"/>
              </a:ext>
            </a:extLst>
          </p:cNvPr>
          <p:cNvSpPr/>
          <p:nvPr/>
        </p:nvSpPr>
        <p:spPr>
          <a:xfrm>
            <a:off x="3506596" y="3008515"/>
            <a:ext cx="144011" cy="144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080BD17-A33E-4916-8982-82454DEE63B2}"/>
              </a:ext>
            </a:extLst>
          </p:cNvPr>
          <p:cNvSpPr/>
          <p:nvPr/>
        </p:nvSpPr>
        <p:spPr>
          <a:xfrm>
            <a:off x="3506596" y="3306486"/>
            <a:ext cx="144011" cy="144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CD5204C-C82C-4644-9704-2FF9ABF00C4B}"/>
              </a:ext>
            </a:extLst>
          </p:cNvPr>
          <p:cNvSpPr/>
          <p:nvPr/>
        </p:nvSpPr>
        <p:spPr>
          <a:xfrm>
            <a:off x="3506596" y="3604457"/>
            <a:ext cx="144011" cy="144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2FF6EED-4732-4ABE-8090-B1BA9413BDE4}"/>
              </a:ext>
            </a:extLst>
          </p:cNvPr>
          <p:cNvSpPr txBox="1"/>
          <p:nvPr/>
        </p:nvSpPr>
        <p:spPr>
          <a:xfrm>
            <a:off x="3702342" y="2044538"/>
            <a:ext cx="805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304030503040204" pitchFamily="34" charset="0"/>
              </a:rPr>
              <a:t>Estado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E0C30D3-EA1C-4F4F-9220-4E7397DCFF22}"/>
              </a:ext>
            </a:extLst>
          </p:cNvPr>
          <p:cNvSpPr txBox="1"/>
          <p:nvPr/>
        </p:nvSpPr>
        <p:spPr>
          <a:xfrm>
            <a:off x="3702341" y="2341215"/>
            <a:ext cx="142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304030503040204" pitchFamily="34" charset="0"/>
              </a:rPr>
              <a:t>Campo 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854BF12-8B0F-418F-9666-06D264724350}"/>
              </a:ext>
            </a:extLst>
          </p:cNvPr>
          <p:cNvSpPr txBox="1"/>
          <p:nvPr/>
        </p:nvSpPr>
        <p:spPr>
          <a:xfrm>
            <a:off x="3696744" y="2627199"/>
            <a:ext cx="116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304030503040204" pitchFamily="34" charset="0"/>
              </a:rPr>
              <a:t>Campo 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569146D-5170-484E-ACBC-E8ED541EEC2B}"/>
              </a:ext>
            </a:extLst>
          </p:cNvPr>
          <p:cNvSpPr txBox="1"/>
          <p:nvPr/>
        </p:nvSpPr>
        <p:spPr>
          <a:xfrm>
            <a:off x="3703738" y="2919862"/>
            <a:ext cx="111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304030503040204" pitchFamily="34" charset="0"/>
              </a:rPr>
              <a:t>Campo 3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F9DE5F-CBAA-4D4B-A98F-4E480FB0F0F7}"/>
              </a:ext>
            </a:extLst>
          </p:cNvPr>
          <p:cNvSpPr txBox="1"/>
          <p:nvPr/>
        </p:nvSpPr>
        <p:spPr>
          <a:xfrm>
            <a:off x="3693253" y="3227227"/>
            <a:ext cx="128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304030503040204" pitchFamily="34" charset="0"/>
              </a:rPr>
              <a:t>Campo 4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BCBDD50-C9EB-4E05-AAE7-CD9656E17E04}"/>
              </a:ext>
            </a:extLst>
          </p:cNvPr>
          <p:cNvSpPr txBox="1"/>
          <p:nvPr/>
        </p:nvSpPr>
        <p:spPr>
          <a:xfrm>
            <a:off x="3702341" y="3528787"/>
            <a:ext cx="1163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304030503040204" pitchFamily="34" charset="0"/>
              </a:rPr>
              <a:t>Campo 5</a:t>
            </a:r>
          </a:p>
        </p:txBody>
      </p:sp>
    </p:spTree>
    <p:extLst>
      <p:ext uri="{BB962C8B-B14F-4D97-AF65-F5344CB8AC3E}">
        <p14:creationId xmlns:p14="http://schemas.microsoft.com/office/powerpoint/2010/main" val="297772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  <a:endParaRPr lang="es-CO" dirty="0"/>
          </a:p>
        </p:txBody>
      </p:sp>
      <p:pic>
        <p:nvPicPr>
          <p:cNvPr id="2050" name="Picture 2" descr="Universidad de San Buenaventura, Bogotá 10 de marzo de 2020 - YouTube">
            <a:extLst>
              <a:ext uri="{FF2B5EF4-FFF2-40B4-BE49-F238E27FC236}">
                <a16:creationId xmlns:a16="http://schemas.microsoft.com/office/drawing/2014/main" id="{6458062C-32FA-4CEE-9DEE-1F2B999ED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/>
          <a:stretch/>
        </p:blipFill>
        <p:spPr bwMode="auto">
          <a:xfrm>
            <a:off x="0" y="1570837"/>
            <a:ext cx="12192000" cy="475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A0D6044-01FC-43E3-A1F9-1846A9385877}"/>
              </a:ext>
            </a:extLst>
          </p:cNvPr>
          <p:cNvGrpSpPr/>
          <p:nvPr/>
        </p:nvGrpSpPr>
        <p:grpSpPr>
          <a:xfrm>
            <a:off x="-1" y="491491"/>
            <a:ext cx="12192000" cy="1010138"/>
            <a:chOff x="-1" y="491491"/>
            <a:chExt cx="12192000" cy="1010138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E18BD25-9F69-4674-A577-B1734C2BD97F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698FDAF-25A8-4B22-994B-5A16EA4F176F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8C2C970-B0C3-4EB1-BBC7-EF7FE7A25A6D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2052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E8C2B3ED-474F-4DC5-8911-9687DFE300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506F8A8-C775-42AA-9B99-BC6ECE3BE9B9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1F52A51-1FDC-4C5E-AB48-EED9406FF622}"/>
              </a:ext>
            </a:extLst>
          </p:cNvPr>
          <p:cNvGrpSpPr/>
          <p:nvPr/>
        </p:nvGrpSpPr>
        <p:grpSpPr>
          <a:xfrm>
            <a:off x="-1" y="6324219"/>
            <a:ext cx="12192000" cy="533781"/>
            <a:chOff x="-1" y="6324219"/>
            <a:chExt cx="12192000" cy="533781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4E2E79FF-F622-48ED-8529-52A99AE1F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6324219"/>
              <a:ext cx="12192000" cy="533781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3BC405F-A2C0-4162-BE62-4F552975B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3419" y="6414872"/>
              <a:ext cx="1505160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516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Documentación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todo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ED5862-4D3C-48B7-9A9E-0F9B61BF8344}"/>
              </a:ext>
            </a:extLst>
          </p:cNvPr>
          <p:cNvSpPr txBox="1"/>
          <p:nvPr/>
        </p:nvSpPr>
        <p:spPr>
          <a:xfrm>
            <a:off x="3372374" y="1200008"/>
            <a:ext cx="4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Proyecto A</a:t>
            </a:r>
            <a:r>
              <a:rPr lang="es-ES" dirty="0">
                <a:solidFill>
                  <a:schemeClr val="accent3"/>
                </a:solidFill>
                <a:latin typeface="Daytona Pro Light" panose="020B0304030503040204" pitchFamily="34" charset="0"/>
              </a:rPr>
              <a:t>/Semillero A/Grupo A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26" name="Tabla 10">
            <a:extLst>
              <a:ext uri="{FF2B5EF4-FFF2-40B4-BE49-F238E27FC236}">
                <a16:creationId xmlns:a16="http://schemas.microsoft.com/office/drawing/2014/main" id="{53FF07EA-AB1F-4025-A0CF-883C0F034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26561"/>
              </p:ext>
            </p:extLst>
          </p:nvPr>
        </p:nvGraphicFramePr>
        <p:xfrm>
          <a:off x="3372374" y="1978438"/>
          <a:ext cx="8036654" cy="11742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1980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800007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1719893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2754774">
                  <a:extLst>
                    <a:ext uri="{9D8B030D-6E8A-4147-A177-3AD203B41FA5}">
                      <a16:colId xmlns:a16="http://schemas.microsoft.com/office/drawing/2014/main" val="1679267097"/>
                    </a:ext>
                  </a:extLst>
                </a:gridCol>
              </a:tblGrid>
              <a:tr h="293552"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Tipo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Estado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Documento A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Informe requerimientos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Finalizado</a:t>
                      </a:r>
                      <a:endParaRPr lang="es-CO" sz="1050" b="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u="sng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 {Documento A.pdf}</a:t>
                      </a:r>
                      <a:endParaRPr lang="es-CO" sz="1050" b="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Documento B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Informe diseño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En curso</a:t>
                      </a:r>
                      <a:endParaRPr kumimoji="0" lang="es-CO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u="sng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 {Documento B.pdf}</a:t>
                      </a:r>
                      <a:endParaRPr lang="es-CO" sz="1050" b="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Documento C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Propuesta proyecto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Aprobado</a:t>
                      </a:r>
                      <a:endParaRPr kumimoji="0" lang="es-CO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u="sng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 {Documento B.pdf}</a:t>
                      </a:r>
                      <a:endParaRPr lang="es-CO" sz="1050" b="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967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usuarios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BB60B7-26CE-4F67-8BCE-DC8B5D0D4A6A}"/>
              </a:ext>
            </a:extLst>
          </p:cNvPr>
          <p:cNvSpPr txBox="1"/>
          <p:nvPr/>
        </p:nvSpPr>
        <p:spPr>
          <a:xfrm>
            <a:off x="3556932" y="1535185"/>
            <a:ext cx="3070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Usuarios</a:t>
            </a:r>
          </a:p>
          <a:p>
            <a:endParaRPr lang="es-ES" dirty="0">
              <a:latin typeface="Daytona Pro Light" panose="020B0304030503040204" pitchFamily="34" charset="0"/>
            </a:endParaRPr>
          </a:p>
          <a:p>
            <a:r>
              <a:rPr lang="es-CO" dirty="0">
                <a:latin typeface="Daytona Pro Light" panose="020B0304030503040204" pitchFamily="34" charset="0"/>
              </a:rPr>
              <a:t>   </a:t>
            </a:r>
            <a:r>
              <a:rPr lang="es-CO" u="sng" dirty="0">
                <a:latin typeface="Daytona Pro Light" panose="020B0304030503040204" pitchFamily="34" charset="0"/>
              </a:rPr>
              <a:t>Listado</a:t>
            </a:r>
            <a:endParaRPr lang="es-CO" dirty="0">
              <a:latin typeface="Daytona Pro Light" panose="020B0304030503040204" pitchFamily="34" charset="0"/>
            </a:endParaRPr>
          </a:p>
          <a:p>
            <a:r>
              <a:rPr lang="es-CO" dirty="0">
                <a:latin typeface="Daytona Pro Light" panose="020B0304030503040204" pitchFamily="34" charset="0"/>
              </a:rPr>
              <a:t>   </a:t>
            </a:r>
            <a:r>
              <a:rPr lang="es-CO" u="sng" dirty="0">
                <a:latin typeface="Daytona Pro Light" panose="020B0304030503040204" pitchFamily="34" charset="0"/>
              </a:rPr>
              <a:t>Solicitudes</a:t>
            </a:r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6C74ABE-7041-44BD-917F-1F5E094BB14B}"/>
              </a:ext>
            </a:extLst>
          </p:cNvPr>
          <p:cNvSpPr txBox="1"/>
          <p:nvPr/>
        </p:nvSpPr>
        <p:spPr>
          <a:xfrm>
            <a:off x="7113864" y="1535184"/>
            <a:ext cx="3070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Roles</a:t>
            </a:r>
          </a:p>
          <a:p>
            <a:endParaRPr lang="es-ES" dirty="0">
              <a:latin typeface="Daytona Pro Light" panose="020B0304030503040204" pitchFamily="34" charset="0"/>
            </a:endParaRPr>
          </a:p>
          <a:p>
            <a:r>
              <a:rPr lang="es-CO" dirty="0">
                <a:latin typeface="Daytona Pro Light" panose="020B0304030503040204" pitchFamily="34" charset="0"/>
              </a:rPr>
              <a:t>   </a:t>
            </a:r>
            <a:r>
              <a:rPr lang="es-CO" u="sng" dirty="0">
                <a:latin typeface="Daytona Pro Light" panose="020B0304030503040204" pitchFamily="34" charset="0"/>
              </a:rPr>
              <a:t>Listado</a:t>
            </a:r>
            <a:endParaRPr lang="es-CO" dirty="0">
              <a:latin typeface="Daytona Pro Light" panose="020B0304030503040204" pitchFamily="34" charset="0"/>
            </a:endParaRPr>
          </a:p>
          <a:p>
            <a:r>
              <a:rPr lang="es-CO" dirty="0">
                <a:latin typeface="Daytona Pro Light" panose="020B0304030503040204" pitchFamily="34" charset="0"/>
              </a:rPr>
              <a:t>   </a:t>
            </a:r>
            <a:r>
              <a:rPr lang="es-CO" u="sng" dirty="0">
                <a:latin typeface="Daytona Pro Light" panose="020B0304030503040204" pitchFamily="34" charset="0"/>
              </a:rPr>
              <a:t>Crear Rol</a:t>
            </a:r>
            <a:endParaRPr lang="es-CO" dirty="0">
              <a:latin typeface="Daytona Pro Light" panose="020B0304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939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usuarios - Listado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E41B54-66CD-47D7-8C01-0951A8CDA748}"/>
              </a:ext>
            </a:extLst>
          </p:cNvPr>
          <p:cNvSpPr txBox="1"/>
          <p:nvPr/>
        </p:nvSpPr>
        <p:spPr>
          <a:xfrm>
            <a:off x="3657601" y="1373892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Usuarios</a:t>
            </a:r>
          </a:p>
        </p:txBody>
      </p:sp>
      <p:graphicFrame>
        <p:nvGraphicFramePr>
          <p:cNvPr id="19" name="Tabla 10">
            <a:extLst>
              <a:ext uri="{FF2B5EF4-FFF2-40B4-BE49-F238E27FC236}">
                <a16:creationId xmlns:a16="http://schemas.microsoft.com/office/drawing/2014/main" id="{965F999C-1349-4486-903D-D73E3A10C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20822"/>
              </p:ext>
            </p:extLst>
          </p:nvPr>
        </p:nvGraphicFramePr>
        <p:xfrm>
          <a:off x="3657601" y="1976824"/>
          <a:ext cx="4899618" cy="11758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0956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2051476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738231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194328622"/>
                    </a:ext>
                  </a:extLst>
                </a:gridCol>
              </a:tblGrid>
              <a:tr h="293954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Usuario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Estado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293954"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Juan.gonzalez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Administrador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Activo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Editar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293954"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Luis.velasco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Director de programa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Activo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Editar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293954"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Santiago.fonseca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Coordinador de investigación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Inactivo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Editar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190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usuarios – Editar usuario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E41B54-66CD-47D7-8C01-0951A8CDA748}"/>
              </a:ext>
            </a:extLst>
          </p:cNvPr>
          <p:cNvSpPr txBox="1"/>
          <p:nvPr/>
        </p:nvSpPr>
        <p:spPr>
          <a:xfrm>
            <a:off x="3498210" y="1213650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Editar usuario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CD270F3-BC56-428F-BCC5-8590F465CBA2}"/>
              </a:ext>
            </a:extLst>
          </p:cNvPr>
          <p:cNvSpPr/>
          <p:nvPr/>
        </p:nvSpPr>
        <p:spPr>
          <a:xfrm>
            <a:off x="3762139" y="2216849"/>
            <a:ext cx="1858485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err="1">
                <a:solidFill>
                  <a:schemeClr val="tx1"/>
                </a:solidFill>
              </a:rPr>
              <a:t>Juan.gonzalez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0E05B6-4995-4FE8-8441-B3C878CF66D3}"/>
              </a:ext>
            </a:extLst>
          </p:cNvPr>
          <p:cNvSpPr txBox="1"/>
          <p:nvPr/>
        </p:nvSpPr>
        <p:spPr>
          <a:xfrm>
            <a:off x="3706991" y="1852622"/>
            <a:ext cx="21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DengXian" panose="02010600030101010101" pitchFamily="2" charset="-122"/>
                <a:ea typeface="DengXian" panose="02010600030101010101" pitchFamily="2" charset="-122"/>
              </a:rPr>
              <a:t>Usuario</a:t>
            </a:r>
          </a:p>
          <a:p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692C26A-2104-4334-9E1F-FA47636E7015}"/>
              </a:ext>
            </a:extLst>
          </p:cNvPr>
          <p:cNvSpPr txBox="1"/>
          <p:nvPr/>
        </p:nvSpPr>
        <p:spPr>
          <a:xfrm>
            <a:off x="6070834" y="1832503"/>
            <a:ext cx="21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DengXian" panose="02010600030101010101" pitchFamily="2" charset="-122"/>
                <a:ea typeface="DengXian" panose="02010600030101010101" pitchFamily="2" charset="-122"/>
              </a:rPr>
              <a:t>Contraseña</a:t>
            </a:r>
          </a:p>
          <a:p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899B81C-6CAE-405C-B82C-DD39A7BE6E09}"/>
              </a:ext>
            </a:extLst>
          </p:cNvPr>
          <p:cNvSpPr/>
          <p:nvPr/>
        </p:nvSpPr>
        <p:spPr>
          <a:xfrm>
            <a:off x="6165407" y="2216848"/>
            <a:ext cx="1858485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**********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A149D66-E172-44F1-BFC2-C554E4404F04}"/>
              </a:ext>
            </a:extLst>
          </p:cNvPr>
          <p:cNvSpPr txBox="1"/>
          <p:nvPr/>
        </p:nvSpPr>
        <p:spPr>
          <a:xfrm>
            <a:off x="8660512" y="1840563"/>
            <a:ext cx="21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DengXian" panose="02010600030101010101" pitchFamily="2" charset="-122"/>
                <a:ea typeface="DengXian" panose="02010600030101010101" pitchFamily="2" charset="-122"/>
              </a:rPr>
              <a:t>Rol</a:t>
            </a:r>
          </a:p>
          <a:p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F879056-9CE5-4369-AE73-75998263AD8B}"/>
              </a:ext>
            </a:extLst>
          </p:cNvPr>
          <p:cNvSpPr/>
          <p:nvPr/>
        </p:nvSpPr>
        <p:spPr>
          <a:xfrm>
            <a:off x="8752349" y="2216848"/>
            <a:ext cx="1858485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Administrador                 ▼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3F65732-3DD6-41D6-9AA3-564FE79F21ED}"/>
              </a:ext>
            </a:extLst>
          </p:cNvPr>
          <p:cNvSpPr txBox="1"/>
          <p:nvPr/>
        </p:nvSpPr>
        <p:spPr>
          <a:xfrm>
            <a:off x="3646191" y="2916514"/>
            <a:ext cx="21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DengXian" panose="02010600030101010101" pitchFamily="2" charset="-122"/>
                <a:ea typeface="DengXian" panose="02010600030101010101" pitchFamily="2" charset="-122"/>
              </a:rPr>
              <a:t>Correo electrónico</a:t>
            </a:r>
          </a:p>
          <a:p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CF90EB8-CD82-41C0-8B6C-0A06398FCE12}"/>
              </a:ext>
            </a:extLst>
          </p:cNvPr>
          <p:cNvSpPr/>
          <p:nvPr/>
        </p:nvSpPr>
        <p:spPr>
          <a:xfrm>
            <a:off x="3762138" y="3304871"/>
            <a:ext cx="4261754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juan@hotmail.com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3B96FBF-EB04-4A79-802C-2761D2CC3958}"/>
              </a:ext>
            </a:extLst>
          </p:cNvPr>
          <p:cNvSpPr txBox="1"/>
          <p:nvPr/>
        </p:nvSpPr>
        <p:spPr>
          <a:xfrm>
            <a:off x="8660512" y="2912319"/>
            <a:ext cx="21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DengXian" panose="02010600030101010101" pitchFamily="2" charset="-122"/>
                <a:ea typeface="DengXian" panose="02010600030101010101" pitchFamily="2" charset="-122"/>
              </a:rPr>
              <a:t>Estado</a:t>
            </a:r>
          </a:p>
          <a:p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FCF1A33-5B0E-46D8-82A9-AA4C1662DAA8}"/>
              </a:ext>
            </a:extLst>
          </p:cNvPr>
          <p:cNvSpPr/>
          <p:nvPr/>
        </p:nvSpPr>
        <p:spPr>
          <a:xfrm>
            <a:off x="8765991" y="3286695"/>
            <a:ext cx="1858485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Activo                               ▼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8F83D0A-C595-40E6-96DD-0A04C2C82F13}"/>
              </a:ext>
            </a:extLst>
          </p:cNvPr>
          <p:cNvSpPr/>
          <p:nvPr/>
        </p:nvSpPr>
        <p:spPr>
          <a:xfrm>
            <a:off x="6658945" y="5163111"/>
            <a:ext cx="871407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Guardar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909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usuarios - Solicitudes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E41B54-66CD-47D7-8C01-0951A8CDA748}"/>
              </a:ext>
            </a:extLst>
          </p:cNvPr>
          <p:cNvSpPr txBox="1"/>
          <p:nvPr/>
        </p:nvSpPr>
        <p:spPr>
          <a:xfrm>
            <a:off x="3657601" y="1373892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Solicitudes</a:t>
            </a:r>
          </a:p>
        </p:txBody>
      </p:sp>
      <p:graphicFrame>
        <p:nvGraphicFramePr>
          <p:cNvPr id="15" name="Tabla 10">
            <a:extLst>
              <a:ext uri="{FF2B5EF4-FFF2-40B4-BE49-F238E27FC236}">
                <a16:creationId xmlns:a16="http://schemas.microsoft.com/office/drawing/2014/main" id="{4934226E-9E8E-4185-A47F-88EF3BB68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06838"/>
              </p:ext>
            </p:extLst>
          </p:nvPr>
        </p:nvGraphicFramePr>
        <p:xfrm>
          <a:off x="3657601" y="1955661"/>
          <a:ext cx="7541703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152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066839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67309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117057">
                  <a:extLst>
                    <a:ext uri="{9D8B030D-6E8A-4147-A177-3AD203B41FA5}">
                      <a16:colId xmlns:a16="http://schemas.microsoft.com/office/drawing/2014/main" val="2845086030"/>
                    </a:ext>
                  </a:extLst>
                </a:gridCol>
                <a:gridCol w="766397">
                  <a:extLst>
                    <a:ext uri="{9D8B030D-6E8A-4147-A177-3AD203B41FA5}">
                      <a16:colId xmlns:a16="http://schemas.microsoft.com/office/drawing/2014/main" val="2194328622"/>
                    </a:ext>
                  </a:extLst>
                </a:gridCol>
                <a:gridCol w="691790">
                  <a:extLst>
                    <a:ext uri="{9D8B030D-6E8A-4147-A177-3AD203B41FA5}">
                      <a16:colId xmlns:a16="http://schemas.microsoft.com/office/drawing/2014/main" val="1220462075"/>
                    </a:ext>
                  </a:extLst>
                </a:gridCol>
                <a:gridCol w="1199802">
                  <a:extLst>
                    <a:ext uri="{9D8B030D-6E8A-4147-A177-3AD203B41FA5}">
                      <a16:colId xmlns:a16="http://schemas.microsoft.com/office/drawing/2014/main" val="229928559"/>
                    </a:ext>
                  </a:extLst>
                </a:gridCol>
                <a:gridCol w="1241572">
                  <a:extLst>
                    <a:ext uri="{9D8B030D-6E8A-4147-A177-3AD203B41FA5}">
                      <a16:colId xmlns:a16="http://schemas.microsoft.com/office/drawing/2014/main" val="2025139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Apellido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Código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Correo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Curso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Semestre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Juan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Gonzalez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juan@hotmail.com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Sistemas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Investigador Jefe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sng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Crear</a:t>
                      </a:r>
                      <a:r>
                        <a:rPr lang="es-ES" sz="1000" u="none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|</a:t>
                      </a:r>
                      <a:r>
                        <a:rPr lang="es-ES" sz="1000" u="sng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Denegar</a:t>
                      </a:r>
                      <a:endParaRPr lang="es-CO" sz="100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Luis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Velasco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2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luis@hotmail.com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Sistemas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8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Estudiante investigador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Crear</a:t>
                      </a:r>
                      <a:r>
                        <a:rPr lang="es-ES" sz="1000" u="none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|</a:t>
                      </a:r>
                      <a:r>
                        <a:rPr lang="es-ES" sz="1000" u="sng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Denegar</a:t>
                      </a:r>
                      <a:endParaRPr lang="es-CO" sz="100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Santiago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Fonseca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3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santiago@gmail.com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Mecatronica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10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Investigador en formación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Crear</a:t>
                      </a:r>
                      <a:r>
                        <a:rPr lang="es-ES" sz="1000" u="none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|</a:t>
                      </a:r>
                      <a:r>
                        <a:rPr lang="es-ES" sz="1000" u="sng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Denegar</a:t>
                      </a:r>
                      <a:endParaRPr lang="es-CO" sz="100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60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usuarios - Roles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E41B54-66CD-47D7-8C01-0951A8CDA748}"/>
              </a:ext>
            </a:extLst>
          </p:cNvPr>
          <p:cNvSpPr txBox="1"/>
          <p:nvPr/>
        </p:nvSpPr>
        <p:spPr>
          <a:xfrm>
            <a:off x="3657601" y="1373892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Roles</a:t>
            </a:r>
          </a:p>
        </p:txBody>
      </p:sp>
      <p:graphicFrame>
        <p:nvGraphicFramePr>
          <p:cNvPr id="19" name="Tabla 10">
            <a:extLst>
              <a:ext uri="{FF2B5EF4-FFF2-40B4-BE49-F238E27FC236}">
                <a16:creationId xmlns:a16="http://schemas.microsoft.com/office/drawing/2014/main" id="{965F999C-1349-4486-903D-D73E3A10C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10522"/>
              </p:ext>
            </p:extLst>
          </p:nvPr>
        </p:nvGraphicFramePr>
        <p:xfrm>
          <a:off x="3657601" y="1976824"/>
          <a:ext cx="4899618" cy="11758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0956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2051476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738231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194328622"/>
                    </a:ext>
                  </a:extLst>
                </a:gridCol>
              </a:tblGrid>
              <a:tr h="293954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ID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Estado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293954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01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Administrador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Activo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Editar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293954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02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Director de programa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Activo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Editar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293954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03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Coordinador de investigación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Inactivo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Editar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765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usuarios – Editar rol/Crear rol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E41B54-66CD-47D7-8C01-0951A8CDA748}"/>
              </a:ext>
            </a:extLst>
          </p:cNvPr>
          <p:cNvSpPr txBox="1"/>
          <p:nvPr/>
        </p:nvSpPr>
        <p:spPr>
          <a:xfrm>
            <a:off x="3657601" y="1373892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Editar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  <a:latin typeface="Daytona Pro Light" panose="020B0304030503040204" pitchFamily="34" charset="0"/>
              </a:rPr>
              <a:t>/Crear</a:t>
            </a:r>
            <a:r>
              <a:rPr lang="es-ES" dirty="0">
                <a:latin typeface="Daytona Pro Light" panose="020B0304030503040204" pitchFamily="34" charset="0"/>
              </a:rPr>
              <a:t> rol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C324118-99B2-4D89-AC23-EFB1EEAA1FE9}"/>
              </a:ext>
            </a:extLst>
          </p:cNvPr>
          <p:cNvSpPr/>
          <p:nvPr/>
        </p:nvSpPr>
        <p:spPr>
          <a:xfrm>
            <a:off x="3763084" y="2381779"/>
            <a:ext cx="1858485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01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14AF455-9F70-4722-83A9-A03BF3592F06}"/>
              </a:ext>
            </a:extLst>
          </p:cNvPr>
          <p:cNvSpPr txBox="1"/>
          <p:nvPr/>
        </p:nvSpPr>
        <p:spPr>
          <a:xfrm>
            <a:off x="3707936" y="2017552"/>
            <a:ext cx="21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DengXian" panose="02010600030101010101" pitchFamily="2" charset="-122"/>
                <a:ea typeface="DengXian" panose="02010600030101010101" pitchFamily="2" charset="-122"/>
              </a:rPr>
              <a:t>ID</a:t>
            </a:r>
          </a:p>
          <a:p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3FC12F-93C9-4239-B378-F890CBBB1F32}"/>
              </a:ext>
            </a:extLst>
          </p:cNvPr>
          <p:cNvSpPr txBox="1"/>
          <p:nvPr/>
        </p:nvSpPr>
        <p:spPr>
          <a:xfrm>
            <a:off x="6071779" y="1997433"/>
            <a:ext cx="21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DengXian" panose="02010600030101010101" pitchFamily="2" charset="-122"/>
                <a:ea typeface="DengXian" panose="02010600030101010101" pitchFamily="2" charset="-122"/>
              </a:rPr>
              <a:t>Nombre</a:t>
            </a:r>
          </a:p>
          <a:p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299729D-55AE-4A3C-8935-5FBC09D7A962}"/>
              </a:ext>
            </a:extLst>
          </p:cNvPr>
          <p:cNvSpPr/>
          <p:nvPr/>
        </p:nvSpPr>
        <p:spPr>
          <a:xfrm>
            <a:off x="6166352" y="2381778"/>
            <a:ext cx="1858485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Administrador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EBEBA5F-3A8A-4FDA-9FBD-11EC793CB22C}"/>
              </a:ext>
            </a:extLst>
          </p:cNvPr>
          <p:cNvSpPr txBox="1"/>
          <p:nvPr/>
        </p:nvSpPr>
        <p:spPr>
          <a:xfrm>
            <a:off x="8661457" y="2005493"/>
            <a:ext cx="2117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DengXian" panose="02010600030101010101" pitchFamily="2" charset="-122"/>
                <a:ea typeface="DengXian" panose="02010600030101010101" pitchFamily="2" charset="-122"/>
              </a:rPr>
              <a:t>Estado</a:t>
            </a:r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144D17C-06DA-40FC-B360-149BC845752F}"/>
              </a:ext>
            </a:extLst>
          </p:cNvPr>
          <p:cNvSpPr/>
          <p:nvPr/>
        </p:nvSpPr>
        <p:spPr>
          <a:xfrm>
            <a:off x="8753294" y="2381778"/>
            <a:ext cx="1858485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Activo                                ▼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FF63FBF-9207-4701-A795-7FB5584A361B}"/>
              </a:ext>
            </a:extLst>
          </p:cNvPr>
          <p:cNvSpPr/>
          <p:nvPr/>
        </p:nvSpPr>
        <p:spPr>
          <a:xfrm>
            <a:off x="3763084" y="3379947"/>
            <a:ext cx="30703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Daytona Pro Light" panose="020B0304030503040204" pitchFamily="34" charset="0"/>
              </a:rPr>
              <a:t>Grupos de investigación ▼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B4D6A4B-59C4-4539-A2ED-AA218621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54559"/>
              </p:ext>
            </p:extLst>
          </p:nvPr>
        </p:nvGraphicFramePr>
        <p:xfrm>
          <a:off x="3657600" y="4130989"/>
          <a:ext cx="7810149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89618">
                  <a:extLst>
                    <a:ext uri="{9D8B030D-6E8A-4147-A177-3AD203B41FA5}">
                      <a16:colId xmlns:a16="http://schemas.microsoft.com/office/drawing/2014/main" val="1142165994"/>
                    </a:ext>
                  </a:extLst>
                </a:gridCol>
                <a:gridCol w="1920531">
                  <a:extLst>
                    <a:ext uri="{9D8B030D-6E8A-4147-A177-3AD203B41FA5}">
                      <a16:colId xmlns:a16="http://schemas.microsoft.com/office/drawing/2014/main" val="461906747"/>
                    </a:ext>
                  </a:extLst>
                </a:gridCol>
              </a:tblGrid>
              <a:tr h="238485"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aytona Pro Light" panose="020B0304030503040204" pitchFamily="34" charset="0"/>
                          <a:ea typeface="DengXian" panose="02010600030101010101" pitchFamily="2" charset="-122"/>
                        </a:rPr>
                        <a:t>Función</a:t>
                      </a:r>
                      <a:endParaRPr lang="es-CO" sz="1200" b="0" dirty="0">
                        <a:latin typeface="Daytona Pro Light" panose="020B0304030503040204" pitchFamily="34" charset="0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Acceso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87336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Listado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31413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Integrantes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85350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Producción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7695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Detalle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07969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Investigadores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996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Documentacion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13239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 listados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70065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 informes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7793"/>
                  </a:ext>
                </a:extLst>
              </a:tr>
            </a:tbl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6DB5E952-6EE9-49D4-A373-03573B8F906C}"/>
              </a:ext>
            </a:extLst>
          </p:cNvPr>
          <p:cNvSpPr/>
          <p:nvPr/>
        </p:nvSpPr>
        <p:spPr>
          <a:xfrm>
            <a:off x="10424945" y="4519433"/>
            <a:ext cx="122820" cy="122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D12D2E9-7863-4B49-9A64-C3CA199B718F}"/>
              </a:ext>
            </a:extLst>
          </p:cNvPr>
          <p:cNvSpPr/>
          <p:nvPr/>
        </p:nvSpPr>
        <p:spPr>
          <a:xfrm>
            <a:off x="10424945" y="4787347"/>
            <a:ext cx="122820" cy="122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3CE096A-9C4E-474B-80BE-5B9862F79EF8}"/>
              </a:ext>
            </a:extLst>
          </p:cNvPr>
          <p:cNvSpPr/>
          <p:nvPr/>
        </p:nvSpPr>
        <p:spPr>
          <a:xfrm>
            <a:off x="10424945" y="5058615"/>
            <a:ext cx="122820" cy="122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792CD10-D64A-4132-91F8-C81142A77650}"/>
              </a:ext>
            </a:extLst>
          </p:cNvPr>
          <p:cNvSpPr/>
          <p:nvPr/>
        </p:nvSpPr>
        <p:spPr>
          <a:xfrm>
            <a:off x="10424945" y="5328534"/>
            <a:ext cx="122820" cy="122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D973AAA-002F-4F86-A3BB-CC8115336F5D}"/>
              </a:ext>
            </a:extLst>
          </p:cNvPr>
          <p:cNvSpPr/>
          <p:nvPr/>
        </p:nvSpPr>
        <p:spPr>
          <a:xfrm>
            <a:off x="10424945" y="5598453"/>
            <a:ext cx="122820" cy="122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38FF176-296D-4887-9F7F-B4A732CF9825}"/>
              </a:ext>
            </a:extLst>
          </p:cNvPr>
          <p:cNvSpPr/>
          <p:nvPr/>
        </p:nvSpPr>
        <p:spPr>
          <a:xfrm>
            <a:off x="10424945" y="5868372"/>
            <a:ext cx="122820" cy="122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F592F60B-DC6A-41DE-A382-EA692575468D}"/>
              </a:ext>
            </a:extLst>
          </p:cNvPr>
          <p:cNvSpPr/>
          <p:nvPr/>
        </p:nvSpPr>
        <p:spPr>
          <a:xfrm>
            <a:off x="10424945" y="6138291"/>
            <a:ext cx="122820" cy="122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283C295-D09E-4A32-824C-051EB87E6C28}"/>
              </a:ext>
            </a:extLst>
          </p:cNvPr>
          <p:cNvSpPr/>
          <p:nvPr/>
        </p:nvSpPr>
        <p:spPr>
          <a:xfrm>
            <a:off x="10424945" y="6408210"/>
            <a:ext cx="122820" cy="122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553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CFA9F07-3539-4498-9692-6F95E4F77D11}"/>
              </a:ext>
            </a:extLst>
          </p:cNvPr>
          <p:cNvSpPr/>
          <p:nvPr/>
        </p:nvSpPr>
        <p:spPr>
          <a:xfrm>
            <a:off x="0" y="652983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37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Perfil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611100-F48F-440B-A629-26E9CB9BC277}"/>
              </a:ext>
            </a:extLst>
          </p:cNvPr>
          <p:cNvSpPr txBox="1"/>
          <p:nvPr/>
        </p:nvSpPr>
        <p:spPr>
          <a:xfrm>
            <a:off x="0" y="732265"/>
            <a:ext cx="75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Inicio	</a:t>
            </a:r>
            <a:endParaRPr lang="es-CO" dirty="0">
              <a:solidFill>
                <a:schemeClr val="bg1"/>
              </a:solidFill>
              <a:latin typeface="Daytona Pro Light" panose="020B0604020202020204" pitchFamily="34" charset="0"/>
              <a:ea typeface="DengXian" panose="020B0503020204020204" pitchFamily="2" charset="-122"/>
              <a:cs typeface="David" panose="020B0604020202020204" pitchFamily="34" charset="-79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F04D89-7BA7-49FA-ABF3-EAFCEA2B7AC9}"/>
              </a:ext>
            </a:extLst>
          </p:cNvPr>
          <p:cNvSpPr/>
          <p:nvPr/>
        </p:nvSpPr>
        <p:spPr>
          <a:xfrm>
            <a:off x="738231" y="1795244"/>
            <a:ext cx="3984771" cy="39847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Gráfico 8" descr="Identificación de empleado">
            <a:extLst>
              <a:ext uri="{FF2B5EF4-FFF2-40B4-BE49-F238E27FC236}">
                <a16:creationId xmlns:a16="http://schemas.microsoft.com/office/drawing/2014/main" id="{D0556EB8-B8F1-4D3E-9470-7944EA5B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20" y="2309070"/>
            <a:ext cx="2750192" cy="275019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C5547A3-E889-489F-8FB8-098B2AEF26CD}"/>
              </a:ext>
            </a:extLst>
          </p:cNvPr>
          <p:cNvSpPr txBox="1"/>
          <p:nvPr/>
        </p:nvSpPr>
        <p:spPr>
          <a:xfrm>
            <a:off x="6604931" y="1552838"/>
            <a:ext cx="35289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{nombre completo}</a:t>
            </a:r>
            <a:br>
              <a:rPr lang="es-ES" dirty="0"/>
            </a:br>
            <a:r>
              <a:rPr lang="es-ES" dirty="0"/>
              <a:t>{rol}</a:t>
            </a:r>
          </a:p>
          <a:p>
            <a:r>
              <a:rPr lang="es-ES" dirty="0"/>
              <a:t>{CC}</a:t>
            </a:r>
          </a:p>
          <a:p>
            <a:r>
              <a:rPr lang="es-ES" dirty="0"/>
              <a:t>{código estudiantil}</a:t>
            </a:r>
          </a:p>
          <a:p>
            <a:r>
              <a:rPr lang="es-ES" dirty="0"/>
              <a:t>{tipo de curso}</a:t>
            </a:r>
          </a:p>
          <a:p>
            <a:r>
              <a:rPr lang="es-ES" dirty="0"/>
              <a:t>{facultad}</a:t>
            </a:r>
          </a:p>
          <a:p>
            <a:r>
              <a:rPr lang="es-ES" dirty="0"/>
              <a:t>{carrera}</a:t>
            </a:r>
          </a:p>
          <a:p>
            <a:r>
              <a:rPr lang="es-ES" dirty="0"/>
              <a:t>{semestre}</a:t>
            </a:r>
          </a:p>
          <a:p>
            <a:r>
              <a:rPr lang="es-ES" dirty="0"/>
              <a:t>{correo </a:t>
            </a:r>
            <a:r>
              <a:rPr lang="es-ES" dirty="0" err="1"/>
              <a:t>electronico</a:t>
            </a:r>
            <a:r>
              <a:rPr lang="es-ES" dirty="0"/>
              <a:t>}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AD24299-3C70-4B49-A6C1-8BAD7D2AE49C}"/>
              </a:ext>
            </a:extLst>
          </p:cNvPr>
          <p:cNvGrpSpPr/>
          <p:nvPr/>
        </p:nvGrpSpPr>
        <p:grpSpPr>
          <a:xfrm>
            <a:off x="6604931" y="4298479"/>
            <a:ext cx="3279396" cy="1629237"/>
            <a:chOff x="6604931" y="4298479"/>
            <a:chExt cx="3279396" cy="1629237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1769BB0-BF5B-45E1-B7B7-66DF24C69809}"/>
                </a:ext>
              </a:extLst>
            </p:cNvPr>
            <p:cNvSpPr txBox="1"/>
            <p:nvPr/>
          </p:nvSpPr>
          <p:spPr>
            <a:xfrm>
              <a:off x="6604931" y="4298479"/>
              <a:ext cx="889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Daytona Pro Light" panose="020B0304030503040204" pitchFamily="34" charset="0"/>
                </a:rPr>
                <a:t>Firma:</a:t>
              </a:r>
              <a:br>
                <a:rPr lang="es-ES" dirty="0">
                  <a:latin typeface="Daytona Pro Light" panose="020B0304030503040204" pitchFamily="34" charset="0"/>
                </a:rPr>
              </a:b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1569AEF-2E47-423C-80CA-3F9DBBB7D6FD}"/>
                </a:ext>
              </a:extLst>
            </p:cNvPr>
            <p:cNvSpPr/>
            <p:nvPr/>
          </p:nvSpPr>
          <p:spPr>
            <a:xfrm>
              <a:off x="6688121" y="4692763"/>
              <a:ext cx="3196206" cy="8892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5" name="Gráfico 14" descr="Cheque bancario">
              <a:extLst>
                <a:ext uri="{FF2B5EF4-FFF2-40B4-BE49-F238E27FC236}">
                  <a16:creationId xmlns:a16="http://schemas.microsoft.com/office/drawing/2014/main" id="{5E9A510D-8E01-49F2-BFCD-28CB2A7A2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32645" y="4353382"/>
              <a:ext cx="1574334" cy="1574334"/>
            </a:xfrm>
            <a:prstGeom prst="rect">
              <a:avLst/>
            </a:prstGeom>
          </p:spPr>
        </p:pic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F91AD73-4DBD-42A2-9BD7-6D3F772648A2}"/>
              </a:ext>
            </a:extLst>
          </p:cNvPr>
          <p:cNvSpPr/>
          <p:nvPr/>
        </p:nvSpPr>
        <p:spPr>
          <a:xfrm>
            <a:off x="7847550" y="5996135"/>
            <a:ext cx="744524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Editar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202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CFA9F07-3539-4498-9692-6F95E4F77D11}"/>
              </a:ext>
            </a:extLst>
          </p:cNvPr>
          <p:cNvSpPr/>
          <p:nvPr/>
        </p:nvSpPr>
        <p:spPr>
          <a:xfrm>
            <a:off x="0" y="652983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25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 perfil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611100-F48F-440B-A629-26E9CB9BC277}"/>
              </a:ext>
            </a:extLst>
          </p:cNvPr>
          <p:cNvSpPr txBox="1"/>
          <p:nvPr/>
        </p:nvSpPr>
        <p:spPr>
          <a:xfrm>
            <a:off x="0" y="732265"/>
            <a:ext cx="75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Inicio	</a:t>
            </a:r>
            <a:endParaRPr lang="es-CO" dirty="0">
              <a:solidFill>
                <a:schemeClr val="bg1"/>
              </a:solidFill>
              <a:latin typeface="Daytona Pro Light" panose="020B0604020202020204" pitchFamily="34" charset="0"/>
              <a:ea typeface="DengXian" panose="020B0503020204020204" pitchFamily="2" charset="-122"/>
              <a:cs typeface="David" panose="020B0604020202020204" pitchFamily="34" charset="-79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F04D89-7BA7-49FA-ABF3-EAFCEA2B7AC9}"/>
              </a:ext>
            </a:extLst>
          </p:cNvPr>
          <p:cNvSpPr/>
          <p:nvPr/>
        </p:nvSpPr>
        <p:spPr>
          <a:xfrm>
            <a:off x="738231" y="1795244"/>
            <a:ext cx="3984771" cy="39847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F91AD73-4DBD-42A2-9BD7-6D3F772648A2}"/>
              </a:ext>
            </a:extLst>
          </p:cNvPr>
          <p:cNvSpPr/>
          <p:nvPr/>
        </p:nvSpPr>
        <p:spPr>
          <a:xfrm>
            <a:off x="6731779" y="6300760"/>
            <a:ext cx="871407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Guardar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D578256-0993-4561-8876-327FC900EEAE}"/>
              </a:ext>
            </a:extLst>
          </p:cNvPr>
          <p:cNvSpPr/>
          <p:nvPr/>
        </p:nvSpPr>
        <p:spPr>
          <a:xfrm>
            <a:off x="5151378" y="1440695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460725D-6018-428D-A585-9ECC7E79A639}"/>
              </a:ext>
            </a:extLst>
          </p:cNvPr>
          <p:cNvSpPr/>
          <p:nvPr/>
        </p:nvSpPr>
        <p:spPr>
          <a:xfrm>
            <a:off x="5151378" y="4135659"/>
            <a:ext cx="4006708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Correo electrónico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63D9AA8-CA51-4F48-84B1-22CB8936222C}"/>
              </a:ext>
            </a:extLst>
          </p:cNvPr>
          <p:cNvSpPr/>
          <p:nvPr/>
        </p:nvSpPr>
        <p:spPr>
          <a:xfrm>
            <a:off x="7268849" y="1433736"/>
            <a:ext cx="1889242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Apellido(s)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9CDDA7C-6230-461E-8C8E-827968D68722}"/>
              </a:ext>
            </a:extLst>
          </p:cNvPr>
          <p:cNvSpPr/>
          <p:nvPr/>
        </p:nvSpPr>
        <p:spPr>
          <a:xfrm>
            <a:off x="5151382" y="1969254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documento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B9E881D-838E-43D2-B9BA-578A215A551C}"/>
              </a:ext>
            </a:extLst>
          </p:cNvPr>
          <p:cNvSpPr/>
          <p:nvPr/>
        </p:nvSpPr>
        <p:spPr>
          <a:xfrm>
            <a:off x="7268848" y="1969254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Número de documento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B79737D-DA7F-4B2A-94FE-02258FC0DBAC}"/>
              </a:ext>
            </a:extLst>
          </p:cNvPr>
          <p:cNvSpPr/>
          <p:nvPr/>
        </p:nvSpPr>
        <p:spPr>
          <a:xfrm>
            <a:off x="5151381" y="2500722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Rol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7EEABC5-0062-4453-9399-DDA9043C1388}"/>
              </a:ext>
            </a:extLst>
          </p:cNvPr>
          <p:cNvSpPr/>
          <p:nvPr/>
        </p:nvSpPr>
        <p:spPr>
          <a:xfrm>
            <a:off x="7268848" y="2510042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Código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C0182DA-9175-4CCE-A631-A2A2B3695C1E}"/>
              </a:ext>
            </a:extLst>
          </p:cNvPr>
          <p:cNvSpPr/>
          <p:nvPr/>
        </p:nvSpPr>
        <p:spPr>
          <a:xfrm>
            <a:off x="5151379" y="3025849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curso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980DB44-8917-4C03-84EC-4A192FD352FA}"/>
              </a:ext>
            </a:extLst>
          </p:cNvPr>
          <p:cNvSpPr/>
          <p:nvPr/>
        </p:nvSpPr>
        <p:spPr>
          <a:xfrm>
            <a:off x="7268849" y="3046371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Facultad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4808BF7-8447-4C82-B36F-C13434251173}"/>
              </a:ext>
            </a:extLst>
          </p:cNvPr>
          <p:cNvSpPr/>
          <p:nvPr/>
        </p:nvSpPr>
        <p:spPr>
          <a:xfrm>
            <a:off x="5168702" y="3598837"/>
            <a:ext cx="1871921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Carrera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4AF889D-DB23-45C1-9F70-215ACDA665C5}"/>
              </a:ext>
            </a:extLst>
          </p:cNvPr>
          <p:cNvSpPr/>
          <p:nvPr/>
        </p:nvSpPr>
        <p:spPr>
          <a:xfrm>
            <a:off x="7286167" y="3587159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Semestre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áfico 2" descr="Descargar">
            <a:extLst>
              <a:ext uri="{FF2B5EF4-FFF2-40B4-BE49-F238E27FC236}">
                <a16:creationId xmlns:a16="http://schemas.microsoft.com/office/drawing/2014/main" id="{EC0278C3-0AEE-4088-9980-3AFEC96D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3416" y="3330429"/>
            <a:ext cx="914400" cy="914400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9056CDC6-1AC8-460A-A82F-1E171BEBAFD7}"/>
              </a:ext>
            </a:extLst>
          </p:cNvPr>
          <p:cNvGrpSpPr/>
          <p:nvPr/>
        </p:nvGrpSpPr>
        <p:grpSpPr>
          <a:xfrm>
            <a:off x="5168702" y="4480892"/>
            <a:ext cx="4006708" cy="1122573"/>
            <a:chOff x="6688121" y="4353382"/>
            <a:chExt cx="3196206" cy="1574334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04E9F95C-E8FC-4D4B-9AAB-3B872917497B}"/>
                </a:ext>
              </a:extLst>
            </p:cNvPr>
            <p:cNvSpPr/>
            <p:nvPr/>
          </p:nvSpPr>
          <p:spPr>
            <a:xfrm>
              <a:off x="6688121" y="4692763"/>
              <a:ext cx="3196206" cy="8892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33" name="Gráfico 32" descr="Cheque bancario">
              <a:extLst>
                <a:ext uri="{FF2B5EF4-FFF2-40B4-BE49-F238E27FC236}">
                  <a16:creationId xmlns:a16="http://schemas.microsoft.com/office/drawing/2014/main" id="{4CCC3A1C-6C21-465D-BCB5-7A4459B4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32645" y="4353382"/>
              <a:ext cx="1574334" cy="1574334"/>
            </a:xfrm>
            <a:prstGeom prst="rect">
              <a:avLst/>
            </a:prstGeom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4B51BA1-0CB3-43FA-8218-A699E771ADA7}"/>
              </a:ext>
            </a:extLst>
          </p:cNvPr>
          <p:cNvGrpSpPr/>
          <p:nvPr/>
        </p:nvGrpSpPr>
        <p:grpSpPr>
          <a:xfrm>
            <a:off x="5168703" y="5577649"/>
            <a:ext cx="4006708" cy="385893"/>
            <a:chOff x="3890394" y="3236051"/>
            <a:chExt cx="4741878" cy="385893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F6A6A1D-579C-4B6F-8C3D-C59A2CAC61B6}"/>
                </a:ext>
              </a:extLst>
            </p:cNvPr>
            <p:cNvSpPr/>
            <p:nvPr/>
          </p:nvSpPr>
          <p:spPr>
            <a:xfrm>
              <a:off x="3890394" y="3256383"/>
              <a:ext cx="3200348" cy="345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{nombre del archivo}.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jpg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/png/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pdf</a:t>
              </a:r>
              <a:endPara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D554EFD-3021-44BD-8F29-2AA4195128EB}"/>
                </a:ext>
              </a:extLst>
            </p:cNvPr>
            <p:cNvSpPr/>
            <p:nvPr/>
          </p:nvSpPr>
          <p:spPr>
            <a:xfrm>
              <a:off x="7090742" y="3256382"/>
              <a:ext cx="1541530" cy="345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200" dirty="0">
                  <a:solidFill>
                    <a:schemeClr val="tx1"/>
                  </a:solidFill>
                </a:rPr>
                <a:t>Subir archivo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pic>
          <p:nvPicPr>
            <p:cNvPr id="37" name="Gráfico 36" descr="Descargar">
              <a:extLst>
                <a:ext uri="{FF2B5EF4-FFF2-40B4-BE49-F238E27FC236}">
                  <a16:creationId xmlns:a16="http://schemas.microsoft.com/office/drawing/2014/main" id="{92B88929-2D11-48A5-A6CD-3376169BF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46379" y="3236051"/>
              <a:ext cx="385893" cy="385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615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Login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6160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5037267" y="4401266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5037267" y="497782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Contraseña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5793996" y="5625605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Ingresar</a:t>
            </a:r>
            <a:endParaRPr lang="es-CO" sz="1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57ABC8-075C-46F3-B1EB-104C0B3F7228}"/>
              </a:ext>
            </a:extLst>
          </p:cNvPr>
          <p:cNvSpPr txBox="1"/>
          <p:nvPr/>
        </p:nvSpPr>
        <p:spPr>
          <a:xfrm>
            <a:off x="5037267" y="6030160"/>
            <a:ext cx="142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¿Ha olvidado su contraseña?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3282DC-BD7C-4154-A9A5-F32B39FBF8A5}"/>
              </a:ext>
            </a:extLst>
          </p:cNvPr>
          <p:cNvSpPr txBox="1"/>
          <p:nvPr/>
        </p:nvSpPr>
        <p:spPr>
          <a:xfrm>
            <a:off x="6310705" y="6030160"/>
            <a:ext cx="97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Regístrese aquí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01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A875A6A-D000-4A01-8498-23AD111B0AF4}"/>
              </a:ext>
            </a:extLst>
          </p:cNvPr>
          <p:cNvSpPr/>
          <p:nvPr/>
        </p:nvSpPr>
        <p:spPr>
          <a:xfrm>
            <a:off x="6236357" y="3420774"/>
            <a:ext cx="4236440" cy="10697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Registro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75" y="22362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6351223" y="1922564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6351223" y="4617528"/>
            <a:ext cx="4006708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Correo electrónico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8067100" y="5451416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Solicitar</a:t>
            </a:r>
            <a:endParaRPr lang="es-CO" sz="100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66012E-5B7F-4438-B157-008F4A816AF1}"/>
              </a:ext>
            </a:extLst>
          </p:cNvPr>
          <p:cNvSpPr txBox="1"/>
          <p:nvPr/>
        </p:nvSpPr>
        <p:spPr>
          <a:xfrm>
            <a:off x="5913925" y="1328909"/>
            <a:ext cx="24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Solicitar usuario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136AE71-BAE9-4096-A1B3-FF797961BD2B}"/>
              </a:ext>
            </a:extLst>
          </p:cNvPr>
          <p:cNvSpPr/>
          <p:nvPr/>
        </p:nvSpPr>
        <p:spPr>
          <a:xfrm>
            <a:off x="8468694" y="1915605"/>
            <a:ext cx="1889242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Apellido(s)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9329D2-3F2A-464E-982C-DC47619E4CBD}"/>
              </a:ext>
            </a:extLst>
          </p:cNvPr>
          <p:cNvSpPr/>
          <p:nvPr/>
        </p:nvSpPr>
        <p:spPr>
          <a:xfrm>
            <a:off x="6351227" y="2451123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documento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0284BE0-BD05-4711-9531-904F6328B49B}"/>
              </a:ext>
            </a:extLst>
          </p:cNvPr>
          <p:cNvSpPr/>
          <p:nvPr/>
        </p:nvSpPr>
        <p:spPr>
          <a:xfrm>
            <a:off x="8468693" y="2451123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Número de documento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0304EF2-177F-4C05-86D6-0BCD726E1A0D}"/>
              </a:ext>
            </a:extLst>
          </p:cNvPr>
          <p:cNvSpPr/>
          <p:nvPr/>
        </p:nvSpPr>
        <p:spPr>
          <a:xfrm>
            <a:off x="6351226" y="2982591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Rol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D4082D4-526B-4045-BF36-D5F305DD29E1}"/>
              </a:ext>
            </a:extLst>
          </p:cNvPr>
          <p:cNvSpPr/>
          <p:nvPr/>
        </p:nvSpPr>
        <p:spPr>
          <a:xfrm>
            <a:off x="8468693" y="2991911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Código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575DDA9-C98F-4F67-935F-EC106F58CE46}"/>
              </a:ext>
            </a:extLst>
          </p:cNvPr>
          <p:cNvSpPr/>
          <p:nvPr/>
        </p:nvSpPr>
        <p:spPr>
          <a:xfrm>
            <a:off x="6351224" y="3507718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curso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35BA64E-199A-41C9-8D48-DC5BD063298C}"/>
              </a:ext>
            </a:extLst>
          </p:cNvPr>
          <p:cNvSpPr/>
          <p:nvPr/>
        </p:nvSpPr>
        <p:spPr>
          <a:xfrm>
            <a:off x="8468694" y="3528240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Facultad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3300392-5046-4C1F-AFD8-FA27F845CB26}"/>
              </a:ext>
            </a:extLst>
          </p:cNvPr>
          <p:cNvSpPr/>
          <p:nvPr/>
        </p:nvSpPr>
        <p:spPr>
          <a:xfrm>
            <a:off x="6368547" y="4080706"/>
            <a:ext cx="1871921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Carrera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B6CD306-2EE2-43E8-89FE-0F4D621C33B7}"/>
              </a:ext>
            </a:extLst>
          </p:cNvPr>
          <p:cNvSpPr/>
          <p:nvPr/>
        </p:nvSpPr>
        <p:spPr>
          <a:xfrm>
            <a:off x="8486012" y="4069028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Semestre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B7D19C6F-EEEE-4CC0-83B3-58EC2788765B}"/>
              </a:ext>
            </a:extLst>
          </p:cNvPr>
          <p:cNvSpPr/>
          <p:nvPr/>
        </p:nvSpPr>
        <p:spPr>
          <a:xfrm>
            <a:off x="5019099" y="3680334"/>
            <a:ext cx="1217258" cy="46685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Para estudiantes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64340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38FD6A5-FD34-4BF6-942E-AEB02704256D}"/>
              </a:ext>
            </a:extLst>
          </p:cNvPr>
          <p:cNvSpPr/>
          <p:nvPr/>
        </p:nvSpPr>
        <p:spPr>
          <a:xfrm>
            <a:off x="3782466" y="2174845"/>
            <a:ext cx="4627067" cy="2508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Restablecer contraseña</a:t>
            </a:r>
            <a:endParaRPr lang="es-CO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751F26A-53BB-4570-B827-FF5569B60D2A}"/>
              </a:ext>
            </a:extLst>
          </p:cNvPr>
          <p:cNvSpPr txBox="1"/>
          <p:nvPr/>
        </p:nvSpPr>
        <p:spPr>
          <a:xfrm>
            <a:off x="4321727" y="2295971"/>
            <a:ext cx="3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Restablecer contraseña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C1FB908-A41B-4ABF-AA69-CEDDB246C5D6}"/>
              </a:ext>
            </a:extLst>
          </p:cNvPr>
          <p:cNvSpPr/>
          <p:nvPr/>
        </p:nvSpPr>
        <p:spPr>
          <a:xfrm>
            <a:off x="5037266" y="3480119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Correo electrónico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56DA18-95ED-49DE-9C32-81AB0EE8E201}"/>
              </a:ext>
            </a:extLst>
          </p:cNvPr>
          <p:cNvSpPr/>
          <p:nvPr/>
        </p:nvSpPr>
        <p:spPr>
          <a:xfrm>
            <a:off x="5793997" y="4091728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Solicitar</a:t>
            </a:r>
            <a:endParaRPr lang="es-CO" sz="10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4F72EB3-32AD-4978-8939-B3177DEAAD75}"/>
              </a:ext>
            </a:extLst>
          </p:cNvPr>
          <p:cNvSpPr/>
          <p:nvPr/>
        </p:nvSpPr>
        <p:spPr>
          <a:xfrm>
            <a:off x="5037266" y="286851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19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Confirmación envío de notificación</a:t>
            </a:r>
            <a:endParaRPr lang="es-CO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751F26A-53BB-4570-B827-FF5569B60D2A}"/>
              </a:ext>
            </a:extLst>
          </p:cNvPr>
          <p:cNvSpPr txBox="1"/>
          <p:nvPr/>
        </p:nvSpPr>
        <p:spPr>
          <a:xfrm>
            <a:off x="2857848" y="1486659"/>
            <a:ext cx="6476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atin typeface="DengXian" panose="02010600030101010101" pitchFamily="2" charset="-122"/>
                <a:ea typeface="DengXian" panose="02010600030101010101" pitchFamily="2" charset="-122"/>
              </a:rPr>
              <a:t>Solicitud realizada</a:t>
            </a:r>
            <a:endParaRPr lang="es-CO" sz="40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2D751E7-9553-4CC9-9E01-8CE51BE36643}"/>
              </a:ext>
            </a:extLst>
          </p:cNvPr>
          <p:cNvSpPr txBox="1"/>
          <p:nvPr/>
        </p:nvSpPr>
        <p:spPr>
          <a:xfrm>
            <a:off x="1498831" y="2902591"/>
            <a:ext cx="919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engXian" panose="02010600030101010101" pitchFamily="2" charset="-122"/>
                <a:ea typeface="DengXian" panose="02010600030101010101" pitchFamily="2" charset="-122"/>
              </a:rPr>
              <a:t>Se ha enviado una notificación al correo </a:t>
            </a:r>
            <a:r>
              <a:rPr lang="es-ES" i="1" dirty="0">
                <a:latin typeface="DengXian" panose="02010600030101010101" pitchFamily="2" charset="-122"/>
                <a:ea typeface="DengXian" panose="02010600030101010101" pitchFamily="2" charset="-122"/>
              </a:rPr>
              <a:t>{correo}. </a:t>
            </a:r>
            <a:r>
              <a:rPr lang="es-ES" dirty="0">
                <a:latin typeface="DengXian" panose="02010600030101010101" pitchFamily="2" charset="-122"/>
                <a:ea typeface="DengXian" panose="02010600030101010101" pitchFamily="2" charset="-122"/>
              </a:rPr>
              <a:t>Por favor revise su buzón para continuar.</a:t>
            </a:r>
            <a:endParaRPr lang="es-CO" i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2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 (Lista de opciones)</a:t>
            </a:r>
            <a:endParaRPr lang="es-CO" dirty="0"/>
          </a:p>
        </p:txBody>
      </p:sp>
      <p:pic>
        <p:nvPicPr>
          <p:cNvPr id="2050" name="Picture 2" descr="Universidad de San Buenaventura, Bogotá 10 de marzo de 2020 - YouTube">
            <a:extLst>
              <a:ext uri="{FF2B5EF4-FFF2-40B4-BE49-F238E27FC236}">
                <a16:creationId xmlns:a16="http://schemas.microsoft.com/office/drawing/2014/main" id="{6458062C-32FA-4CEE-9DEE-1F2B999ED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/>
          <a:stretch/>
        </p:blipFill>
        <p:spPr bwMode="auto">
          <a:xfrm>
            <a:off x="0" y="1570837"/>
            <a:ext cx="12192000" cy="475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98FDAF-25A8-4B22-994B-5A16EA4F176F}"/>
              </a:ext>
            </a:extLst>
          </p:cNvPr>
          <p:cNvSpPr txBox="1"/>
          <p:nvPr/>
        </p:nvSpPr>
        <p:spPr>
          <a:xfrm>
            <a:off x="3942455" y="908708"/>
            <a:ext cx="810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Proyectos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	Grupos de Investigación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Semilleros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</a:t>
            </a:r>
            <a:r>
              <a:rPr lang="es-ES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Iniciar sesión</a:t>
            </a:r>
            <a:endParaRPr lang="es-CO" sz="1400" u="sng" dirty="0">
              <a:latin typeface="Daytona Pro Light" panose="020B0604020202020204" pitchFamily="34" charset="0"/>
              <a:ea typeface="DengXian" panose="020B0503020204020204" pitchFamily="2" charset="-122"/>
              <a:cs typeface="David" panose="020B0604020202020204" pitchFamily="34" charset="-79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8C2C970-B0C3-4EB1-BBC7-EF7FE7A25A6D}"/>
              </a:ext>
            </a:extLst>
          </p:cNvPr>
          <p:cNvGrpSpPr/>
          <p:nvPr/>
        </p:nvGrpSpPr>
        <p:grpSpPr>
          <a:xfrm>
            <a:off x="142429" y="560699"/>
            <a:ext cx="3154260" cy="855840"/>
            <a:chOff x="1" y="799053"/>
            <a:chExt cx="3154260" cy="855840"/>
          </a:xfrm>
        </p:grpSpPr>
        <p:pic>
          <p:nvPicPr>
            <p:cNvPr id="2052" name="Picture 4" descr="Universidad de San Buenaventura | Carreras | Matrícula 2022">
              <a:extLst>
                <a:ext uri="{FF2B5EF4-FFF2-40B4-BE49-F238E27FC236}">
                  <a16:creationId xmlns:a16="http://schemas.microsoft.com/office/drawing/2014/main" id="{E8C2B3ED-474F-4DC5-8911-9687DFE300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4" t="37094" r="11888" b="29230"/>
            <a:stretch/>
          </p:blipFill>
          <p:spPr bwMode="auto">
            <a:xfrm>
              <a:off x="1" y="799053"/>
              <a:ext cx="2910980" cy="80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9506F8A8-C775-42AA-9B99-BC6ECE3BE9B9}"/>
                </a:ext>
              </a:extLst>
            </p:cNvPr>
            <p:cNvSpPr txBox="1"/>
            <p:nvPr/>
          </p:nvSpPr>
          <p:spPr>
            <a:xfrm>
              <a:off x="503338" y="1408672"/>
              <a:ext cx="26509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Book Antiqua" panose="02040602050305030304" pitchFamily="18" charset="0"/>
                  <a:ea typeface="DengXian" panose="02010600030101010101" pitchFamily="2" charset="-122"/>
                </a:rPr>
                <a:t>Sistema de Gestión de Proyectos - Reportes</a:t>
              </a:r>
              <a:endParaRPr lang="es-CO" sz="1000" dirty="0">
                <a:latin typeface="Book Antiqua" panose="02040602050305030304" pitchFamily="18" charset="0"/>
                <a:ea typeface="DengXian" panose="02010600030101010101" pitchFamily="2" charset="-122"/>
              </a:endParaRP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B2387F9C-4546-4374-A981-55A2413B4B17}"/>
              </a:ext>
            </a:extLst>
          </p:cNvPr>
          <p:cNvSpPr/>
          <p:nvPr/>
        </p:nvSpPr>
        <p:spPr>
          <a:xfrm>
            <a:off x="4053922" y="1380834"/>
            <a:ext cx="14093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CBABBF-27B0-477A-903E-F752BC1E4052}"/>
              </a:ext>
            </a:extLst>
          </p:cNvPr>
          <p:cNvSpPr/>
          <p:nvPr/>
        </p:nvSpPr>
        <p:spPr>
          <a:xfrm>
            <a:off x="4053922" y="1424375"/>
            <a:ext cx="1409350" cy="89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1A79C61-51C9-4535-A190-35EA82B363C2}"/>
              </a:ext>
            </a:extLst>
          </p:cNvPr>
          <p:cNvGrpSpPr/>
          <p:nvPr/>
        </p:nvGrpSpPr>
        <p:grpSpPr>
          <a:xfrm>
            <a:off x="5886618" y="1380834"/>
            <a:ext cx="2109394" cy="933741"/>
            <a:chOff x="5886618" y="1380834"/>
            <a:chExt cx="2109394" cy="1294679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C253D2D-929C-46E0-8F85-F6F139A59A6B}"/>
                </a:ext>
              </a:extLst>
            </p:cNvPr>
            <p:cNvSpPr/>
            <p:nvPr/>
          </p:nvSpPr>
          <p:spPr>
            <a:xfrm>
              <a:off x="5886619" y="1380834"/>
              <a:ext cx="210939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ED64D67-105F-4F89-B833-5305F91C36AE}"/>
                </a:ext>
              </a:extLst>
            </p:cNvPr>
            <p:cNvSpPr/>
            <p:nvPr/>
          </p:nvSpPr>
          <p:spPr>
            <a:xfrm>
              <a:off x="5886618" y="1424375"/>
              <a:ext cx="2109393" cy="1251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D81DAA5D-3558-42B2-A6FF-1D11D8F7CEB5}"/>
              </a:ext>
            </a:extLst>
          </p:cNvPr>
          <p:cNvGrpSpPr/>
          <p:nvPr/>
        </p:nvGrpSpPr>
        <p:grpSpPr>
          <a:xfrm>
            <a:off x="8608459" y="1378656"/>
            <a:ext cx="1099104" cy="657189"/>
            <a:chOff x="8608459" y="1378656"/>
            <a:chExt cx="1099104" cy="1296857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7A93E8A-36DB-4D41-89B0-5E905D4DB90A}"/>
                </a:ext>
              </a:extLst>
            </p:cNvPr>
            <p:cNvSpPr/>
            <p:nvPr/>
          </p:nvSpPr>
          <p:spPr>
            <a:xfrm>
              <a:off x="8608460" y="1378656"/>
              <a:ext cx="109910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69B289B-CBC8-45A3-A508-C6695065B99D}"/>
                </a:ext>
              </a:extLst>
            </p:cNvPr>
            <p:cNvSpPr/>
            <p:nvPr/>
          </p:nvSpPr>
          <p:spPr>
            <a:xfrm>
              <a:off x="8608459" y="1424375"/>
              <a:ext cx="1099103" cy="1251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1B1720F-E495-4219-86AC-87DC4F317DFE}"/>
              </a:ext>
            </a:extLst>
          </p:cNvPr>
          <p:cNvCxnSpPr>
            <a:cxnSpLocks/>
          </p:cNvCxnSpPr>
          <p:nvPr/>
        </p:nvCxnSpPr>
        <p:spPr>
          <a:xfrm>
            <a:off x="4053921" y="1720554"/>
            <a:ext cx="14093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53A9341-0458-4626-8DBB-A8B6DEE6894F}"/>
              </a:ext>
            </a:extLst>
          </p:cNvPr>
          <p:cNvSpPr txBox="1"/>
          <p:nvPr/>
        </p:nvSpPr>
        <p:spPr>
          <a:xfrm>
            <a:off x="4053921" y="1444215"/>
            <a:ext cx="114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930BA02-AD56-46FB-9635-3FFCB04D4970}"/>
              </a:ext>
            </a:extLst>
          </p:cNvPr>
          <p:cNvSpPr txBox="1"/>
          <p:nvPr/>
        </p:nvSpPr>
        <p:spPr>
          <a:xfrm>
            <a:off x="4053920" y="1741224"/>
            <a:ext cx="1409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culminados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7E128EE-DE83-4D5C-BEF5-BF1AB9DC2DB0}"/>
              </a:ext>
            </a:extLst>
          </p:cNvPr>
          <p:cNvCxnSpPr>
            <a:cxnSpLocks/>
          </p:cNvCxnSpPr>
          <p:nvPr/>
        </p:nvCxnSpPr>
        <p:spPr>
          <a:xfrm>
            <a:off x="4053921" y="2015829"/>
            <a:ext cx="14093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A59EF6-D97E-4584-9360-8CA5B743D114}"/>
              </a:ext>
            </a:extLst>
          </p:cNvPr>
          <p:cNvSpPr txBox="1"/>
          <p:nvPr/>
        </p:nvSpPr>
        <p:spPr>
          <a:xfrm>
            <a:off x="4053919" y="2017646"/>
            <a:ext cx="1409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inactivos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F5077E6-E70F-4C2B-B988-049949682669}"/>
              </a:ext>
            </a:extLst>
          </p:cNvPr>
          <p:cNvCxnSpPr>
            <a:cxnSpLocks/>
          </p:cNvCxnSpPr>
          <p:nvPr/>
        </p:nvCxnSpPr>
        <p:spPr>
          <a:xfrm flipV="1">
            <a:off x="5886618" y="1720554"/>
            <a:ext cx="2109393" cy="2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A399A3A-782E-4C67-AA4E-975B81FCEF91}"/>
              </a:ext>
            </a:extLst>
          </p:cNvPr>
          <p:cNvCxnSpPr>
            <a:cxnSpLocks/>
          </p:cNvCxnSpPr>
          <p:nvPr/>
        </p:nvCxnSpPr>
        <p:spPr>
          <a:xfrm flipV="1">
            <a:off x="5886618" y="2015829"/>
            <a:ext cx="2109393" cy="28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F168711-9193-401D-8DA8-6796FEA69FEB}"/>
              </a:ext>
            </a:extLst>
          </p:cNvPr>
          <p:cNvSpPr txBox="1"/>
          <p:nvPr/>
        </p:nvSpPr>
        <p:spPr>
          <a:xfrm>
            <a:off x="5870814" y="1452396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Software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A0AC09D-EB71-45F3-BA86-AF5091FBAD44}"/>
              </a:ext>
            </a:extLst>
          </p:cNvPr>
          <p:cNvSpPr txBox="1"/>
          <p:nvPr/>
        </p:nvSpPr>
        <p:spPr>
          <a:xfrm>
            <a:off x="5870813" y="1743502"/>
            <a:ext cx="2038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Redes 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FE83D5C-6615-4D1A-BEF1-5FB4B53FF4F7}"/>
              </a:ext>
            </a:extLst>
          </p:cNvPr>
          <p:cNvSpPr txBox="1"/>
          <p:nvPr/>
        </p:nvSpPr>
        <p:spPr>
          <a:xfrm>
            <a:off x="5879641" y="2035845"/>
            <a:ext cx="1864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seguridad 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cxnSp>
        <p:nvCxnSpPr>
          <p:cNvPr id="2053" name="Conector recto 2052">
            <a:extLst>
              <a:ext uri="{FF2B5EF4-FFF2-40B4-BE49-F238E27FC236}">
                <a16:creationId xmlns:a16="http://schemas.microsoft.com/office/drawing/2014/main" id="{B76EE366-B8F8-40B0-BC70-E4F1E6F70631}"/>
              </a:ext>
            </a:extLst>
          </p:cNvPr>
          <p:cNvCxnSpPr>
            <a:endCxn id="16" idx="3"/>
          </p:cNvCxnSpPr>
          <p:nvPr/>
        </p:nvCxnSpPr>
        <p:spPr>
          <a:xfrm flipV="1">
            <a:off x="8604250" y="1718835"/>
            <a:ext cx="1103312" cy="17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F377E42-9A55-4C2E-B879-7C4AA69A86AF}"/>
              </a:ext>
            </a:extLst>
          </p:cNvPr>
          <p:cNvSpPr txBox="1"/>
          <p:nvPr/>
        </p:nvSpPr>
        <p:spPr>
          <a:xfrm>
            <a:off x="8600281" y="1450480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B61C6FA-31DD-4EA1-A262-92D800AC2A51}"/>
              </a:ext>
            </a:extLst>
          </p:cNvPr>
          <p:cNvSpPr txBox="1"/>
          <p:nvPr/>
        </p:nvSpPr>
        <p:spPr>
          <a:xfrm>
            <a:off x="8600281" y="1755089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</a:t>
            </a:r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s-ES" sz="100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10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9860756" y="2392453"/>
            <a:ext cx="1506328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Proyectos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Proyectos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Gráfico 16" descr="Silla de ruedas nueva">
            <a:extLst>
              <a:ext uri="{FF2B5EF4-FFF2-40B4-BE49-F238E27FC236}">
                <a16:creationId xmlns:a16="http://schemas.microsoft.com/office/drawing/2014/main" id="{0571ABD0-D963-42EF-8428-3CDAC730C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828" y="3178770"/>
            <a:ext cx="914400" cy="914400"/>
          </a:xfrm>
          <a:prstGeom prst="rect">
            <a:avLst/>
          </a:prstGeom>
        </p:spPr>
      </p:pic>
      <p:pic>
        <p:nvPicPr>
          <p:cNvPr id="19" name="Gráfico 18" descr="Cabeza con engranajes">
            <a:extLst>
              <a:ext uri="{FF2B5EF4-FFF2-40B4-BE49-F238E27FC236}">
                <a16:creationId xmlns:a16="http://schemas.microsoft.com/office/drawing/2014/main" id="{9DCDBD7F-ADA5-444F-B1BC-63306DC802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0720" y="4925311"/>
            <a:ext cx="914400" cy="914400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proyecto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proyecto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452100" y="2510359"/>
            <a:ext cx="58781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Activos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512299" y="2572262"/>
            <a:ext cx="348457" cy="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6509856" y="2433762"/>
            <a:ext cx="300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por estado (activo, culminado, inactivo)</a:t>
            </a:r>
          </a:p>
        </p:txBody>
      </p:sp>
    </p:spTree>
    <p:extLst>
      <p:ext uri="{BB962C8B-B14F-4D97-AF65-F5344CB8AC3E}">
        <p14:creationId xmlns:p14="http://schemas.microsoft.com/office/powerpoint/2010/main" val="45686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9985376" y="2392453"/>
            <a:ext cx="1381708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Grupos de investigación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Grupos de investigación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grupo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grupo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296525" y="2510359"/>
            <a:ext cx="743386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Software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582150" y="2579603"/>
            <a:ext cx="40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7521575" y="2441103"/>
            <a:ext cx="206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de línea de investigación</a:t>
            </a:r>
            <a:endParaRPr lang="es-CO" sz="1200" dirty="0"/>
          </a:p>
        </p:txBody>
      </p:sp>
      <p:pic>
        <p:nvPicPr>
          <p:cNvPr id="5" name="Gráfico 4" descr="Bombilla">
            <a:extLst>
              <a:ext uri="{FF2B5EF4-FFF2-40B4-BE49-F238E27FC236}">
                <a16:creationId xmlns:a16="http://schemas.microsoft.com/office/drawing/2014/main" id="{643EAF50-4823-4F7A-BA82-58B37868E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720" y="4963989"/>
            <a:ext cx="914400" cy="914400"/>
          </a:xfrm>
          <a:prstGeom prst="rect">
            <a:avLst/>
          </a:prstGeom>
        </p:spPr>
      </p:pic>
      <p:pic>
        <p:nvPicPr>
          <p:cNvPr id="8" name="Gráfico 7" descr="Lupa">
            <a:extLst>
              <a:ext uri="{FF2B5EF4-FFF2-40B4-BE49-F238E27FC236}">
                <a16:creationId xmlns:a16="http://schemas.microsoft.com/office/drawing/2014/main" id="{98A7A553-1689-497D-8AE3-ECC8DC52AD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1813" y="3190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97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1458</Words>
  <Application>Microsoft Office PowerPoint</Application>
  <PresentationFormat>Panorámica</PresentationFormat>
  <Paragraphs>493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DengXian</vt:lpstr>
      <vt:lpstr>Arial</vt:lpstr>
      <vt:lpstr>Book Antiqua</vt:lpstr>
      <vt:lpstr>Calibri</vt:lpstr>
      <vt:lpstr>Calibri Light</vt:lpstr>
      <vt:lpstr>Daytona Pro Light</vt:lpstr>
      <vt:lpstr>Tema de Office</vt:lpstr>
      <vt:lpstr>Mockups Aplicación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 Aplicación Web</dc:title>
  <dc:creator>Juan David Gonzalez Dimaté</dc:creator>
  <cp:lastModifiedBy>Juan David Gonzalez Dimaté</cp:lastModifiedBy>
  <cp:revision>33</cp:revision>
  <dcterms:created xsi:type="dcterms:W3CDTF">2023-04-14T16:47:51Z</dcterms:created>
  <dcterms:modified xsi:type="dcterms:W3CDTF">2023-04-20T20:17:24Z</dcterms:modified>
</cp:coreProperties>
</file>