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2" r:id="rId6"/>
    <p:sldId id="264" r:id="rId7"/>
    <p:sldId id="261" r:id="rId8"/>
    <p:sldId id="265" r:id="rId9"/>
    <p:sldId id="266" r:id="rId10"/>
    <p:sldId id="267" r:id="rId11"/>
    <p:sldId id="268" r:id="rId12"/>
    <p:sldId id="269" r:id="rId13"/>
    <p:sldId id="285" r:id="rId14"/>
    <p:sldId id="286" r:id="rId15"/>
    <p:sldId id="272" r:id="rId16"/>
    <p:sldId id="273" r:id="rId17"/>
    <p:sldId id="274" r:id="rId18"/>
    <p:sldId id="287" r:id="rId19"/>
    <p:sldId id="276" r:id="rId20"/>
    <p:sldId id="275" r:id="rId21"/>
    <p:sldId id="278" r:id="rId22"/>
    <p:sldId id="288" r:id="rId23"/>
    <p:sldId id="279" r:id="rId24"/>
    <p:sldId id="280" r:id="rId25"/>
    <p:sldId id="281" r:id="rId26"/>
    <p:sldId id="282" r:id="rId27"/>
    <p:sldId id="283" r:id="rId28"/>
    <p:sldId id="284" r:id="rId29"/>
    <p:sldId id="259" r:id="rId30"/>
    <p:sldId id="270" r:id="rId3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Criterios proyectos</c:v>
                </c:pt>
              </c:strCache>
            </c:strRef>
          </c:tx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Hoja1!$A$2:$A$3</c:f>
              <c:strCache>
                <c:ptCount val="2"/>
                <c:pt idx="0">
                  <c:v>Cumple</c:v>
                </c:pt>
                <c:pt idx="1">
                  <c:v>No Cumple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32-4B11-8FA9-E1D4DE5B2A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1E8EB-05D3-4B6B-BB63-41588E8B8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890E63-F715-4460-BCA5-04A1374D2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71A023-B568-426A-8088-595C1A19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C49A07-53FD-4365-AF17-0EAB111D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0B7D8A-5DB9-4F18-8674-20A7320D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844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11544-B8B7-4E6C-946E-EAE267CF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1F1C06-DAB8-49D6-8F0A-AF4A455AC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FAF9C4-9E4C-4ABC-AA19-E8710D53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EA9B2F-A5BA-40BA-BA85-8577526EA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CFAFA6-1255-42A8-99C3-5936357F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940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0B5FBF-1C86-4BAA-B52D-9B2DA148B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B19851-1CCE-4EBC-9341-012DC1D67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AB8D2E-6DA5-4BE3-9203-19C9ED7F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584F38-82E6-454B-9E84-87D4284C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942C5D-5748-462F-8FFE-A7B8B187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427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C2336-F7AB-4ECE-B9DB-E67C566D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7F606D-6616-4C1C-8EDE-91E7146D6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457C95-8C56-4A75-8DEC-211006F7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66FA48-F48A-48CF-9507-2DB4A72E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2BA72B-4715-4BCB-8B53-75AE871D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432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8E426-3DF9-4196-8B17-71C9D246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B6D804-F0D8-4C79-B054-2FFBDCD1D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9C918D-6307-4C31-893B-B66317B9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6E1F7B-BD4E-4D62-85E1-28EAD6DC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25F0D1-3063-46B6-9F62-1F5C6D24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221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6A27D-EB39-435D-9CE4-17DD706A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C1394B-3DAC-4F4A-B504-FBD651E44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E9D300-EC52-4F7E-9658-6DC460C9F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FA85A6-1793-4E5F-A09C-1B0282F9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9DCCFC-45B6-417E-B4E2-60010C8F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557C19-A66E-487C-AE8B-01D63417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39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E1018-03A4-476D-804A-22B1D64E7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634647-A17D-44EF-96E8-9488A2AF2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5ADCC3-1012-486A-8D6A-E4115F663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BF372F-0BC0-4231-88AC-B192763E2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5F0176-3351-4844-A912-6866AFEEF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21A5632-01CE-4592-84B4-3C44638B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6CCA390-16E5-46C1-8B2D-CA304F6D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3D63B9-D33F-44F5-86BA-4F6BBE24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298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52F7E-9FB0-4F47-8E07-F9A850F3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E264D7-8F75-4670-A11E-18CA4075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D4FD14-9B86-4F08-8689-2F4BEB3F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28BDAE-5F9D-408C-9D57-CC3EA299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494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23FC5B0-071B-4E9D-A75D-B594DAB79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79D0AA-4F41-4ACE-88C3-3D5D3B10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A2E559-E712-463A-9A7B-4517B973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600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5BB1D-61CA-47D2-B5F8-7528BFC4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96DB-12D7-418D-B9D8-47D3EA805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ED157D-DA93-415B-ADF7-FE43D7BE1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79C271-EA8F-46BF-B02A-603CCA31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77BDDE-A299-44D2-8734-4E708E7E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C30EB6-25CB-40C1-A38C-3D3A9600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400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243A3-101D-4E2C-AC08-F89C62D0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5AAE223-966D-4222-87EE-E97A85019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883CBA-DDCC-428C-94A1-8340FC154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ADD884-16E5-4178-AE06-D020E468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27BAA1-6C62-4B1B-A49D-FF5D788E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DBAFAC-35D8-4E27-A18D-C3A32076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266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CCE26DA-A3D5-42B6-B77E-46CAA61B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656B27-D9E2-4CE4-AFC7-640401825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575F66-C618-469B-92C0-3BECD60BA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EA6A6-2F2E-46C7-A4FE-E84199786617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912348-56FC-40B1-AAC6-4DC73C658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93D8E7-4F61-4E07-9589-B7EFFEA70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974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451EC-A851-4C30-A388-7C09F0EF8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Mockups Aplicación Web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3DEEB3-17FF-4EF4-9034-F3F6F7518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Juan David Gonzalez Dimaté</a:t>
            </a:r>
          </a:p>
          <a:p>
            <a:r>
              <a:rPr lang="es-ES" dirty="0"/>
              <a:t>Luis Felipe Velasco Tao</a:t>
            </a:r>
          </a:p>
        </p:txBody>
      </p:sp>
    </p:spTree>
    <p:extLst>
      <p:ext uri="{BB962C8B-B14F-4D97-AF65-F5344CB8AC3E}">
        <p14:creationId xmlns:p14="http://schemas.microsoft.com/office/powerpoint/2010/main" val="4175313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lipse 25">
            <a:extLst>
              <a:ext uri="{FF2B5EF4-FFF2-40B4-BE49-F238E27FC236}">
                <a16:creationId xmlns:a16="http://schemas.microsoft.com/office/drawing/2014/main" id="{8470F6F6-18F6-47D2-AD77-0180152AC07A}"/>
              </a:ext>
            </a:extLst>
          </p:cNvPr>
          <p:cNvSpPr/>
          <p:nvPr/>
        </p:nvSpPr>
        <p:spPr>
          <a:xfrm>
            <a:off x="10284902" y="2392453"/>
            <a:ext cx="1082181" cy="3743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396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Semilleros</a:t>
            </a:r>
            <a:endParaRPr lang="es-CO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E18BD25-9F69-4674-A577-B1734C2BD97F}"/>
              </a:ext>
            </a:extLst>
          </p:cNvPr>
          <p:cNvSpPr/>
          <p:nvPr/>
        </p:nvSpPr>
        <p:spPr>
          <a:xfrm>
            <a:off x="-1" y="491491"/>
            <a:ext cx="12192000" cy="10101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AC703E4C-C601-49B8-87E5-244611FBA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324219"/>
            <a:ext cx="12192000" cy="533781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F588E394-182C-4358-8493-B5B869B4C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419" y="6414872"/>
            <a:ext cx="1505160" cy="352474"/>
          </a:xfrm>
          <a:prstGeom prst="rect">
            <a:avLst/>
          </a:prstGeom>
        </p:spPr>
      </p:pic>
      <p:grpSp>
        <p:nvGrpSpPr>
          <p:cNvPr id="34" name="Grupo 33">
            <a:extLst>
              <a:ext uri="{FF2B5EF4-FFF2-40B4-BE49-F238E27FC236}">
                <a16:creationId xmlns:a16="http://schemas.microsoft.com/office/drawing/2014/main" id="{2384D841-7D18-40E0-A2A9-CBE80CE8561B}"/>
              </a:ext>
            </a:extLst>
          </p:cNvPr>
          <p:cNvGrpSpPr/>
          <p:nvPr/>
        </p:nvGrpSpPr>
        <p:grpSpPr>
          <a:xfrm>
            <a:off x="0" y="582144"/>
            <a:ext cx="12192000" cy="1010138"/>
            <a:chOff x="-1" y="491491"/>
            <a:chExt cx="12192000" cy="1010138"/>
          </a:xfrm>
        </p:grpSpPr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65C5DF41-88E7-4F68-9591-A482F25E4451}"/>
                </a:ext>
              </a:extLst>
            </p:cNvPr>
            <p:cNvSpPr/>
            <p:nvPr/>
          </p:nvSpPr>
          <p:spPr>
            <a:xfrm>
              <a:off x="-1" y="491491"/>
              <a:ext cx="12192000" cy="10101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08824A09-3C9A-4780-8402-002B3547D2C3}"/>
                </a:ext>
              </a:extLst>
            </p:cNvPr>
            <p:cNvSpPr txBox="1"/>
            <p:nvPr/>
          </p:nvSpPr>
          <p:spPr>
            <a:xfrm>
              <a:off x="3942455" y="908708"/>
              <a:ext cx="81071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Proyectos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	Grupos de Investigación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Semilleros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</a:t>
              </a:r>
              <a:r>
                <a:rPr lang="es-ES" sz="1400" u="sng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Iniciar sesión</a:t>
              </a:r>
              <a:endParaRPr lang="es-CO" sz="1400" u="sng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endParaRPr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ADAE49F1-4E76-49F2-A500-ACDBDBB9C0D7}"/>
                </a:ext>
              </a:extLst>
            </p:cNvPr>
            <p:cNvGrpSpPr/>
            <p:nvPr/>
          </p:nvGrpSpPr>
          <p:grpSpPr>
            <a:xfrm>
              <a:off x="142429" y="560699"/>
              <a:ext cx="3154260" cy="855840"/>
              <a:chOff x="1" y="799053"/>
              <a:chExt cx="3154260" cy="855840"/>
            </a:xfrm>
          </p:grpSpPr>
          <p:pic>
            <p:nvPicPr>
              <p:cNvPr id="41" name="Picture 4" descr="Universidad de San Buenaventura | Carreras | Matrícula 2022">
                <a:extLst>
                  <a:ext uri="{FF2B5EF4-FFF2-40B4-BE49-F238E27FC236}">
                    <a16:creationId xmlns:a16="http://schemas.microsoft.com/office/drawing/2014/main" id="{9C613BA8-8F20-42E0-844B-7CA45BEA90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24" t="37094" r="11888" b="29230"/>
              <a:stretch/>
            </p:blipFill>
            <p:spPr bwMode="auto">
              <a:xfrm>
                <a:off x="1" y="799053"/>
                <a:ext cx="2910980" cy="8027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422EB578-7CF7-47DA-A202-A122B96EB6DD}"/>
                  </a:ext>
                </a:extLst>
              </p:cNvPr>
              <p:cNvSpPr txBox="1"/>
              <p:nvPr/>
            </p:nvSpPr>
            <p:spPr>
              <a:xfrm>
                <a:off x="503338" y="1408672"/>
                <a:ext cx="26509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>
                    <a:latin typeface="Book Antiqua" panose="02040602050305030304" pitchFamily="18" charset="0"/>
                    <a:ea typeface="DengXian" panose="02010600030101010101" pitchFamily="2" charset="-122"/>
                  </a:rPr>
                  <a:t>Sistema de Gestión de Proyectos - Reportes</a:t>
                </a:r>
                <a:endParaRPr lang="es-CO" sz="1000" dirty="0">
                  <a:latin typeface="Book Antiqua" panose="02040602050305030304" pitchFamily="18" charset="0"/>
                  <a:ea typeface="DengXian" panose="02010600030101010101" pitchFamily="2" charset="-122"/>
                </a:endParaRPr>
              </a:p>
            </p:txBody>
          </p:sp>
        </p:grpSp>
      </p:grpSp>
      <p:sp>
        <p:nvSpPr>
          <p:cNvPr id="45" name="Rectángulo 44">
            <a:extLst>
              <a:ext uri="{FF2B5EF4-FFF2-40B4-BE49-F238E27FC236}">
                <a16:creationId xmlns:a16="http://schemas.microsoft.com/office/drawing/2014/main" id="{FBE6D4A8-482D-4DFD-9BA0-46A93944038C}"/>
              </a:ext>
            </a:extLst>
          </p:cNvPr>
          <p:cNvSpPr/>
          <p:nvPr/>
        </p:nvSpPr>
        <p:spPr>
          <a:xfrm>
            <a:off x="-1" y="1787984"/>
            <a:ext cx="12192000" cy="5691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latin typeface="Daytona Pro Light" panose="020B0304030503040204" pitchFamily="34" charset="0"/>
                <a:ea typeface="DengXian" panose="02010600030101010101" pitchFamily="2" charset="-122"/>
              </a:rPr>
              <a:t>Semilleros</a:t>
            </a:r>
            <a:endParaRPr lang="es-CO" sz="2400" b="1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BEE04E9-2C86-4AC0-AF5D-1312AFD5319F}"/>
              </a:ext>
            </a:extLst>
          </p:cNvPr>
          <p:cNvSpPr/>
          <p:nvPr/>
        </p:nvSpPr>
        <p:spPr>
          <a:xfrm>
            <a:off x="142430" y="2943222"/>
            <a:ext cx="2910980" cy="13854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92ACFC18-FD6B-4EA5-B3AB-7A262F7124E6}"/>
              </a:ext>
            </a:extLst>
          </p:cNvPr>
          <p:cNvSpPr/>
          <p:nvPr/>
        </p:nvSpPr>
        <p:spPr>
          <a:xfrm>
            <a:off x="142430" y="4689763"/>
            <a:ext cx="2910980" cy="13854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AFB3161-214D-487A-8FEE-77BAAE87A1B3}"/>
              </a:ext>
            </a:extLst>
          </p:cNvPr>
          <p:cNvGrpSpPr/>
          <p:nvPr/>
        </p:nvGrpSpPr>
        <p:grpSpPr>
          <a:xfrm>
            <a:off x="3548542" y="2942368"/>
            <a:ext cx="7726262" cy="1423742"/>
            <a:chOff x="3548542" y="2943222"/>
            <a:chExt cx="7726262" cy="1423742"/>
          </a:xfrm>
        </p:grpSpPr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9A09B396-1A8A-4E84-B2F2-DD3A6082A494}"/>
                </a:ext>
              </a:extLst>
            </p:cNvPr>
            <p:cNvSpPr txBox="1"/>
            <p:nvPr/>
          </p:nvSpPr>
          <p:spPr>
            <a:xfrm>
              <a:off x="3548542" y="2943222"/>
              <a:ext cx="2684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Nombre del semillero</a:t>
              </a:r>
              <a:endParaRPr lang="es-CO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F2B829D5-6846-436E-AD20-F464D646711A}"/>
                </a:ext>
              </a:extLst>
            </p:cNvPr>
            <p:cNvSpPr txBox="1"/>
            <p:nvPr/>
          </p:nvSpPr>
          <p:spPr>
            <a:xfrm>
              <a:off x="3548542" y="3366690"/>
              <a:ext cx="77262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Descripción -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Lorem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ipsum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dolor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amet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consectetur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adipiscing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elit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sed 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eiusmod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tempor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incididunt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labore et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dolore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magna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ad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minim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veniam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quis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nostrud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exercitation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ullamco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laboris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nisi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aliquip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ex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commodo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consequat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276F4FCB-A99F-420E-A31C-8F24BFC2B98B}"/>
                </a:ext>
              </a:extLst>
            </p:cNvPr>
            <p:cNvSpPr txBox="1"/>
            <p:nvPr/>
          </p:nvSpPr>
          <p:spPr>
            <a:xfrm>
              <a:off x="3548542" y="4105354"/>
              <a:ext cx="14932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u="sng" dirty="0">
                  <a:solidFill>
                    <a:schemeClr val="accent2"/>
                  </a:solidFill>
                  <a:ea typeface="DengXian" panose="02010600030101010101" pitchFamily="2" charset="-122"/>
                </a:rPr>
                <a:t>Leer más</a:t>
              </a:r>
              <a:endParaRPr lang="es-CO" sz="1100" u="sng" dirty="0">
                <a:solidFill>
                  <a:schemeClr val="accent2"/>
                </a:solidFill>
                <a:ea typeface="DengXian" panose="02010600030101010101" pitchFamily="2" charset="-122"/>
              </a:endParaRPr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A1BA74B4-BADF-4583-B71D-8BFD33E4AC62}"/>
              </a:ext>
            </a:extLst>
          </p:cNvPr>
          <p:cNvGrpSpPr/>
          <p:nvPr/>
        </p:nvGrpSpPr>
        <p:grpSpPr>
          <a:xfrm>
            <a:off x="3540152" y="4689763"/>
            <a:ext cx="7726262" cy="1423742"/>
            <a:chOff x="3548542" y="2943222"/>
            <a:chExt cx="7726262" cy="1423742"/>
          </a:xfrm>
        </p:grpSpPr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2073905A-0CB9-4268-8689-8E3D3C36E4E8}"/>
                </a:ext>
              </a:extLst>
            </p:cNvPr>
            <p:cNvSpPr txBox="1"/>
            <p:nvPr/>
          </p:nvSpPr>
          <p:spPr>
            <a:xfrm>
              <a:off x="3548542" y="2943222"/>
              <a:ext cx="2684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Nombre del semillero</a:t>
              </a:r>
              <a:endParaRPr lang="es-CO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2E2B23EF-6EB8-442C-9B01-37D39514E0EF}"/>
                </a:ext>
              </a:extLst>
            </p:cNvPr>
            <p:cNvSpPr txBox="1"/>
            <p:nvPr/>
          </p:nvSpPr>
          <p:spPr>
            <a:xfrm>
              <a:off x="3548542" y="3366690"/>
              <a:ext cx="77262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Descripción -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Lorem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ipsum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dolor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amet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consectetur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adipiscing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elit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sed 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eiusmod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tempor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incididunt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labore et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dolore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magna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ad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minim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veniam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quis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nostrud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exercitation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ullamco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laboris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nisi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aliquip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ex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commodo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consequat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A9E73B34-B38E-4050-9E52-4C218933F206}"/>
                </a:ext>
              </a:extLst>
            </p:cNvPr>
            <p:cNvSpPr txBox="1"/>
            <p:nvPr/>
          </p:nvSpPr>
          <p:spPr>
            <a:xfrm>
              <a:off x="3548542" y="4105354"/>
              <a:ext cx="14932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u="sng" dirty="0">
                  <a:solidFill>
                    <a:schemeClr val="accent2"/>
                  </a:solidFill>
                  <a:ea typeface="DengXian" panose="02010600030101010101" pitchFamily="2" charset="-122"/>
                </a:rPr>
                <a:t>Leer más</a:t>
              </a:r>
              <a:endParaRPr lang="es-CO" sz="1100" u="sng" dirty="0">
                <a:solidFill>
                  <a:schemeClr val="accent2"/>
                </a:solidFill>
                <a:ea typeface="DengXian" panose="02010600030101010101" pitchFamily="2" charset="-122"/>
              </a:endParaRPr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20F9DAA-79C7-4389-B94E-B6285DB0C74F}"/>
              </a:ext>
            </a:extLst>
          </p:cNvPr>
          <p:cNvSpPr/>
          <p:nvPr/>
        </p:nvSpPr>
        <p:spPr>
          <a:xfrm>
            <a:off x="10425113" y="2510359"/>
            <a:ext cx="614798" cy="1331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latin typeface="Daytona Pro Light" panose="020B0304030503040204" pitchFamily="34" charset="0"/>
              </a:rPr>
              <a:t>Activos</a:t>
            </a:r>
            <a:endParaRPr lang="es-CO" sz="900" dirty="0">
              <a:latin typeface="Daytona Pro Light" panose="020B0304030503040204" pitchFamily="34" charset="0"/>
            </a:endParaRP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E66701BA-3E63-4587-832D-B1A48B97717C}"/>
              </a:ext>
            </a:extLst>
          </p:cNvPr>
          <p:cNvSpPr/>
          <p:nvPr/>
        </p:nvSpPr>
        <p:spPr>
          <a:xfrm>
            <a:off x="11039911" y="2510359"/>
            <a:ext cx="176082" cy="1331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▼</a:t>
            </a:r>
            <a:endParaRPr lang="es-CO" sz="1000" dirty="0"/>
          </a:p>
        </p:txBody>
      </p:sp>
      <p:cxnSp>
        <p:nvCxnSpPr>
          <p:cNvPr id="2049" name="Conector recto de flecha 2048">
            <a:extLst>
              <a:ext uri="{FF2B5EF4-FFF2-40B4-BE49-F238E27FC236}">
                <a16:creationId xmlns:a16="http://schemas.microsoft.com/office/drawing/2014/main" id="{5F721A84-239B-4FC6-B506-1B8ECE228B3A}"/>
              </a:ext>
            </a:extLst>
          </p:cNvPr>
          <p:cNvCxnSpPr>
            <a:cxnSpLocks/>
            <a:stCxn id="2054" idx="3"/>
            <a:endCxn id="26" idx="2"/>
          </p:cNvCxnSpPr>
          <p:nvPr/>
        </p:nvCxnSpPr>
        <p:spPr>
          <a:xfrm>
            <a:off x="9867376" y="2572262"/>
            <a:ext cx="417526" cy="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54" name="CuadroTexto 2053">
            <a:extLst>
              <a:ext uri="{FF2B5EF4-FFF2-40B4-BE49-F238E27FC236}">
                <a16:creationId xmlns:a16="http://schemas.microsoft.com/office/drawing/2014/main" id="{D55E99B8-94A9-422C-BC37-ACFC7EE302D5}"/>
              </a:ext>
            </a:extLst>
          </p:cNvPr>
          <p:cNvSpPr txBox="1"/>
          <p:nvPr/>
        </p:nvSpPr>
        <p:spPr>
          <a:xfrm>
            <a:off x="8614839" y="2433762"/>
            <a:ext cx="125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Filtro por estado</a:t>
            </a:r>
            <a:endParaRPr lang="es-CO" sz="1200" dirty="0"/>
          </a:p>
        </p:txBody>
      </p:sp>
      <p:pic>
        <p:nvPicPr>
          <p:cNvPr id="11" name="Gráfico 10" descr="Ojo">
            <a:extLst>
              <a:ext uri="{FF2B5EF4-FFF2-40B4-BE49-F238E27FC236}">
                <a16:creationId xmlns:a16="http://schemas.microsoft.com/office/drawing/2014/main" id="{507A88D9-7480-431F-B036-6FE4B8438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0720" y="3165030"/>
            <a:ext cx="914400" cy="914400"/>
          </a:xfrm>
          <a:prstGeom prst="rect">
            <a:avLst/>
          </a:prstGeom>
        </p:spPr>
      </p:pic>
      <p:pic>
        <p:nvPicPr>
          <p:cNvPr id="14" name="Gráfico 13" descr="Cuaderno de estrategias">
            <a:extLst>
              <a:ext uri="{FF2B5EF4-FFF2-40B4-BE49-F238E27FC236}">
                <a16:creationId xmlns:a16="http://schemas.microsoft.com/office/drawing/2014/main" id="{2E056AEC-0422-4F84-8957-4D4834D3BC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6828" y="49148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02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Login</a:t>
            </a:r>
            <a:endParaRPr lang="es-CO" dirty="0"/>
          </a:p>
        </p:txBody>
      </p:sp>
      <p:pic>
        <p:nvPicPr>
          <p:cNvPr id="1026" name="Picture 2" descr="Universidad de San Buenaventura - Especialización en Multimedia y ...">
            <a:extLst>
              <a:ext uri="{FF2B5EF4-FFF2-40B4-BE49-F238E27FC236}">
                <a16:creationId xmlns:a16="http://schemas.microsoft.com/office/drawing/2014/main" id="{AE502BE8-CA75-4E14-B30C-A7BE3A544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1616078"/>
            <a:ext cx="2381250" cy="23812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B1D2771-2FA3-4805-99A1-4E82A170563F}"/>
              </a:ext>
            </a:extLst>
          </p:cNvPr>
          <p:cNvSpPr/>
          <p:nvPr/>
        </p:nvSpPr>
        <p:spPr>
          <a:xfrm>
            <a:off x="5037267" y="4401266"/>
            <a:ext cx="2117466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Usuario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899856D-7A6A-4033-988C-C3F4D14EC639}"/>
              </a:ext>
            </a:extLst>
          </p:cNvPr>
          <p:cNvSpPr/>
          <p:nvPr/>
        </p:nvSpPr>
        <p:spPr>
          <a:xfrm>
            <a:off x="5037267" y="4977820"/>
            <a:ext cx="2117466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Contraseña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06DB088-AF1B-462D-9D47-AF5CF6F1743A}"/>
              </a:ext>
            </a:extLst>
          </p:cNvPr>
          <p:cNvSpPr/>
          <p:nvPr/>
        </p:nvSpPr>
        <p:spPr>
          <a:xfrm>
            <a:off x="5793996" y="5625605"/>
            <a:ext cx="604007" cy="209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Ingresar</a:t>
            </a:r>
            <a:endParaRPr lang="es-CO" sz="1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B57ABC8-075C-46F3-B1EB-104C0B3F7228}"/>
              </a:ext>
            </a:extLst>
          </p:cNvPr>
          <p:cNvSpPr txBox="1"/>
          <p:nvPr/>
        </p:nvSpPr>
        <p:spPr>
          <a:xfrm>
            <a:off x="5037267" y="6030160"/>
            <a:ext cx="1422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u="sng" dirty="0">
                <a:solidFill>
                  <a:schemeClr val="accent2"/>
                </a:solidFill>
              </a:rPr>
              <a:t>¿Ha olvidado su contraseña?</a:t>
            </a:r>
            <a:endParaRPr lang="es-CO" sz="800" u="sng" dirty="0">
              <a:solidFill>
                <a:schemeClr val="accent2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C3282DC-BD7C-4154-A9A5-F32B39FBF8A5}"/>
              </a:ext>
            </a:extLst>
          </p:cNvPr>
          <p:cNvSpPr txBox="1"/>
          <p:nvPr/>
        </p:nvSpPr>
        <p:spPr>
          <a:xfrm>
            <a:off x="6310705" y="6030160"/>
            <a:ext cx="975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u="sng" dirty="0">
                <a:solidFill>
                  <a:schemeClr val="accent2"/>
                </a:solidFill>
              </a:rPr>
              <a:t>Regístrese aquí</a:t>
            </a:r>
            <a:endParaRPr lang="es-CO" sz="800" u="sng" dirty="0">
              <a:solidFill>
                <a:schemeClr val="accent2"/>
              </a:solidFill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C0FA7E2-4DAF-4A2B-9719-DD876DAD34A6}"/>
              </a:ext>
            </a:extLst>
          </p:cNvPr>
          <p:cNvGrpSpPr/>
          <p:nvPr/>
        </p:nvGrpSpPr>
        <p:grpSpPr>
          <a:xfrm>
            <a:off x="0" y="601194"/>
            <a:ext cx="12192000" cy="307777"/>
            <a:chOff x="0" y="601194"/>
            <a:chExt cx="12192000" cy="307777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CCB9F8E6-B668-4562-8A56-53C9C87E3C9C}"/>
                </a:ext>
              </a:extLst>
            </p:cNvPr>
            <p:cNvSpPr/>
            <p:nvPr/>
          </p:nvSpPr>
          <p:spPr>
            <a:xfrm>
              <a:off x="0" y="612396"/>
              <a:ext cx="12192000" cy="2965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>
                  <a:latin typeface="Daytona Pro Light" panose="020B0304030503040204" pitchFamily="34" charset="0"/>
                </a:rPr>
                <a:t>Sistema de Gestión de Proyectos - Reportes</a:t>
              </a:r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4F19FB4A-8655-457B-8360-E91BDFD187F2}"/>
                </a:ext>
              </a:extLst>
            </p:cNvPr>
            <p:cNvSpPr txBox="1"/>
            <p:nvPr/>
          </p:nvSpPr>
          <p:spPr>
            <a:xfrm>
              <a:off x="82814" y="601194"/>
              <a:ext cx="7509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Inicio	</a:t>
              </a:r>
              <a:endParaRPr lang="es-CO" sz="1400" dirty="0">
                <a:solidFill>
                  <a:schemeClr val="bg1"/>
                </a:solidFill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4585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Menú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B9F8E6-B668-4562-8A56-53C9C87E3C9C}"/>
              </a:ext>
            </a:extLst>
          </p:cNvPr>
          <p:cNvSpPr/>
          <p:nvPr/>
        </p:nvSpPr>
        <p:spPr>
          <a:xfrm>
            <a:off x="0" y="612396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>
                <a:latin typeface="Daytona Pro Light" panose="020B0304030503040204" pitchFamily="34" charset="0"/>
              </a:rPr>
              <a:t>Bienvenido {usuario}</a:t>
            </a:r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59A3119F-0162-4ACA-925E-4F31197B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2446" y="601999"/>
            <a:ext cx="538293" cy="5382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F0E1A4-7B8C-449C-B61A-74ACAF340E37}"/>
              </a:ext>
            </a:extLst>
          </p:cNvPr>
          <p:cNvSpPr/>
          <p:nvPr/>
        </p:nvSpPr>
        <p:spPr>
          <a:xfrm>
            <a:off x="0" y="1150688"/>
            <a:ext cx="3070371" cy="57073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9616A45-C29C-43E9-B572-45D46429F01D}"/>
              </a:ext>
            </a:extLst>
          </p:cNvPr>
          <p:cNvCxnSpPr>
            <a:cxnSpLocks/>
          </p:cNvCxnSpPr>
          <p:nvPr/>
        </p:nvCxnSpPr>
        <p:spPr>
          <a:xfrm>
            <a:off x="0" y="3836564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1D65994-1A77-44B5-A526-642FF41B6257}"/>
              </a:ext>
            </a:extLst>
          </p:cNvPr>
          <p:cNvCxnSpPr/>
          <p:nvPr/>
        </p:nvCxnSpPr>
        <p:spPr>
          <a:xfrm>
            <a:off x="0" y="2017552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6E78EE12-E99E-48EC-A7B6-8F3AF72A0411}"/>
              </a:ext>
            </a:extLst>
          </p:cNvPr>
          <p:cNvCxnSpPr/>
          <p:nvPr/>
        </p:nvCxnSpPr>
        <p:spPr>
          <a:xfrm>
            <a:off x="0" y="2890007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2A4C61D-1F30-4784-849F-A0E1B787E042}"/>
              </a:ext>
            </a:extLst>
          </p:cNvPr>
          <p:cNvSpPr txBox="1"/>
          <p:nvPr/>
        </p:nvSpPr>
        <p:spPr>
          <a:xfrm>
            <a:off x="138418" y="1391173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Grupos de investigación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EED8039-5368-4665-BF90-5251BD9F7908}"/>
              </a:ext>
            </a:extLst>
          </p:cNvPr>
          <p:cNvSpPr txBox="1"/>
          <p:nvPr/>
        </p:nvSpPr>
        <p:spPr>
          <a:xfrm>
            <a:off x="138418" y="2258037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Semilleros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EB3EF2D-87AF-489E-9C58-A1EE65520C11}"/>
              </a:ext>
            </a:extLst>
          </p:cNvPr>
          <p:cNvSpPr txBox="1"/>
          <p:nvPr/>
        </p:nvSpPr>
        <p:spPr>
          <a:xfrm>
            <a:off x="138418" y="3152646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Proyectos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77B9C46-83EC-4399-84C2-CF0B343DB460}"/>
              </a:ext>
            </a:extLst>
          </p:cNvPr>
          <p:cNvSpPr/>
          <p:nvPr/>
        </p:nvSpPr>
        <p:spPr>
          <a:xfrm>
            <a:off x="9513116" y="1160084"/>
            <a:ext cx="2678884" cy="962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E4A4ECE9-6379-4175-AC13-86C62FEF9C9D}"/>
              </a:ext>
            </a:extLst>
          </p:cNvPr>
          <p:cNvCxnSpPr>
            <a:cxnSpLocks/>
          </p:cNvCxnSpPr>
          <p:nvPr/>
        </p:nvCxnSpPr>
        <p:spPr>
          <a:xfrm>
            <a:off x="9513116" y="1545078"/>
            <a:ext cx="26788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9EA2BBC-0846-4355-BDEF-A35FB10609A2}"/>
              </a:ext>
            </a:extLst>
          </p:cNvPr>
          <p:cNvSpPr txBox="1"/>
          <p:nvPr/>
        </p:nvSpPr>
        <p:spPr>
          <a:xfrm>
            <a:off x="9643145" y="1216111"/>
            <a:ext cx="241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DengXian" panose="02010600030101010101" pitchFamily="2" charset="-122"/>
                <a:ea typeface="DengXian" panose="02010600030101010101" pitchFamily="2" charset="-122"/>
              </a:rPr>
              <a:t>Ver perfil</a:t>
            </a:r>
            <a:endParaRPr lang="es-CO" sz="1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9CC430B-FC25-494C-A88C-6CD49749F2B5}"/>
              </a:ext>
            </a:extLst>
          </p:cNvPr>
          <p:cNvSpPr txBox="1"/>
          <p:nvPr/>
        </p:nvSpPr>
        <p:spPr>
          <a:xfrm>
            <a:off x="9634756" y="1680808"/>
            <a:ext cx="241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u="sng" dirty="0">
                <a:latin typeface="DengXian" panose="02010600030101010101" pitchFamily="2" charset="-122"/>
                <a:ea typeface="DengXian" panose="02010600030101010101" pitchFamily="2" charset="-122"/>
              </a:rPr>
              <a:t>Cerrar sesión</a:t>
            </a:r>
            <a:endParaRPr lang="es-CO" sz="1400" u="sng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5029501-E789-414B-8DC6-5BA0C18B77FD}"/>
              </a:ext>
            </a:extLst>
          </p:cNvPr>
          <p:cNvSpPr txBox="1"/>
          <p:nvPr/>
        </p:nvSpPr>
        <p:spPr>
          <a:xfrm>
            <a:off x="138418" y="4099202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Gestión de usuarios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6957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Opciones módulos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B9F8E6-B668-4562-8A56-53C9C87E3C9C}"/>
              </a:ext>
            </a:extLst>
          </p:cNvPr>
          <p:cNvSpPr/>
          <p:nvPr/>
        </p:nvSpPr>
        <p:spPr>
          <a:xfrm>
            <a:off x="0" y="612396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>
                <a:latin typeface="Daytona Pro Light" panose="020B0304030503040204" pitchFamily="34" charset="0"/>
              </a:rPr>
              <a:t>Bienvenido {usuario}</a:t>
            </a:r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59A3119F-0162-4ACA-925E-4F31197B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2446" y="601999"/>
            <a:ext cx="538293" cy="5382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F0E1A4-7B8C-449C-B61A-74ACAF340E37}"/>
              </a:ext>
            </a:extLst>
          </p:cNvPr>
          <p:cNvSpPr/>
          <p:nvPr/>
        </p:nvSpPr>
        <p:spPr>
          <a:xfrm>
            <a:off x="0" y="1150688"/>
            <a:ext cx="3070371" cy="57073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9766129C-09AE-4187-9DB8-600A40BF76A9}"/>
              </a:ext>
            </a:extLst>
          </p:cNvPr>
          <p:cNvCxnSpPr>
            <a:cxnSpLocks/>
          </p:cNvCxnSpPr>
          <p:nvPr/>
        </p:nvCxnSpPr>
        <p:spPr>
          <a:xfrm>
            <a:off x="0" y="3836564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18C1E35D-1648-4B1A-AB91-BED79978B94A}"/>
              </a:ext>
            </a:extLst>
          </p:cNvPr>
          <p:cNvCxnSpPr/>
          <p:nvPr/>
        </p:nvCxnSpPr>
        <p:spPr>
          <a:xfrm>
            <a:off x="0" y="2017552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78CFF738-910F-4DE4-A2D8-2B241976DBA1}"/>
              </a:ext>
            </a:extLst>
          </p:cNvPr>
          <p:cNvCxnSpPr/>
          <p:nvPr/>
        </p:nvCxnSpPr>
        <p:spPr>
          <a:xfrm>
            <a:off x="0" y="2890007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8363E7D-A080-4A60-AA9C-D1834C46E0E2}"/>
              </a:ext>
            </a:extLst>
          </p:cNvPr>
          <p:cNvSpPr txBox="1"/>
          <p:nvPr/>
        </p:nvSpPr>
        <p:spPr>
          <a:xfrm>
            <a:off x="138418" y="1391173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Grupos de investigación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96914A25-CF09-4170-92C9-79CDFC3A6ACD}"/>
              </a:ext>
            </a:extLst>
          </p:cNvPr>
          <p:cNvSpPr txBox="1"/>
          <p:nvPr/>
        </p:nvSpPr>
        <p:spPr>
          <a:xfrm>
            <a:off x="138418" y="2258037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Semilleros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33B8832-1D8B-4FA5-92D1-59EB87F9C68A}"/>
              </a:ext>
            </a:extLst>
          </p:cNvPr>
          <p:cNvSpPr txBox="1"/>
          <p:nvPr/>
        </p:nvSpPr>
        <p:spPr>
          <a:xfrm>
            <a:off x="138418" y="3152646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Proyectos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910E14E-497B-4A4E-A645-5DF2C31E6BD6}"/>
              </a:ext>
            </a:extLst>
          </p:cNvPr>
          <p:cNvSpPr txBox="1"/>
          <p:nvPr/>
        </p:nvSpPr>
        <p:spPr>
          <a:xfrm>
            <a:off x="138418" y="4099202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Gestión de usuarios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4E9D2D9-5AB1-49B1-8187-EC8A86351B33}"/>
              </a:ext>
            </a:extLst>
          </p:cNvPr>
          <p:cNvSpPr txBox="1"/>
          <p:nvPr/>
        </p:nvSpPr>
        <p:spPr>
          <a:xfrm>
            <a:off x="3372374" y="1391173"/>
            <a:ext cx="604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Grupos de investigación</a:t>
            </a:r>
            <a:r>
              <a:rPr lang="es-ES" dirty="0">
                <a:solidFill>
                  <a:schemeClr val="bg2">
                    <a:lumMod val="75000"/>
                  </a:schemeClr>
                </a:solidFill>
                <a:latin typeface="Daytona Pro Light" panose="020B0304030503040204" pitchFamily="34" charset="0"/>
              </a:rPr>
              <a:t>/Semilleros/Proyectos</a:t>
            </a:r>
            <a:endParaRPr lang="es-CO" dirty="0">
              <a:latin typeface="Daytona Pro Light" panose="020B030403050304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88F95B9-03D5-4670-8BE5-55EF3687D4C8}"/>
              </a:ext>
            </a:extLst>
          </p:cNvPr>
          <p:cNvSpPr txBox="1"/>
          <p:nvPr/>
        </p:nvSpPr>
        <p:spPr>
          <a:xfrm>
            <a:off x="3577904" y="2017552"/>
            <a:ext cx="5943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u="sng" dirty="0">
                <a:latin typeface="Daytona Pro Light" panose="020B0304030503040204" pitchFamily="34" charset="0"/>
              </a:rPr>
              <a:t>Listado</a:t>
            </a:r>
            <a:endParaRPr lang="es-CO" dirty="0">
              <a:latin typeface="Daytona Pro Light" panose="020B0304030503040204" pitchFamily="34" charset="0"/>
            </a:endParaRPr>
          </a:p>
          <a:p>
            <a:r>
              <a:rPr lang="es-CO" u="sng" dirty="0">
                <a:latin typeface="Daytona Pro Light" panose="020B0304030503040204" pitchFamily="34" charset="0"/>
              </a:rPr>
              <a:t>Integrantes</a:t>
            </a:r>
          </a:p>
          <a:p>
            <a:r>
              <a:rPr lang="es-CO" u="sng" dirty="0">
                <a:latin typeface="Daytona Pro Light" panose="020B0304030503040204" pitchFamily="34" charset="0"/>
              </a:rPr>
              <a:t>Producción</a:t>
            </a:r>
          </a:p>
          <a:p>
            <a:r>
              <a:rPr lang="es-CO" u="sng" dirty="0">
                <a:latin typeface="Daytona Pro Light" panose="020B0304030503040204" pitchFamily="34" charset="0"/>
              </a:rPr>
              <a:t>Investigadores</a:t>
            </a:r>
            <a:r>
              <a:rPr lang="es-CO" dirty="0">
                <a:solidFill>
                  <a:schemeClr val="bg2">
                    <a:lumMod val="75000"/>
                  </a:schemeClr>
                </a:solidFill>
                <a:latin typeface="Daytona Pro Light" panose="020B0304030503040204" pitchFamily="34" charset="0"/>
              </a:rPr>
              <a:t>(Grupos de investigación)</a:t>
            </a:r>
            <a:endParaRPr lang="es-CO" u="sng" dirty="0">
              <a:latin typeface="Daytona Pro Light" panose="020B0304030503040204" pitchFamily="34" charset="0"/>
            </a:endParaRPr>
          </a:p>
          <a:p>
            <a:r>
              <a:rPr lang="es-CO" u="sng" dirty="0">
                <a:latin typeface="Daytona Pro Light" panose="020B0304030503040204" pitchFamily="34" charset="0"/>
              </a:rPr>
              <a:t>Criterios de aceptación</a:t>
            </a:r>
            <a:r>
              <a:rPr lang="es-CO" dirty="0">
                <a:solidFill>
                  <a:schemeClr val="bg2">
                    <a:lumMod val="75000"/>
                  </a:schemeClr>
                </a:solidFill>
                <a:latin typeface="Daytona Pro Light" panose="020B0304030503040204" pitchFamily="34" charset="0"/>
              </a:rPr>
              <a:t>(Proyectos)</a:t>
            </a:r>
            <a:endParaRPr lang="es-CO" u="sng" dirty="0">
              <a:latin typeface="Daytona Pro Light" panose="020B03040305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880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Grupos de investigación - Listado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B9F8E6-B668-4562-8A56-53C9C87E3C9C}"/>
              </a:ext>
            </a:extLst>
          </p:cNvPr>
          <p:cNvSpPr/>
          <p:nvPr/>
        </p:nvSpPr>
        <p:spPr>
          <a:xfrm>
            <a:off x="0" y="612396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>
                <a:latin typeface="Daytona Pro Light" panose="020B0304030503040204" pitchFamily="34" charset="0"/>
              </a:rPr>
              <a:t>Bienvenido {usuario}</a:t>
            </a:r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59A3119F-0162-4ACA-925E-4F31197B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2446" y="601999"/>
            <a:ext cx="538293" cy="5382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F0E1A4-7B8C-449C-B61A-74ACAF340E37}"/>
              </a:ext>
            </a:extLst>
          </p:cNvPr>
          <p:cNvSpPr/>
          <p:nvPr/>
        </p:nvSpPr>
        <p:spPr>
          <a:xfrm>
            <a:off x="0" y="1150688"/>
            <a:ext cx="3070371" cy="57073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9766129C-09AE-4187-9DB8-600A40BF76A9}"/>
              </a:ext>
            </a:extLst>
          </p:cNvPr>
          <p:cNvCxnSpPr>
            <a:cxnSpLocks/>
          </p:cNvCxnSpPr>
          <p:nvPr/>
        </p:nvCxnSpPr>
        <p:spPr>
          <a:xfrm>
            <a:off x="0" y="3836564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18C1E35D-1648-4B1A-AB91-BED79978B94A}"/>
              </a:ext>
            </a:extLst>
          </p:cNvPr>
          <p:cNvCxnSpPr/>
          <p:nvPr/>
        </p:nvCxnSpPr>
        <p:spPr>
          <a:xfrm>
            <a:off x="0" y="2017552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78CFF738-910F-4DE4-A2D8-2B241976DBA1}"/>
              </a:ext>
            </a:extLst>
          </p:cNvPr>
          <p:cNvCxnSpPr/>
          <p:nvPr/>
        </p:nvCxnSpPr>
        <p:spPr>
          <a:xfrm>
            <a:off x="0" y="2890007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8363E7D-A080-4A60-AA9C-D1834C46E0E2}"/>
              </a:ext>
            </a:extLst>
          </p:cNvPr>
          <p:cNvSpPr txBox="1"/>
          <p:nvPr/>
        </p:nvSpPr>
        <p:spPr>
          <a:xfrm>
            <a:off x="138418" y="1391173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Grupos de investigación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96914A25-CF09-4170-92C9-79CDFC3A6ACD}"/>
              </a:ext>
            </a:extLst>
          </p:cNvPr>
          <p:cNvSpPr txBox="1"/>
          <p:nvPr/>
        </p:nvSpPr>
        <p:spPr>
          <a:xfrm>
            <a:off x="138418" y="2258037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Semilleros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33B8832-1D8B-4FA5-92D1-59EB87F9C68A}"/>
              </a:ext>
            </a:extLst>
          </p:cNvPr>
          <p:cNvSpPr txBox="1"/>
          <p:nvPr/>
        </p:nvSpPr>
        <p:spPr>
          <a:xfrm>
            <a:off x="138418" y="3152646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Proyectos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910E14E-497B-4A4E-A645-5DF2C31E6BD6}"/>
              </a:ext>
            </a:extLst>
          </p:cNvPr>
          <p:cNvSpPr txBox="1"/>
          <p:nvPr/>
        </p:nvSpPr>
        <p:spPr>
          <a:xfrm>
            <a:off x="138418" y="4099202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Gestión de usuarios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4E9D2D9-5AB1-49B1-8187-EC8A86351B33}"/>
              </a:ext>
            </a:extLst>
          </p:cNvPr>
          <p:cNvSpPr txBox="1"/>
          <p:nvPr/>
        </p:nvSpPr>
        <p:spPr>
          <a:xfrm>
            <a:off x="3372374" y="1391173"/>
            <a:ext cx="348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Grupos de investigación</a:t>
            </a:r>
            <a:endParaRPr lang="es-CO" dirty="0">
              <a:latin typeface="Daytona Pro Light" panose="020B0304030503040204" pitchFamily="34" charset="0"/>
            </a:endParaRPr>
          </a:p>
        </p:txBody>
      </p:sp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6394CE81-030B-45E0-B870-30365059F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070546"/>
              </p:ext>
            </p:extLst>
          </p:nvPr>
        </p:nvGraphicFramePr>
        <p:xfrm>
          <a:off x="3372374" y="2511812"/>
          <a:ext cx="8246378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0873">
                  <a:extLst>
                    <a:ext uri="{9D8B030D-6E8A-4147-A177-3AD203B41FA5}">
                      <a16:colId xmlns:a16="http://schemas.microsoft.com/office/drawing/2014/main" val="2196934237"/>
                    </a:ext>
                  </a:extLst>
                </a:gridCol>
                <a:gridCol w="1740873">
                  <a:extLst>
                    <a:ext uri="{9D8B030D-6E8A-4147-A177-3AD203B41FA5}">
                      <a16:colId xmlns:a16="http://schemas.microsoft.com/office/drawing/2014/main" val="3812827839"/>
                    </a:ext>
                  </a:extLst>
                </a:gridCol>
                <a:gridCol w="1740873">
                  <a:extLst>
                    <a:ext uri="{9D8B030D-6E8A-4147-A177-3AD203B41FA5}">
                      <a16:colId xmlns:a16="http://schemas.microsoft.com/office/drawing/2014/main" val="2559447720"/>
                    </a:ext>
                  </a:extLst>
                </a:gridCol>
                <a:gridCol w="1674313">
                  <a:extLst>
                    <a:ext uri="{9D8B030D-6E8A-4147-A177-3AD203B41FA5}">
                      <a16:colId xmlns:a16="http://schemas.microsoft.com/office/drawing/2014/main" val="3998254044"/>
                    </a:ext>
                  </a:extLst>
                </a:gridCol>
                <a:gridCol w="1349446">
                  <a:extLst>
                    <a:ext uri="{9D8B030D-6E8A-4147-A177-3AD203B41FA5}">
                      <a16:colId xmlns:a16="http://schemas.microsoft.com/office/drawing/2014/main" val="353885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Facultad</a:t>
                      </a:r>
                      <a:endParaRPr lang="es-CO" sz="14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Programa</a:t>
                      </a:r>
                      <a:endParaRPr lang="es-CO" sz="14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Nombre</a:t>
                      </a:r>
                      <a:endParaRPr lang="es-CO" sz="14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Descripción</a:t>
                      </a:r>
                      <a:endParaRPr lang="es-CO" sz="14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0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Ingeniería</a:t>
                      </a:r>
                      <a:endParaRPr lang="es-CO" sz="14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Sistemas</a:t>
                      </a:r>
                      <a:endParaRPr lang="es-CO" sz="14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Grupo A</a:t>
                      </a:r>
                      <a:endParaRPr lang="es-CO" sz="14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We</a:t>
                      </a:r>
                      <a:r>
                        <a:rPr lang="es-ES" sz="14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 are</a:t>
                      </a:r>
                      <a:endParaRPr lang="es-CO" sz="14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Detalle</a:t>
                      </a:r>
                      <a:endParaRPr lang="es-CO" sz="1100" u="sng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Ingeniería</a:t>
                      </a:r>
                      <a:endParaRPr lang="es-CO" sz="14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Multimedia</a:t>
                      </a:r>
                      <a:endParaRPr lang="es-CO" sz="14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Grupo B</a:t>
                      </a:r>
                      <a:endParaRPr lang="es-CO" sz="14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Number</a:t>
                      </a:r>
                      <a:r>
                        <a:rPr lang="es-ES" sz="14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 </a:t>
                      </a:r>
                      <a:r>
                        <a:rPr lang="es-ES" sz="1400" dirty="0" err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one</a:t>
                      </a:r>
                      <a:endParaRPr lang="es-CO" sz="14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Detalle</a:t>
                      </a:r>
                      <a:endParaRPr kumimoji="0" lang="es-CO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23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Ingeniería</a:t>
                      </a:r>
                      <a:endParaRPr lang="es-CO" sz="14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Mecatrónica</a:t>
                      </a:r>
                      <a:endParaRPr lang="es-CO" sz="14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Grupo C</a:t>
                      </a:r>
                      <a:endParaRPr lang="es-CO" sz="14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HEY!</a:t>
                      </a:r>
                      <a:endParaRPr lang="es-CO" sz="14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Detalle</a:t>
                      </a:r>
                      <a:endParaRPr kumimoji="0" lang="es-CO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05938"/>
                  </a:ext>
                </a:extLst>
              </a:tr>
            </a:tbl>
          </a:graphicData>
        </a:graphic>
      </p:graphicFrame>
      <p:sp>
        <p:nvSpPr>
          <p:cNvPr id="41" name="Rectángulo 40">
            <a:extLst>
              <a:ext uri="{FF2B5EF4-FFF2-40B4-BE49-F238E27FC236}">
                <a16:creationId xmlns:a16="http://schemas.microsoft.com/office/drawing/2014/main" id="{873B9472-451B-45BC-AA26-B9FEAD27A808}"/>
              </a:ext>
            </a:extLst>
          </p:cNvPr>
          <p:cNvSpPr/>
          <p:nvPr/>
        </p:nvSpPr>
        <p:spPr>
          <a:xfrm>
            <a:off x="3372374" y="6245604"/>
            <a:ext cx="1493242" cy="2088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Daytona Pro Light" panose="020B0304030503040204" pitchFamily="34" charset="0"/>
                <a:ea typeface="DengXian" panose="02010600030101010101" pitchFamily="2" charset="-122"/>
              </a:rPr>
              <a:t>Descargar listado</a:t>
            </a:r>
            <a:endParaRPr lang="es-CO" sz="1200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CA79AADF-C534-4519-A2A5-55B20EBDDF8A}"/>
              </a:ext>
            </a:extLst>
          </p:cNvPr>
          <p:cNvGrpSpPr/>
          <p:nvPr/>
        </p:nvGrpSpPr>
        <p:grpSpPr>
          <a:xfrm>
            <a:off x="10508200" y="2124935"/>
            <a:ext cx="1110552" cy="133102"/>
            <a:chOff x="10452100" y="2510359"/>
            <a:chExt cx="763893" cy="13310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9BCC3B5F-DFD1-4C05-824F-A159BEF2EFC5}"/>
                </a:ext>
              </a:extLst>
            </p:cNvPr>
            <p:cNvSpPr/>
            <p:nvPr/>
          </p:nvSpPr>
          <p:spPr>
            <a:xfrm>
              <a:off x="10452100" y="2510359"/>
              <a:ext cx="58781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latin typeface="Daytona Pro Light" panose="020B0304030503040204" pitchFamily="34" charset="0"/>
                </a:rPr>
                <a:t>Programa</a:t>
              </a:r>
              <a:endParaRPr lang="es-CO" sz="900" dirty="0">
                <a:latin typeface="Daytona Pro Light" panose="020B0304030503040204" pitchFamily="34" charset="0"/>
              </a:endParaRP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AFFBD2F9-5456-4BC5-BEC3-FFA0874BCB7C}"/>
                </a:ext>
              </a:extLst>
            </p:cNvPr>
            <p:cNvSpPr/>
            <p:nvPr/>
          </p:nvSpPr>
          <p:spPr>
            <a:xfrm>
              <a:off x="11039911" y="2510359"/>
              <a:ext cx="17608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▼</a:t>
              </a:r>
              <a:endParaRPr lang="es-CO" sz="1000" dirty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F53249D-EB93-4075-9C68-975AE05C2467}"/>
              </a:ext>
            </a:extLst>
          </p:cNvPr>
          <p:cNvGrpSpPr/>
          <p:nvPr/>
        </p:nvGrpSpPr>
        <p:grpSpPr>
          <a:xfrm>
            <a:off x="9395462" y="2124935"/>
            <a:ext cx="1110552" cy="133102"/>
            <a:chOff x="10452100" y="2510359"/>
            <a:chExt cx="763893" cy="133102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F164033-2297-404F-85B5-0DF08C57BE2D}"/>
                </a:ext>
              </a:extLst>
            </p:cNvPr>
            <p:cNvSpPr/>
            <p:nvPr/>
          </p:nvSpPr>
          <p:spPr>
            <a:xfrm>
              <a:off x="10452100" y="2510359"/>
              <a:ext cx="58781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latin typeface="Daytona Pro Light" panose="020B0304030503040204" pitchFamily="34" charset="0"/>
                </a:rPr>
                <a:t>Facultad</a:t>
              </a:r>
              <a:endParaRPr lang="es-CO" sz="900" dirty="0">
                <a:latin typeface="Daytona Pro Light" panose="020B0304030503040204" pitchFamily="34" charset="0"/>
              </a:endParaRPr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326658E6-7DB0-441E-B781-ECED6A92FD38}"/>
                </a:ext>
              </a:extLst>
            </p:cNvPr>
            <p:cNvSpPr/>
            <p:nvPr/>
          </p:nvSpPr>
          <p:spPr>
            <a:xfrm>
              <a:off x="11039911" y="2510359"/>
              <a:ext cx="17608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▼</a:t>
              </a:r>
              <a:endParaRPr lang="es-CO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0022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Semilleros - Listado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B9F8E6-B668-4562-8A56-53C9C87E3C9C}"/>
              </a:ext>
            </a:extLst>
          </p:cNvPr>
          <p:cNvSpPr/>
          <p:nvPr/>
        </p:nvSpPr>
        <p:spPr>
          <a:xfrm>
            <a:off x="0" y="612396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>
                <a:latin typeface="Daytona Pro Light" panose="020B0304030503040204" pitchFamily="34" charset="0"/>
              </a:rPr>
              <a:t>Bienvenido {usuario}</a:t>
            </a:r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59A3119F-0162-4ACA-925E-4F31197B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2446" y="601999"/>
            <a:ext cx="538293" cy="5382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F0E1A4-7B8C-449C-B61A-74ACAF340E37}"/>
              </a:ext>
            </a:extLst>
          </p:cNvPr>
          <p:cNvSpPr/>
          <p:nvPr/>
        </p:nvSpPr>
        <p:spPr>
          <a:xfrm>
            <a:off x="0" y="1150688"/>
            <a:ext cx="3070371" cy="57073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08180E2-729E-4D8D-B0D7-146445EEE158}"/>
              </a:ext>
            </a:extLst>
          </p:cNvPr>
          <p:cNvCxnSpPr>
            <a:cxnSpLocks/>
          </p:cNvCxnSpPr>
          <p:nvPr/>
        </p:nvCxnSpPr>
        <p:spPr>
          <a:xfrm>
            <a:off x="0" y="3836564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01DFCD7-1BEA-4502-A71C-6B839A49EE50}"/>
              </a:ext>
            </a:extLst>
          </p:cNvPr>
          <p:cNvCxnSpPr/>
          <p:nvPr/>
        </p:nvCxnSpPr>
        <p:spPr>
          <a:xfrm>
            <a:off x="0" y="2017552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CD97B4B5-1298-432A-ABE3-77293C5839CC}"/>
              </a:ext>
            </a:extLst>
          </p:cNvPr>
          <p:cNvCxnSpPr/>
          <p:nvPr/>
        </p:nvCxnSpPr>
        <p:spPr>
          <a:xfrm>
            <a:off x="0" y="2890007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7BF89A8-1F39-4869-9DEA-CAA00D0262EF}"/>
              </a:ext>
            </a:extLst>
          </p:cNvPr>
          <p:cNvSpPr txBox="1"/>
          <p:nvPr/>
        </p:nvSpPr>
        <p:spPr>
          <a:xfrm>
            <a:off x="138418" y="1391173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Grupos de investigación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E905202-2011-4076-BF4F-BF61665C395C}"/>
              </a:ext>
            </a:extLst>
          </p:cNvPr>
          <p:cNvSpPr txBox="1"/>
          <p:nvPr/>
        </p:nvSpPr>
        <p:spPr>
          <a:xfrm>
            <a:off x="138418" y="2258037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Semilleros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37F651A-D838-46C0-AB5E-AD0A3AC69E9B}"/>
              </a:ext>
            </a:extLst>
          </p:cNvPr>
          <p:cNvSpPr txBox="1"/>
          <p:nvPr/>
        </p:nvSpPr>
        <p:spPr>
          <a:xfrm>
            <a:off x="138418" y="3152646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Proyectos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C948D06-414B-4379-B761-EABF23E5D7D5}"/>
              </a:ext>
            </a:extLst>
          </p:cNvPr>
          <p:cNvSpPr txBox="1"/>
          <p:nvPr/>
        </p:nvSpPr>
        <p:spPr>
          <a:xfrm>
            <a:off x="138418" y="4099202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Gestión de usuarios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3538ED6-FB4B-4804-868C-3124AFEFAB51}"/>
              </a:ext>
            </a:extLst>
          </p:cNvPr>
          <p:cNvSpPr txBox="1"/>
          <p:nvPr/>
        </p:nvSpPr>
        <p:spPr>
          <a:xfrm>
            <a:off x="3372374" y="1391173"/>
            <a:ext cx="348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Semilleros</a:t>
            </a:r>
            <a:endParaRPr lang="es-CO" dirty="0">
              <a:latin typeface="Daytona Pro Light" panose="020B0304030503040204" pitchFamily="34" charset="0"/>
            </a:endParaRPr>
          </a:p>
        </p:txBody>
      </p:sp>
      <p:graphicFrame>
        <p:nvGraphicFramePr>
          <p:cNvPr id="36" name="Tabla 10">
            <a:extLst>
              <a:ext uri="{FF2B5EF4-FFF2-40B4-BE49-F238E27FC236}">
                <a16:creationId xmlns:a16="http://schemas.microsoft.com/office/drawing/2014/main" id="{45E45B77-E4A6-45A5-9964-E04F03089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347556"/>
              </p:ext>
            </p:extLst>
          </p:nvPr>
        </p:nvGraphicFramePr>
        <p:xfrm>
          <a:off x="3372375" y="2595632"/>
          <a:ext cx="8246379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46197">
                  <a:extLst>
                    <a:ext uri="{9D8B030D-6E8A-4147-A177-3AD203B41FA5}">
                      <a16:colId xmlns:a16="http://schemas.microsoft.com/office/drawing/2014/main" val="1848975196"/>
                    </a:ext>
                  </a:extLst>
                </a:gridCol>
                <a:gridCol w="2153160">
                  <a:extLst>
                    <a:ext uri="{9D8B030D-6E8A-4147-A177-3AD203B41FA5}">
                      <a16:colId xmlns:a16="http://schemas.microsoft.com/office/drawing/2014/main" val="2357877539"/>
                    </a:ext>
                  </a:extLst>
                </a:gridCol>
                <a:gridCol w="1849678">
                  <a:extLst>
                    <a:ext uri="{9D8B030D-6E8A-4147-A177-3AD203B41FA5}">
                      <a16:colId xmlns:a16="http://schemas.microsoft.com/office/drawing/2014/main" val="2559447720"/>
                    </a:ext>
                  </a:extLst>
                </a:gridCol>
                <a:gridCol w="1778958">
                  <a:extLst>
                    <a:ext uri="{9D8B030D-6E8A-4147-A177-3AD203B41FA5}">
                      <a16:colId xmlns:a16="http://schemas.microsoft.com/office/drawing/2014/main" val="3998254044"/>
                    </a:ext>
                  </a:extLst>
                </a:gridCol>
                <a:gridCol w="918386">
                  <a:extLst>
                    <a:ext uri="{9D8B030D-6E8A-4147-A177-3AD203B41FA5}">
                      <a16:colId xmlns:a16="http://schemas.microsoft.com/office/drawing/2014/main" val="353885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Facultad</a:t>
                      </a:r>
                      <a:endParaRPr lang="es-CO" sz="14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Programa</a:t>
                      </a:r>
                      <a:endParaRPr lang="es-CO" sz="14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Nombre</a:t>
                      </a:r>
                      <a:endParaRPr lang="es-CO" sz="14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Descripción</a:t>
                      </a:r>
                      <a:endParaRPr lang="es-CO" sz="14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0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Ingeniería</a:t>
                      </a:r>
                      <a:endParaRPr lang="es-CO" sz="14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Sistemas</a:t>
                      </a:r>
                      <a:endParaRPr lang="es-CO" sz="14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Semillero A</a:t>
                      </a:r>
                      <a:endParaRPr lang="es-CO" sz="14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We</a:t>
                      </a:r>
                      <a:r>
                        <a:rPr lang="es-ES" sz="14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 are</a:t>
                      </a:r>
                      <a:endParaRPr lang="es-CO" sz="14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Detalle</a:t>
                      </a:r>
                      <a:endParaRPr lang="es-CO" sz="1100" u="sng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Ingeniería</a:t>
                      </a:r>
                      <a:endParaRPr lang="es-CO" sz="14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Multimedia</a:t>
                      </a:r>
                      <a:endParaRPr lang="es-CO" sz="14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Semillero B</a:t>
                      </a:r>
                      <a:endParaRPr lang="es-CO" sz="14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Number</a:t>
                      </a:r>
                      <a:r>
                        <a:rPr lang="es-ES" sz="14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 </a:t>
                      </a:r>
                      <a:r>
                        <a:rPr lang="es-ES" sz="1400" dirty="0" err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one</a:t>
                      </a:r>
                      <a:endParaRPr lang="es-CO" sz="14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Detalle</a:t>
                      </a:r>
                      <a:endParaRPr kumimoji="0" lang="es-CO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23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Derecho</a:t>
                      </a:r>
                      <a:endParaRPr lang="es-CO" sz="14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Jurisprudencia</a:t>
                      </a:r>
                      <a:endParaRPr lang="es-CO" sz="14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Semillero C</a:t>
                      </a:r>
                      <a:endParaRPr lang="es-CO" sz="14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HEY!</a:t>
                      </a:r>
                      <a:endParaRPr lang="es-CO" sz="14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Detalle</a:t>
                      </a:r>
                      <a:endParaRPr kumimoji="0" lang="es-CO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05938"/>
                  </a:ext>
                </a:extLst>
              </a:tr>
            </a:tbl>
          </a:graphicData>
        </a:graphic>
      </p:graphicFrame>
      <p:sp>
        <p:nvSpPr>
          <p:cNvPr id="38" name="Rectángulo 37">
            <a:extLst>
              <a:ext uri="{FF2B5EF4-FFF2-40B4-BE49-F238E27FC236}">
                <a16:creationId xmlns:a16="http://schemas.microsoft.com/office/drawing/2014/main" id="{B850F584-AC09-4C22-A9AC-80A7D442BBC7}"/>
              </a:ext>
            </a:extLst>
          </p:cNvPr>
          <p:cNvSpPr/>
          <p:nvPr/>
        </p:nvSpPr>
        <p:spPr>
          <a:xfrm>
            <a:off x="3372374" y="6245604"/>
            <a:ext cx="1493242" cy="2088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Daytona Pro Light" panose="020B0304030503040204" pitchFamily="34" charset="0"/>
                <a:ea typeface="DengXian" panose="02010600030101010101" pitchFamily="2" charset="-122"/>
              </a:rPr>
              <a:t>Descargar listado</a:t>
            </a:r>
            <a:endParaRPr lang="es-CO" sz="1200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B1A9196-76A7-4A57-B8A1-51C01487C505}"/>
              </a:ext>
            </a:extLst>
          </p:cNvPr>
          <p:cNvGrpSpPr/>
          <p:nvPr/>
        </p:nvGrpSpPr>
        <p:grpSpPr>
          <a:xfrm>
            <a:off x="10508201" y="2191486"/>
            <a:ext cx="1110552" cy="133102"/>
            <a:chOff x="10452100" y="2510359"/>
            <a:chExt cx="763893" cy="133102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5907106-5FEB-4ED9-A92F-432FE33C929D}"/>
                </a:ext>
              </a:extLst>
            </p:cNvPr>
            <p:cNvSpPr/>
            <p:nvPr/>
          </p:nvSpPr>
          <p:spPr>
            <a:xfrm>
              <a:off x="10452100" y="2510359"/>
              <a:ext cx="58781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latin typeface="Daytona Pro Light" panose="020B0304030503040204" pitchFamily="34" charset="0"/>
                </a:rPr>
                <a:t>Programa</a:t>
              </a:r>
              <a:endParaRPr lang="es-CO" sz="900" dirty="0">
                <a:latin typeface="Daytona Pro Light" panose="020B0304030503040204" pitchFamily="34" charset="0"/>
              </a:endParaRP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E6AD4FE-DBFF-4082-AA5C-762192E1BA4E}"/>
                </a:ext>
              </a:extLst>
            </p:cNvPr>
            <p:cNvSpPr/>
            <p:nvPr/>
          </p:nvSpPr>
          <p:spPr>
            <a:xfrm>
              <a:off x="11039911" y="2510359"/>
              <a:ext cx="17608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▼</a:t>
              </a:r>
              <a:endParaRPr lang="es-CO" sz="1000" dirty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5D0B95AE-880B-4463-8866-75996BC83CB6}"/>
              </a:ext>
            </a:extLst>
          </p:cNvPr>
          <p:cNvGrpSpPr/>
          <p:nvPr/>
        </p:nvGrpSpPr>
        <p:grpSpPr>
          <a:xfrm>
            <a:off x="9395463" y="2191486"/>
            <a:ext cx="1110552" cy="133102"/>
            <a:chOff x="10452100" y="2510359"/>
            <a:chExt cx="763893" cy="133102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A97251AE-529D-4FE1-9A0F-61C493C8E765}"/>
                </a:ext>
              </a:extLst>
            </p:cNvPr>
            <p:cNvSpPr/>
            <p:nvPr/>
          </p:nvSpPr>
          <p:spPr>
            <a:xfrm>
              <a:off x="10452100" y="2510359"/>
              <a:ext cx="58781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latin typeface="Daytona Pro Light" panose="020B0304030503040204" pitchFamily="34" charset="0"/>
                </a:rPr>
                <a:t>Facultad</a:t>
              </a:r>
              <a:endParaRPr lang="es-CO" sz="900" dirty="0">
                <a:latin typeface="Daytona Pro Light" panose="020B0304030503040204" pitchFamily="34" charset="0"/>
              </a:endParaRPr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D29724F9-9D9A-468E-A045-FDB67ED60F2D}"/>
                </a:ext>
              </a:extLst>
            </p:cNvPr>
            <p:cNvSpPr/>
            <p:nvPr/>
          </p:nvSpPr>
          <p:spPr>
            <a:xfrm>
              <a:off x="11039911" y="2510359"/>
              <a:ext cx="17608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▼</a:t>
              </a:r>
              <a:endParaRPr lang="es-CO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18558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Proyectos - Listado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B9F8E6-B668-4562-8A56-53C9C87E3C9C}"/>
              </a:ext>
            </a:extLst>
          </p:cNvPr>
          <p:cNvSpPr/>
          <p:nvPr/>
        </p:nvSpPr>
        <p:spPr>
          <a:xfrm>
            <a:off x="0" y="612396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>
                <a:latin typeface="Daytona Pro Light" panose="020B0304030503040204" pitchFamily="34" charset="0"/>
              </a:rPr>
              <a:t>Bienvenido {usuario}</a:t>
            </a:r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59A3119F-0162-4ACA-925E-4F31197B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2446" y="601999"/>
            <a:ext cx="538293" cy="5382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F0E1A4-7B8C-449C-B61A-74ACAF340E37}"/>
              </a:ext>
            </a:extLst>
          </p:cNvPr>
          <p:cNvSpPr/>
          <p:nvPr/>
        </p:nvSpPr>
        <p:spPr>
          <a:xfrm>
            <a:off x="0" y="1150688"/>
            <a:ext cx="3070371" cy="57073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F29D2E6-536B-4003-8660-9C01557CCD47}"/>
              </a:ext>
            </a:extLst>
          </p:cNvPr>
          <p:cNvCxnSpPr>
            <a:cxnSpLocks/>
          </p:cNvCxnSpPr>
          <p:nvPr/>
        </p:nvCxnSpPr>
        <p:spPr>
          <a:xfrm>
            <a:off x="0" y="3836564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DEB1D125-F618-46C0-A2D0-F12BFCB72DC8}"/>
              </a:ext>
            </a:extLst>
          </p:cNvPr>
          <p:cNvCxnSpPr/>
          <p:nvPr/>
        </p:nvCxnSpPr>
        <p:spPr>
          <a:xfrm>
            <a:off x="0" y="2017552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D1F41A5-C31B-421D-887E-E635CE9A9368}"/>
              </a:ext>
            </a:extLst>
          </p:cNvPr>
          <p:cNvCxnSpPr/>
          <p:nvPr/>
        </p:nvCxnSpPr>
        <p:spPr>
          <a:xfrm>
            <a:off x="0" y="2890007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3F0D11-7F05-4E06-9216-C62EB57FB785}"/>
              </a:ext>
            </a:extLst>
          </p:cNvPr>
          <p:cNvSpPr txBox="1"/>
          <p:nvPr/>
        </p:nvSpPr>
        <p:spPr>
          <a:xfrm>
            <a:off x="138418" y="1391173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Grupos de investigación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015A995-A8D0-4C0F-8CEE-7893CE5B24D8}"/>
              </a:ext>
            </a:extLst>
          </p:cNvPr>
          <p:cNvSpPr txBox="1"/>
          <p:nvPr/>
        </p:nvSpPr>
        <p:spPr>
          <a:xfrm>
            <a:off x="138418" y="2258037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Semilleros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16496A3-8CE0-4150-A766-C32E6CC003C0}"/>
              </a:ext>
            </a:extLst>
          </p:cNvPr>
          <p:cNvSpPr txBox="1"/>
          <p:nvPr/>
        </p:nvSpPr>
        <p:spPr>
          <a:xfrm>
            <a:off x="138418" y="3152646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Proyectos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F86ECF8-53A6-450B-9DA1-103C58374F4B}"/>
              </a:ext>
            </a:extLst>
          </p:cNvPr>
          <p:cNvSpPr txBox="1"/>
          <p:nvPr/>
        </p:nvSpPr>
        <p:spPr>
          <a:xfrm>
            <a:off x="138418" y="4099202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Gestión de usuarios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C80E168-E15E-4544-9B66-2E4581CDA2BE}"/>
              </a:ext>
            </a:extLst>
          </p:cNvPr>
          <p:cNvSpPr txBox="1"/>
          <p:nvPr/>
        </p:nvSpPr>
        <p:spPr>
          <a:xfrm>
            <a:off x="3372374" y="1391173"/>
            <a:ext cx="348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Proyectos</a:t>
            </a:r>
            <a:endParaRPr lang="es-CO" dirty="0">
              <a:latin typeface="Daytona Pro Light" panose="020B0304030503040204" pitchFamily="34" charset="0"/>
            </a:endParaRPr>
          </a:p>
        </p:txBody>
      </p:sp>
      <p:graphicFrame>
        <p:nvGraphicFramePr>
          <p:cNvPr id="35" name="Tabla 10">
            <a:extLst>
              <a:ext uri="{FF2B5EF4-FFF2-40B4-BE49-F238E27FC236}">
                <a16:creationId xmlns:a16="http://schemas.microsoft.com/office/drawing/2014/main" id="{32214392-8C4B-4A30-A179-1D4A906C8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993670"/>
              </p:ext>
            </p:extLst>
          </p:nvPr>
        </p:nvGraphicFramePr>
        <p:xfrm>
          <a:off x="3372374" y="2595632"/>
          <a:ext cx="8228406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00420">
                  <a:extLst>
                    <a:ext uri="{9D8B030D-6E8A-4147-A177-3AD203B41FA5}">
                      <a16:colId xmlns:a16="http://schemas.microsoft.com/office/drawing/2014/main" val="3641605604"/>
                    </a:ext>
                  </a:extLst>
                </a:gridCol>
                <a:gridCol w="1671609">
                  <a:extLst>
                    <a:ext uri="{9D8B030D-6E8A-4147-A177-3AD203B41FA5}">
                      <a16:colId xmlns:a16="http://schemas.microsoft.com/office/drawing/2014/main" val="3841999143"/>
                    </a:ext>
                  </a:extLst>
                </a:gridCol>
                <a:gridCol w="1486014">
                  <a:extLst>
                    <a:ext uri="{9D8B030D-6E8A-4147-A177-3AD203B41FA5}">
                      <a16:colId xmlns:a16="http://schemas.microsoft.com/office/drawing/2014/main" val="279370579"/>
                    </a:ext>
                  </a:extLst>
                </a:gridCol>
                <a:gridCol w="1486014">
                  <a:extLst>
                    <a:ext uri="{9D8B030D-6E8A-4147-A177-3AD203B41FA5}">
                      <a16:colId xmlns:a16="http://schemas.microsoft.com/office/drawing/2014/main" val="2559447720"/>
                    </a:ext>
                  </a:extLst>
                </a:gridCol>
                <a:gridCol w="1429198">
                  <a:extLst>
                    <a:ext uri="{9D8B030D-6E8A-4147-A177-3AD203B41FA5}">
                      <a16:colId xmlns:a16="http://schemas.microsoft.com/office/drawing/2014/main" val="3998254044"/>
                    </a:ext>
                  </a:extLst>
                </a:gridCol>
                <a:gridCol w="855151">
                  <a:extLst>
                    <a:ext uri="{9D8B030D-6E8A-4147-A177-3AD203B41FA5}">
                      <a16:colId xmlns:a16="http://schemas.microsoft.com/office/drawing/2014/main" val="353885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2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Facultad</a:t>
                      </a:r>
                      <a:endParaRPr lang="es-CO" sz="12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Programa</a:t>
                      </a:r>
                      <a:endParaRPr lang="es-CO" sz="12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Semillero</a:t>
                      </a:r>
                      <a:endParaRPr lang="es-CO" sz="12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Nombre</a:t>
                      </a:r>
                      <a:endParaRPr lang="es-CO" sz="12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Descripción</a:t>
                      </a:r>
                      <a:endParaRPr lang="es-CO" sz="12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0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Ingeniería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Sistemas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Semillero A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Proyecto A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We</a:t>
                      </a:r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 are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Detalle</a:t>
                      </a:r>
                      <a:endParaRPr lang="es-CO" sz="1050" u="sng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Ingeniería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Multimedia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Semillero B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Proyecto B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Number</a:t>
                      </a:r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 </a:t>
                      </a:r>
                      <a:r>
                        <a:rPr lang="es-ES" sz="1200" dirty="0" err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one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5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Detalle</a:t>
                      </a:r>
                      <a:endParaRPr kumimoji="0" lang="es-CO" sz="105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23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Derecho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Jurisprudencia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Semillero C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Proyecto C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HEY!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5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Detalle</a:t>
                      </a:r>
                      <a:endParaRPr kumimoji="0" lang="es-CO" sz="105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05938"/>
                  </a:ext>
                </a:extLst>
              </a:tr>
            </a:tbl>
          </a:graphicData>
        </a:graphic>
      </p:graphicFrame>
      <p:sp>
        <p:nvSpPr>
          <p:cNvPr id="37" name="Rectángulo 36">
            <a:extLst>
              <a:ext uri="{FF2B5EF4-FFF2-40B4-BE49-F238E27FC236}">
                <a16:creationId xmlns:a16="http://schemas.microsoft.com/office/drawing/2014/main" id="{91C6004F-397C-4FBA-BCBF-8C813EE7770A}"/>
              </a:ext>
            </a:extLst>
          </p:cNvPr>
          <p:cNvSpPr/>
          <p:nvPr/>
        </p:nvSpPr>
        <p:spPr>
          <a:xfrm>
            <a:off x="3372374" y="6245604"/>
            <a:ext cx="1493242" cy="2088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Daytona Pro Light" panose="020B0304030503040204" pitchFamily="34" charset="0"/>
                <a:ea typeface="DengXian" panose="02010600030101010101" pitchFamily="2" charset="-122"/>
              </a:rPr>
              <a:t>Descargar listado</a:t>
            </a:r>
            <a:endParaRPr lang="es-CO" sz="1200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F71A180-31BB-4D0A-B60B-F368638AD922}"/>
              </a:ext>
            </a:extLst>
          </p:cNvPr>
          <p:cNvGrpSpPr/>
          <p:nvPr/>
        </p:nvGrpSpPr>
        <p:grpSpPr>
          <a:xfrm>
            <a:off x="9379676" y="2157047"/>
            <a:ext cx="1110552" cy="133102"/>
            <a:chOff x="10452100" y="2510359"/>
            <a:chExt cx="763893" cy="133102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D2BE2CB7-2B9A-435F-83B2-ADB2CBD5B862}"/>
                </a:ext>
              </a:extLst>
            </p:cNvPr>
            <p:cNvSpPr/>
            <p:nvPr/>
          </p:nvSpPr>
          <p:spPr>
            <a:xfrm>
              <a:off x="10452100" y="2510359"/>
              <a:ext cx="58781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latin typeface="Daytona Pro Light" panose="020B0304030503040204" pitchFamily="34" charset="0"/>
                </a:rPr>
                <a:t>Programa</a:t>
              </a:r>
              <a:endParaRPr lang="es-CO" sz="900" dirty="0">
                <a:latin typeface="Daytona Pro Light" panose="020B0304030503040204" pitchFamily="34" charset="0"/>
              </a:endParaRP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B2D9E8EC-A190-4CAE-AED9-49BFB8074A70}"/>
                </a:ext>
              </a:extLst>
            </p:cNvPr>
            <p:cNvSpPr/>
            <p:nvPr/>
          </p:nvSpPr>
          <p:spPr>
            <a:xfrm>
              <a:off x="11039911" y="2510359"/>
              <a:ext cx="17608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▼</a:t>
              </a:r>
              <a:endParaRPr lang="es-CO" sz="1000" dirty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7266AD2E-AC37-457A-95DF-2D9E0BC1935D}"/>
              </a:ext>
            </a:extLst>
          </p:cNvPr>
          <p:cNvGrpSpPr/>
          <p:nvPr/>
        </p:nvGrpSpPr>
        <p:grpSpPr>
          <a:xfrm>
            <a:off x="8266938" y="2157047"/>
            <a:ext cx="1110552" cy="133102"/>
            <a:chOff x="10452100" y="2510359"/>
            <a:chExt cx="763893" cy="133102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480ED928-5AE7-4725-9D65-051E01EECDAE}"/>
                </a:ext>
              </a:extLst>
            </p:cNvPr>
            <p:cNvSpPr/>
            <p:nvPr/>
          </p:nvSpPr>
          <p:spPr>
            <a:xfrm>
              <a:off x="10452100" y="2510359"/>
              <a:ext cx="58781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latin typeface="Daytona Pro Light" panose="020B0304030503040204" pitchFamily="34" charset="0"/>
                </a:rPr>
                <a:t>Facultad</a:t>
              </a:r>
              <a:endParaRPr lang="es-CO" sz="900" dirty="0">
                <a:latin typeface="Daytona Pro Light" panose="020B0304030503040204" pitchFamily="34" charset="0"/>
              </a:endParaRPr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4543A883-655D-4786-9382-D2A47DF997B6}"/>
                </a:ext>
              </a:extLst>
            </p:cNvPr>
            <p:cNvSpPr/>
            <p:nvPr/>
          </p:nvSpPr>
          <p:spPr>
            <a:xfrm>
              <a:off x="11039911" y="2510359"/>
              <a:ext cx="17608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▼</a:t>
              </a:r>
              <a:endParaRPr lang="es-CO" sz="1000" dirty="0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52916845-37EA-478F-A74D-41070FA33832}"/>
              </a:ext>
            </a:extLst>
          </p:cNvPr>
          <p:cNvGrpSpPr/>
          <p:nvPr/>
        </p:nvGrpSpPr>
        <p:grpSpPr>
          <a:xfrm>
            <a:off x="10490228" y="2157047"/>
            <a:ext cx="1110552" cy="133102"/>
            <a:chOff x="10452100" y="2510359"/>
            <a:chExt cx="763893" cy="133102"/>
          </a:xfrm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A626A1E4-D942-4FB6-9BD5-6316F17097BF}"/>
                </a:ext>
              </a:extLst>
            </p:cNvPr>
            <p:cNvSpPr/>
            <p:nvPr/>
          </p:nvSpPr>
          <p:spPr>
            <a:xfrm>
              <a:off x="10452100" y="2510359"/>
              <a:ext cx="58781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latin typeface="Daytona Pro Light" panose="020B0304030503040204" pitchFamily="34" charset="0"/>
                </a:rPr>
                <a:t>Semillero</a:t>
              </a:r>
              <a:endParaRPr lang="es-CO" sz="900" dirty="0">
                <a:latin typeface="Daytona Pro Light" panose="020B0304030503040204" pitchFamily="34" charset="0"/>
              </a:endParaRPr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979E75CE-4007-412D-950D-8A57764CFFA2}"/>
                </a:ext>
              </a:extLst>
            </p:cNvPr>
            <p:cNvSpPr/>
            <p:nvPr/>
          </p:nvSpPr>
          <p:spPr>
            <a:xfrm>
              <a:off x="11039911" y="2510359"/>
              <a:ext cx="17608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▼</a:t>
              </a:r>
              <a:endParaRPr lang="es-CO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7772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Grupo de Investigación - Integrantes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B9F8E6-B668-4562-8A56-53C9C87E3C9C}"/>
              </a:ext>
            </a:extLst>
          </p:cNvPr>
          <p:cNvSpPr/>
          <p:nvPr/>
        </p:nvSpPr>
        <p:spPr>
          <a:xfrm>
            <a:off x="0" y="612396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>
                <a:latin typeface="Daytona Pro Light" panose="020B0304030503040204" pitchFamily="34" charset="0"/>
              </a:rPr>
              <a:t>Bienvenido {usuario}</a:t>
            </a:r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59A3119F-0162-4ACA-925E-4F31197B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2446" y="601999"/>
            <a:ext cx="538293" cy="5382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F0E1A4-7B8C-449C-B61A-74ACAF340E37}"/>
              </a:ext>
            </a:extLst>
          </p:cNvPr>
          <p:cNvSpPr/>
          <p:nvPr/>
        </p:nvSpPr>
        <p:spPr>
          <a:xfrm>
            <a:off x="0" y="1150688"/>
            <a:ext cx="3070371" cy="57073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F29D2E6-536B-4003-8660-9C01557CCD47}"/>
              </a:ext>
            </a:extLst>
          </p:cNvPr>
          <p:cNvCxnSpPr>
            <a:cxnSpLocks/>
          </p:cNvCxnSpPr>
          <p:nvPr/>
        </p:nvCxnSpPr>
        <p:spPr>
          <a:xfrm>
            <a:off x="0" y="3836564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DEB1D125-F618-46C0-A2D0-F12BFCB72DC8}"/>
              </a:ext>
            </a:extLst>
          </p:cNvPr>
          <p:cNvCxnSpPr/>
          <p:nvPr/>
        </p:nvCxnSpPr>
        <p:spPr>
          <a:xfrm>
            <a:off x="0" y="2017552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D1F41A5-C31B-421D-887E-E635CE9A9368}"/>
              </a:ext>
            </a:extLst>
          </p:cNvPr>
          <p:cNvCxnSpPr/>
          <p:nvPr/>
        </p:nvCxnSpPr>
        <p:spPr>
          <a:xfrm>
            <a:off x="0" y="2890007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3F0D11-7F05-4E06-9216-C62EB57FB785}"/>
              </a:ext>
            </a:extLst>
          </p:cNvPr>
          <p:cNvSpPr txBox="1"/>
          <p:nvPr/>
        </p:nvSpPr>
        <p:spPr>
          <a:xfrm>
            <a:off x="138418" y="1391173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Grupos de investigación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015A995-A8D0-4C0F-8CEE-7893CE5B24D8}"/>
              </a:ext>
            </a:extLst>
          </p:cNvPr>
          <p:cNvSpPr txBox="1"/>
          <p:nvPr/>
        </p:nvSpPr>
        <p:spPr>
          <a:xfrm>
            <a:off x="138418" y="2258037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Semilleros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16496A3-8CE0-4150-A766-C32E6CC003C0}"/>
              </a:ext>
            </a:extLst>
          </p:cNvPr>
          <p:cNvSpPr txBox="1"/>
          <p:nvPr/>
        </p:nvSpPr>
        <p:spPr>
          <a:xfrm>
            <a:off x="138418" y="3152646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Proyectos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F86ECF8-53A6-450B-9DA1-103C58374F4B}"/>
              </a:ext>
            </a:extLst>
          </p:cNvPr>
          <p:cNvSpPr txBox="1"/>
          <p:nvPr/>
        </p:nvSpPr>
        <p:spPr>
          <a:xfrm>
            <a:off x="138418" y="4099202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Gestión de usuarios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C80E168-E15E-4544-9B66-2E4581CDA2BE}"/>
              </a:ext>
            </a:extLst>
          </p:cNvPr>
          <p:cNvSpPr txBox="1"/>
          <p:nvPr/>
        </p:nvSpPr>
        <p:spPr>
          <a:xfrm>
            <a:off x="3372373" y="1375882"/>
            <a:ext cx="348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Integrantes</a:t>
            </a:r>
            <a:endParaRPr lang="es-CO" dirty="0">
              <a:latin typeface="Daytona Pro Light" panose="020B0304030503040204" pitchFamily="34" charset="0"/>
            </a:endParaRPr>
          </a:p>
        </p:txBody>
      </p:sp>
      <p:graphicFrame>
        <p:nvGraphicFramePr>
          <p:cNvPr id="35" name="Tabla 10">
            <a:extLst>
              <a:ext uri="{FF2B5EF4-FFF2-40B4-BE49-F238E27FC236}">
                <a16:creationId xmlns:a16="http://schemas.microsoft.com/office/drawing/2014/main" id="{32214392-8C4B-4A30-A179-1D4A906C8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566259"/>
              </p:ext>
            </p:extLst>
          </p:nvPr>
        </p:nvGraphicFramePr>
        <p:xfrm>
          <a:off x="3372373" y="2385566"/>
          <a:ext cx="8590326" cy="1564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9979">
                  <a:extLst>
                    <a:ext uri="{9D8B030D-6E8A-4147-A177-3AD203B41FA5}">
                      <a16:colId xmlns:a16="http://schemas.microsoft.com/office/drawing/2014/main" val="2800288070"/>
                    </a:ext>
                  </a:extLst>
                </a:gridCol>
                <a:gridCol w="829407">
                  <a:extLst>
                    <a:ext uri="{9D8B030D-6E8A-4147-A177-3AD203B41FA5}">
                      <a16:colId xmlns:a16="http://schemas.microsoft.com/office/drawing/2014/main" val="3042408679"/>
                    </a:ext>
                  </a:extLst>
                </a:gridCol>
                <a:gridCol w="819693">
                  <a:extLst>
                    <a:ext uri="{9D8B030D-6E8A-4147-A177-3AD203B41FA5}">
                      <a16:colId xmlns:a16="http://schemas.microsoft.com/office/drawing/2014/main" val="154457839"/>
                    </a:ext>
                  </a:extLst>
                </a:gridCol>
                <a:gridCol w="819693">
                  <a:extLst>
                    <a:ext uri="{9D8B030D-6E8A-4147-A177-3AD203B41FA5}">
                      <a16:colId xmlns:a16="http://schemas.microsoft.com/office/drawing/2014/main" val="2559447720"/>
                    </a:ext>
                  </a:extLst>
                </a:gridCol>
                <a:gridCol w="908576">
                  <a:extLst>
                    <a:ext uri="{9D8B030D-6E8A-4147-A177-3AD203B41FA5}">
                      <a16:colId xmlns:a16="http://schemas.microsoft.com/office/drawing/2014/main" val="3998254044"/>
                    </a:ext>
                  </a:extLst>
                </a:gridCol>
                <a:gridCol w="780189">
                  <a:extLst>
                    <a:ext uri="{9D8B030D-6E8A-4147-A177-3AD203B41FA5}">
                      <a16:colId xmlns:a16="http://schemas.microsoft.com/office/drawing/2014/main" val="353885306"/>
                    </a:ext>
                  </a:extLst>
                </a:gridCol>
                <a:gridCol w="1274388">
                  <a:extLst>
                    <a:ext uri="{9D8B030D-6E8A-4147-A177-3AD203B41FA5}">
                      <a16:colId xmlns:a16="http://schemas.microsoft.com/office/drawing/2014/main" val="229928559"/>
                    </a:ext>
                  </a:extLst>
                </a:gridCol>
                <a:gridCol w="2348401">
                  <a:extLst>
                    <a:ext uri="{9D8B030D-6E8A-4147-A177-3AD203B41FA5}">
                      <a16:colId xmlns:a16="http://schemas.microsoft.com/office/drawing/2014/main" val="3493952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Facultad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Programa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Grupo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Nombre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Apellido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Código 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Rol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Proyectos finalizados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0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Ingeniería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Sistemas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Grupo A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Juan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Gonzalez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Investigador Jefe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Proyecto X</a:t>
                      </a:r>
                      <a:r>
                        <a:rPr lang="es-ES" sz="1000" u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, </a:t>
                      </a:r>
                      <a:r>
                        <a:rPr lang="es-ES" sz="10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Proyecto Y</a:t>
                      </a:r>
                      <a:endParaRPr lang="es-CO" sz="1000" u="sng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Ingeniería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Multimedia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Grupo B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Luis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Velasco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2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Estudiante investigador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N.A</a:t>
                      </a:r>
                      <a:endParaRPr kumimoji="0" lang="es-CO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23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Derecho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Juris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.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Grupo C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Santiago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Fonseca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3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Investigador en formación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Proyecto Z</a:t>
                      </a:r>
                      <a:endParaRPr kumimoji="0" lang="es-CO" sz="10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05938"/>
                  </a:ext>
                </a:extLst>
              </a:tr>
            </a:tbl>
          </a:graphicData>
        </a:graphic>
      </p:graphicFrame>
      <p:sp>
        <p:nvSpPr>
          <p:cNvPr id="37" name="Rectángulo 36">
            <a:extLst>
              <a:ext uri="{FF2B5EF4-FFF2-40B4-BE49-F238E27FC236}">
                <a16:creationId xmlns:a16="http://schemas.microsoft.com/office/drawing/2014/main" id="{91C6004F-397C-4FBA-BCBF-8C813EE7770A}"/>
              </a:ext>
            </a:extLst>
          </p:cNvPr>
          <p:cNvSpPr/>
          <p:nvPr/>
        </p:nvSpPr>
        <p:spPr>
          <a:xfrm>
            <a:off x="3372374" y="6245604"/>
            <a:ext cx="1493242" cy="2088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Daytona Pro Light" panose="020B0304030503040204" pitchFamily="34" charset="0"/>
                <a:ea typeface="DengXian" panose="02010600030101010101" pitchFamily="2" charset="-122"/>
              </a:rPr>
              <a:t>Descargar listado</a:t>
            </a:r>
            <a:endParaRPr lang="es-CO" sz="1200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E000BAAF-2569-472B-A493-93A3640A14A3}"/>
              </a:ext>
            </a:extLst>
          </p:cNvPr>
          <p:cNvGrpSpPr/>
          <p:nvPr/>
        </p:nvGrpSpPr>
        <p:grpSpPr>
          <a:xfrm>
            <a:off x="9681592" y="1832208"/>
            <a:ext cx="1110552" cy="133102"/>
            <a:chOff x="10452100" y="2510359"/>
            <a:chExt cx="763893" cy="133102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DB1CF080-671B-476E-8CFA-642D8043DA2B}"/>
                </a:ext>
              </a:extLst>
            </p:cNvPr>
            <p:cNvSpPr/>
            <p:nvPr/>
          </p:nvSpPr>
          <p:spPr>
            <a:xfrm>
              <a:off x="10452100" y="2510359"/>
              <a:ext cx="58781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latin typeface="Daytona Pro Light" panose="020B0304030503040204" pitchFamily="34" charset="0"/>
                </a:rPr>
                <a:t>Programa</a:t>
              </a:r>
              <a:endParaRPr lang="es-CO" sz="900" dirty="0">
                <a:latin typeface="Daytona Pro Light" panose="020B0304030503040204" pitchFamily="34" charset="0"/>
              </a:endParaRP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195A2509-799F-457C-A90E-0B0A18015F9B}"/>
                </a:ext>
              </a:extLst>
            </p:cNvPr>
            <p:cNvSpPr/>
            <p:nvPr/>
          </p:nvSpPr>
          <p:spPr>
            <a:xfrm>
              <a:off x="11039911" y="2510359"/>
              <a:ext cx="17608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▼</a:t>
              </a:r>
              <a:endParaRPr lang="es-CO" sz="1000" dirty="0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493377C8-8F91-4C97-9E1D-3F2DCEE389D9}"/>
              </a:ext>
            </a:extLst>
          </p:cNvPr>
          <p:cNvGrpSpPr/>
          <p:nvPr/>
        </p:nvGrpSpPr>
        <p:grpSpPr>
          <a:xfrm>
            <a:off x="8568854" y="1832208"/>
            <a:ext cx="1110552" cy="133102"/>
            <a:chOff x="10452100" y="2510359"/>
            <a:chExt cx="763893" cy="133102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3439396B-03BE-428E-A4A8-CD50C18BCADE}"/>
                </a:ext>
              </a:extLst>
            </p:cNvPr>
            <p:cNvSpPr/>
            <p:nvPr/>
          </p:nvSpPr>
          <p:spPr>
            <a:xfrm>
              <a:off x="10452100" y="2510359"/>
              <a:ext cx="58781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latin typeface="Daytona Pro Light" panose="020B0304030503040204" pitchFamily="34" charset="0"/>
                </a:rPr>
                <a:t>Facultad</a:t>
              </a:r>
              <a:endParaRPr lang="es-CO" sz="900" dirty="0">
                <a:latin typeface="Daytona Pro Light" panose="020B0304030503040204" pitchFamily="34" charset="0"/>
              </a:endParaRPr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9B1B1BB6-9051-4EC4-905C-35C97DAB08F9}"/>
                </a:ext>
              </a:extLst>
            </p:cNvPr>
            <p:cNvSpPr/>
            <p:nvPr/>
          </p:nvSpPr>
          <p:spPr>
            <a:xfrm>
              <a:off x="11039911" y="2510359"/>
              <a:ext cx="17608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▼</a:t>
              </a:r>
              <a:endParaRPr lang="es-CO" sz="1000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74B21547-4B7C-47F6-8542-CCBD39CBBF81}"/>
              </a:ext>
            </a:extLst>
          </p:cNvPr>
          <p:cNvGrpSpPr/>
          <p:nvPr/>
        </p:nvGrpSpPr>
        <p:grpSpPr>
          <a:xfrm>
            <a:off x="10792144" y="1832208"/>
            <a:ext cx="1110552" cy="133102"/>
            <a:chOff x="10452100" y="2510359"/>
            <a:chExt cx="763893" cy="133102"/>
          </a:xfrm>
        </p:grpSpPr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A1B63ABD-1DF7-4265-9B41-83BC713693EE}"/>
                </a:ext>
              </a:extLst>
            </p:cNvPr>
            <p:cNvSpPr/>
            <p:nvPr/>
          </p:nvSpPr>
          <p:spPr>
            <a:xfrm>
              <a:off x="10452100" y="2510359"/>
              <a:ext cx="58781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latin typeface="Daytona Pro Light" panose="020B0304030503040204" pitchFamily="34" charset="0"/>
                </a:rPr>
                <a:t>Grupo</a:t>
              </a:r>
              <a:endParaRPr lang="es-CO" sz="900" dirty="0">
                <a:latin typeface="Daytona Pro Light" panose="020B0304030503040204" pitchFamily="34" charset="0"/>
              </a:endParaRPr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60638196-AD9D-4ED9-895A-12F26DD2312D}"/>
                </a:ext>
              </a:extLst>
            </p:cNvPr>
            <p:cNvSpPr/>
            <p:nvPr/>
          </p:nvSpPr>
          <p:spPr>
            <a:xfrm>
              <a:off x="11039911" y="2510359"/>
              <a:ext cx="17608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▼</a:t>
              </a:r>
              <a:endParaRPr lang="es-CO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94550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Semilleros - Integrantes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B9F8E6-B668-4562-8A56-53C9C87E3C9C}"/>
              </a:ext>
            </a:extLst>
          </p:cNvPr>
          <p:cNvSpPr/>
          <p:nvPr/>
        </p:nvSpPr>
        <p:spPr>
          <a:xfrm>
            <a:off x="0" y="612396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>
                <a:latin typeface="Daytona Pro Light" panose="020B0304030503040204" pitchFamily="34" charset="0"/>
              </a:rPr>
              <a:t>Bienvenido {usuario}</a:t>
            </a:r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59A3119F-0162-4ACA-925E-4F31197B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2446" y="601999"/>
            <a:ext cx="538293" cy="5382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F0E1A4-7B8C-449C-B61A-74ACAF340E37}"/>
              </a:ext>
            </a:extLst>
          </p:cNvPr>
          <p:cNvSpPr/>
          <p:nvPr/>
        </p:nvSpPr>
        <p:spPr>
          <a:xfrm>
            <a:off x="0" y="1150688"/>
            <a:ext cx="3070371" cy="57073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F29D2E6-536B-4003-8660-9C01557CCD47}"/>
              </a:ext>
            </a:extLst>
          </p:cNvPr>
          <p:cNvCxnSpPr>
            <a:cxnSpLocks/>
          </p:cNvCxnSpPr>
          <p:nvPr/>
        </p:nvCxnSpPr>
        <p:spPr>
          <a:xfrm>
            <a:off x="0" y="3836564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DEB1D125-F618-46C0-A2D0-F12BFCB72DC8}"/>
              </a:ext>
            </a:extLst>
          </p:cNvPr>
          <p:cNvCxnSpPr/>
          <p:nvPr/>
        </p:nvCxnSpPr>
        <p:spPr>
          <a:xfrm>
            <a:off x="0" y="2017552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D1F41A5-C31B-421D-887E-E635CE9A9368}"/>
              </a:ext>
            </a:extLst>
          </p:cNvPr>
          <p:cNvCxnSpPr/>
          <p:nvPr/>
        </p:nvCxnSpPr>
        <p:spPr>
          <a:xfrm>
            <a:off x="0" y="2890007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3F0D11-7F05-4E06-9216-C62EB57FB785}"/>
              </a:ext>
            </a:extLst>
          </p:cNvPr>
          <p:cNvSpPr txBox="1"/>
          <p:nvPr/>
        </p:nvSpPr>
        <p:spPr>
          <a:xfrm>
            <a:off x="138418" y="1391173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Grupos de investigación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015A995-A8D0-4C0F-8CEE-7893CE5B24D8}"/>
              </a:ext>
            </a:extLst>
          </p:cNvPr>
          <p:cNvSpPr txBox="1"/>
          <p:nvPr/>
        </p:nvSpPr>
        <p:spPr>
          <a:xfrm>
            <a:off x="138418" y="2258037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Semilleros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16496A3-8CE0-4150-A766-C32E6CC003C0}"/>
              </a:ext>
            </a:extLst>
          </p:cNvPr>
          <p:cNvSpPr txBox="1"/>
          <p:nvPr/>
        </p:nvSpPr>
        <p:spPr>
          <a:xfrm>
            <a:off x="138418" y="3152646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Proyectos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F86ECF8-53A6-450B-9DA1-103C58374F4B}"/>
              </a:ext>
            </a:extLst>
          </p:cNvPr>
          <p:cNvSpPr txBox="1"/>
          <p:nvPr/>
        </p:nvSpPr>
        <p:spPr>
          <a:xfrm>
            <a:off x="138418" y="4099202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Gestión de usuarios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C80E168-E15E-4544-9B66-2E4581CDA2BE}"/>
              </a:ext>
            </a:extLst>
          </p:cNvPr>
          <p:cNvSpPr txBox="1"/>
          <p:nvPr/>
        </p:nvSpPr>
        <p:spPr>
          <a:xfrm>
            <a:off x="3372373" y="1391173"/>
            <a:ext cx="348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Integrantes</a:t>
            </a:r>
            <a:endParaRPr lang="es-CO" dirty="0">
              <a:latin typeface="Daytona Pro Light" panose="020B0304030503040204" pitchFamily="34" charset="0"/>
            </a:endParaRPr>
          </a:p>
        </p:txBody>
      </p:sp>
      <p:graphicFrame>
        <p:nvGraphicFramePr>
          <p:cNvPr id="35" name="Tabla 10">
            <a:extLst>
              <a:ext uri="{FF2B5EF4-FFF2-40B4-BE49-F238E27FC236}">
                <a16:creationId xmlns:a16="http://schemas.microsoft.com/office/drawing/2014/main" id="{32214392-8C4B-4A30-A179-1D4A906C8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415725"/>
              </p:ext>
            </p:extLst>
          </p:nvPr>
        </p:nvGraphicFramePr>
        <p:xfrm>
          <a:off x="3372373" y="2385566"/>
          <a:ext cx="8590326" cy="1564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9979">
                  <a:extLst>
                    <a:ext uri="{9D8B030D-6E8A-4147-A177-3AD203B41FA5}">
                      <a16:colId xmlns:a16="http://schemas.microsoft.com/office/drawing/2014/main" val="2800288070"/>
                    </a:ext>
                  </a:extLst>
                </a:gridCol>
                <a:gridCol w="829407">
                  <a:extLst>
                    <a:ext uri="{9D8B030D-6E8A-4147-A177-3AD203B41FA5}">
                      <a16:colId xmlns:a16="http://schemas.microsoft.com/office/drawing/2014/main" val="3042408679"/>
                    </a:ext>
                  </a:extLst>
                </a:gridCol>
                <a:gridCol w="819693">
                  <a:extLst>
                    <a:ext uri="{9D8B030D-6E8A-4147-A177-3AD203B41FA5}">
                      <a16:colId xmlns:a16="http://schemas.microsoft.com/office/drawing/2014/main" val="154457839"/>
                    </a:ext>
                  </a:extLst>
                </a:gridCol>
                <a:gridCol w="819693">
                  <a:extLst>
                    <a:ext uri="{9D8B030D-6E8A-4147-A177-3AD203B41FA5}">
                      <a16:colId xmlns:a16="http://schemas.microsoft.com/office/drawing/2014/main" val="2559447720"/>
                    </a:ext>
                  </a:extLst>
                </a:gridCol>
                <a:gridCol w="908576">
                  <a:extLst>
                    <a:ext uri="{9D8B030D-6E8A-4147-A177-3AD203B41FA5}">
                      <a16:colId xmlns:a16="http://schemas.microsoft.com/office/drawing/2014/main" val="3998254044"/>
                    </a:ext>
                  </a:extLst>
                </a:gridCol>
                <a:gridCol w="780189">
                  <a:extLst>
                    <a:ext uri="{9D8B030D-6E8A-4147-A177-3AD203B41FA5}">
                      <a16:colId xmlns:a16="http://schemas.microsoft.com/office/drawing/2014/main" val="353885306"/>
                    </a:ext>
                  </a:extLst>
                </a:gridCol>
                <a:gridCol w="1274388">
                  <a:extLst>
                    <a:ext uri="{9D8B030D-6E8A-4147-A177-3AD203B41FA5}">
                      <a16:colId xmlns:a16="http://schemas.microsoft.com/office/drawing/2014/main" val="229928559"/>
                    </a:ext>
                  </a:extLst>
                </a:gridCol>
                <a:gridCol w="2348401">
                  <a:extLst>
                    <a:ext uri="{9D8B030D-6E8A-4147-A177-3AD203B41FA5}">
                      <a16:colId xmlns:a16="http://schemas.microsoft.com/office/drawing/2014/main" val="3493952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Facultad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Programa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Semillero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Nombre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Apellido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Código 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Rol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Proyectos finalizados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0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Ingeniería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Sistemas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Sem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. A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Juan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Gonzalez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Investigador Jefe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Proyecto X</a:t>
                      </a:r>
                      <a:r>
                        <a:rPr lang="es-ES" sz="1000" u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, </a:t>
                      </a:r>
                      <a:r>
                        <a:rPr lang="es-ES" sz="10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Proyecto Y</a:t>
                      </a:r>
                      <a:endParaRPr lang="es-CO" sz="1000" u="sng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Ingeniería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Multimedia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Sem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. B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Luis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Velasco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2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Estudiante investigador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N.A</a:t>
                      </a:r>
                      <a:endParaRPr kumimoji="0" lang="es-CO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23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Derecho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Juris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.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Sem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. C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Santiago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Fonseca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3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Investigador en formación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Proyecto Z</a:t>
                      </a:r>
                      <a:endParaRPr kumimoji="0" lang="es-CO" sz="10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05938"/>
                  </a:ext>
                </a:extLst>
              </a:tr>
            </a:tbl>
          </a:graphicData>
        </a:graphic>
      </p:graphicFrame>
      <p:sp>
        <p:nvSpPr>
          <p:cNvPr id="37" name="Rectángulo 36">
            <a:extLst>
              <a:ext uri="{FF2B5EF4-FFF2-40B4-BE49-F238E27FC236}">
                <a16:creationId xmlns:a16="http://schemas.microsoft.com/office/drawing/2014/main" id="{91C6004F-397C-4FBA-BCBF-8C813EE7770A}"/>
              </a:ext>
            </a:extLst>
          </p:cNvPr>
          <p:cNvSpPr/>
          <p:nvPr/>
        </p:nvSpPr>
        <p:spPr>
          <a:xfrm>
            <a:off x="3372374" y="6245604"/>
            <a:ext cx="1493242" cy="2088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Daytona Pro Light" panose="020B0304030503040204" pitchFamily="34" charset="0"/>
                <a:ea typeface="DengXian" panose="02010600030101010101" pitchFamily="2" charset="-122"/>
              </a:rPr>
              <a:t>Descargar listado</a:t>
            </a:r>
            <a:endParaRPr lang="es-CO" sz="1200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E000BAAF-2569-472B-A493-93A3640A14A3}"/>
              </a:ext>
            </a:extLst>
          </p:cNvPr>
          <p:cNvGrpSpPr/>
          <p:nvPr/>
        </p:nvGrpSpPr>
        <p:grpSpPr>
          <a:xfrm>
            <a:off x="9681592" y="1832208"/>
            <a:ext cx="1110552" cy="133102"/>
            <a:chOff x="10452100" y="2510359"/>
            <a:chExt cx="763893" cy="133102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DB1CF080-671B-476E-8CFA-642D8043DA2B}"/>
                </a:ext>
              </a:extLst>
            </p:cNvPr>
            <p:cNvSpPr/>
            <p:nvPr/>
          </p:nvSpPr>
          <p:spPr>
            <a:xfrm>
              <a:off x="10452100" y="2510359"/>
              <a:ext cx="58781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latin typeface="Daytona Pro Light" panose="020B0304030503040204" pitchFamily="34" charset="0"/>
                </a:rPr>
                <a:t>Programa</a:t>
              </a:r>
              <a:endParaRPr lang="es-CO" sz="900" dirty="0">
                <a:latin typeface="Daytona Pro Light" panose="020B0304030503040204" pitchFamily="34" charset="0"/>
              </a:endParaRP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195A2509-799F-457C-A90E-0B0A18015F9B}"/>
                </a:ext>
              </a:extLst>
            </p:cNvPr>
            <p:cNvSpPr/>
            <p:nvPr/>
          </p:nvSpPr>
          <p:spPr>
            <a:xfrm>
              <a:off x="11039911" y="2510359"/>
              <a:ext cx="17608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▼</a:t>
              </a:r>
              <a:endParaRPr lang="es-CO" sz="1000" dirty="0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493377C8-8F91-4C97-9E1D-3F2DCEE389D9}"/>
              </a:ext>
            </a:extLst>
          </p:cNvPr>
          <p:cNvGrpSpPr/>
          <p:nvPr/>
        </p:nvGrpSpPr>
        <p:grpSpPr>
          <a:xfrm>
            <a:off x="8568854" y="1832208"/>
            <a:ext cx="1110552" cy="133102"/>
            <a:chOff x="10452100" y="2510359"/>
            <a:chExt cx="763893" cy="133102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3439396B-03BE-428E-A4A8-CD50C18BCADE}"/>
                </a:ext>
              </a:extLst>
            </p:cNvPr>
            <p:cNvSpPr/>
            <p:nvPr/>
          </p:nvSpPr>
          <p:spPr>
            <a:xfrm>
              <a:off x="10452100" y="2510359"/>
              <a:ext cx="58781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latin typeface="Daytona Pro Light" panose="020B0304030503040204" pitchFamily="34" charset="0"/>
                </a:rPr>
                <a:t>Facultad</a:t>
              </a:r>
              <a:endParaRPr lang="es-CO" sz="900" dirty="0">
                <a:latin typeface="Daytona Pro Light" panose="020B0304030503040204" pitchFamily="34" charset="0"/>
              </a:endParaRPr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9B1B1BB6-9051-4EC4-905C-35C97DAB08F9}"/>
                </a:ext>
              </a:extLst>
            </p:cNvPr>
            <p:cNvSpPr/>
            <p:nvPr/>
          </p:nvSpPr>
          <p:spPr>
            <a:xfrm>
              <a:off x="11039911" y="2510359"/>
              <a:ext cx="17608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▼</a:t>
              </a:r>
              <a:endParaRPr lang="es-CO" sz="1000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74B21547-4B7C-47F6-8542-CCBD39CBBF81}"/>
              </a:ext>
            </a:extLst>
          </p:cNvPr>
          <p:cNvGrpSpPr/>
          <p:nvPr/>
        </p:nvGrpSpPr>
        <p:grpSpPr>
          <a:xfrm>
            <a:off x="10792144" y="1832208"/>
            <a:ext cx="1110552" cy="133102"/>
            <a:chOff x="10452100" y="2510359"/>
            <a:chExt cx="763893" cy="133102"/>
          </a:xfrm>
        </p:grpSpPr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A1B63ABD-1DF7-4265-9B41-83BC713693EE}"/>
                </a:ext>
              </a:extLst>
            </p:cNvPr>
            <p:cNvSpPr/>
            <p:nvPr/>
          </p:nvSpPr>
          <p:spPr>
            <a:xfrm>
              <a:off x="10452100" y="2510359"/>
              <a:ext cx="58781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latin typeface="Daytona Pro Light" panose="020B0304030503040204" pitchFamily="34" charset="0"/>
                </a:rPr>
                <a:t>Semillero</a:t>
              </a:r>
              <a:endParaRPr lang="es-CO" sz="900" dirty="0">
                <a:latin typeface="Daytona Pro Light" panose="020B0304030503040204" pitchFamily="34" charset="0"/>
              </a:endParaRPr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60638196-AD9D-4ED9-895A-12F26DD2312D}"/>
                </a:ext>
              </a:extLst>
            </p:cNvPr>
            <p:cNvSpPr/>
            <p:nvPr/>
          </p:nvSpPr>
          <p:spPr>
            <a:xfrm>
              <a:off x="11039911" y="2510359"/>
              <a:ext cx="17608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▼</a:t>
              </a:r>
              <a:endParaRPr lang="es-CO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5618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Investigadores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B9F8E6-B668-4562-8A56-53C9C87E3C9C}"/>
              </a:ext>
            </a:extLst>
          </p:cNvPr>
          <p:cNvSpPr/>
          <p:nvPr/>
        </p:nvSpPr>
        <p:spPr>
          <a:xfrm>
            <a:off x="0" y="612396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>
                <a:latin typeface="Daytona Pro Light" panose="020B0304030503040204" pitchFamily="34" charset="0"/>
              </a:rPr>
              <a:t>Bienvenido {usuario}</a:t>
            </a:r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59A3119F-0162-4ACA-925E-4F31197B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2446" y="601999"/>
            <a:ext cx="538293" cy="5382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F0E1A4-7B8C-449C-B61A-74ACAF340E37}"/>
              </a:ext>
            </a:extLst>
          </p:cNvPr>
          <p:cNvSpPr/>
          <p:nvPr/>
        </p:nvSpPr>
        <p:spPr>
          <a:xfrm>
            <a:off x="0" y="1150688"/>
            <a:ext cx="3070371" cy="57073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F29D2E6-536B-4003-8660-9C01557CCD47}"/>
              </a:ext>
            </a:extLst>
          </p:cNvPr>
          <p:cNvCxnSpPr>
            <a:cxnSpLocks/>
          </p:cNvCxnSpPr>
          <p:nvPr/>
        </p:nvCxnSpPr>
        <p:spPr>
          <a:xfrm>
            <a:off x="0" y="3836564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DEB1D125-F618-46C0-A2D0-F12BFCB72DC8}"/>
              </a:ext>
            </a:extLst>
          </p:cNvPr>
          <p:cNvCxnSpPr/>
          <p:nvPr/>
        </p:nvCxnSpPr>
        <p:spPr>
          <a:xfrm>
            <a:off x="0" y="2017552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D1F41A5-C31B-421D-887E-E635CE9A9368}"/>
              </a:ext>
            </a:extLst>
          </p:cNvPr>
          <p:cNvCxnSpPr/>
          <p:nvPr/>
        </p:nvCxnSpPr>
        <p:spPr>
          <a:xfrm>
            <a:off x="0" y="2890007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3F0D11-7F05-4E06-9216-C62EB57FB785}"/>
              </a:ext>
            </a:extLst>
          </p:cNvPr>
          <p:cNvSpPr txBox="1"/>
          <p:nvPr/>
        </p:nvSpPr>
        <p:spPr>
          <a:xfrm>
            <a:off x="138418" y="1391173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Grupos de investigación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015A995-A8D0-4C0F-8CEE-7893CE5B24D8}"/>
              </a:ext>
            </a:extLst>
          </p:cNvPr>
          <p:cNvSpPr txBox="1"/>
          <p:nvPr/>
        </p:nvSpPr>
        <p:spPr>
          <a:xfrm>
            <a:off x="138418" y="2258037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Semilleros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16496A3-8CE0-4150-A766-C32E6CC003C0}"/>
              </a:ext>
            </a:extLst>
          </p:cNvPr>
          <p:cNvSpPr txBox="1"/>
          <p:nvPr/>
        </p:nvSpPr>
        <p:spPr>
          <a:xfrm>
            <a:off x="138418" y="3152646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Proyectos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F86ECF8-53A6-450B-9DA1-103C58374F4B}"/>
              </a:ext>
            </a:extLst>
          </p:cNvPr>
          <p:cNvSpPr txBox="1"/>
          <p:nvPr/>
        </p:nvSpPr>
        <p:spPr>
          <a:xfrm>
            <a:off x="138418" y="4099202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Gestión de usuarios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C80E168-E15E-4544-9B66-2E4581CDA2BE}"/>
              </a:ext>
            </a:extLst>
          </p:cNvPr>
          <p:cNvSpPr txBox="1"/>
          <p:nvPr/>
        </p:nvSpPr>
        <p:spPr>
          <a:xfrm>
            <a:off x="3329768" y="1391173"/>
            <a:ext cx="348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Investigadores</a:t>
            </a:r>
            <a:endParaRPr lang="es-CO" dirty="0">
              <a:latin typeface="Daytona Pro Light" panose="020B0304030503040204" pitchFamily="34" charset="0"/>
            </a:endParaRPr>
          </a:p>
        </p:txBody>
      </p:sp>
      <p:graphicFrame>
        <p:nvGraphicFramePr>
          <p:cNvPr id="35" name="Tabla 10">
            <a:extLst>
              <a:ext uri="{FF2B5EF4-FFF2-40B4-BE49-F238E27FC236}">
                <a16:creationId xmlns:a16="http://schemas.microsoft.com/office/drawing/2014/main" id="{32214392-8C4B-4A30-A179-1D4A906C8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493100"/>
              </p:ext>
            </p:extLst>
          </p:nvPr>
        </p:nvGraphicFramePr>
        <p:xfrm>
          <a:off x="3372374" y="2384058"/>
          <a:ext cx="8548383" cy="1137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1735">
                  <a:extLst>
                    <a:ext uri="{9D8B030D-6E8A-4147-A177-3AD203B41FA5}">
                      <a16:colId xmlns:a16="http://schemas.microsoft.com/office/drawing/2014/main" val="2759508553"/>
                    </a:ext>
                  </a:extLst>
                </a:gridCol>
                <a:gridCol w="901735">
                  <a:extLst>
                    <a:ext uri="{9D8B030D-6E8A-4147-A177-3AD203B41FA5}">
                      <a16:colId xmlns:a16="http://schemas.microsoft.com/office/drawing/2014/main" val="2162620681"/>
                    </a:ext>
                  </a:extLst>
                </a:gridCol>
                <a:gridCol w="901735">
                  <a:extLst>
                    <a:ext uri="{9D8B030D-6E8A-4147-A177-3AD203B41FA5}">
                      <a16:colId xmlns:a16="http://schemas.microsoft.com/office/drawing/2014/main" val="2559447720"/>
                    </a:ext>
                  </a:extLst>
                </a:gridCol>
                <a:gridCol w="999513">
                  <a:extLst>
                    <a:ext uri="{9D8B030D-6E8A-4147-A177-3AD203B41FA5}">
                      <a16:colId xmlns:a16="http://schemas.microsoft.com/office/drawing/2014/main" val="3998254044"/>
                    </a:ext>
                  </a:extLst>
                </a:gridCol>
                <a:gridCol w="858278">
                  <a:extLst>
                    <a:ext uri="{9D8B030D-6E8A-4147-A177-3AD203B41FA5}">
                      <a16:colId xmlns:a16="http://schemas.microsoft.com/office/drawing/2014/main" val="353885306"/>
                    </a:ext>
                  </a:extLst>
                </a:gridCol>
                <a:gridCol w="1401939">
                  <a:extLst>
                    <a:ext uri="{9D8B030D-6E8A-4147-A177-3AD203B41FA5}">
                      <a16:colId xmlns:a16="http://schemas.microsoft.com/office/drawing/2014/main" val="229928559"/>
                    </a:ext>
                  </a:extLst>
                </a:gridCol>
                <a:gridCol w="2583448">
                  <a:extLst>
                    <a:ext uri="{9D8B030D-6E8A-4147-A177-3AD203B41FA5}">
                      <a16:colId xmlns:a16="http://schemas.microsoft.com/office/drawing/2014/main" val="3493952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Facultad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Programa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Nombre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Apellido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Código 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Rol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Proyectos finalizados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0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Ingeniería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Sistemas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Juan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Gonzalez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Investigador Jefe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Proyecto X</a:t>
                      </a:r>
                      <a:r>
                        <a:rPr lang="es-ES" sz="1000" u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, </a:t>
                      </a:r>
                      <a:r>
                        <a:rPr lang="es-ES" sz="10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Proyecto Y</a:t>
                      </a:r>
                      <a:endParaRPr lang="es-CO" sz="1000" u="sng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Ingeniería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Multimedia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Santiago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Fonseca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3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Investigador en formación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Proyecto Z</a:t>
                      </a:r>
                      <a:endParaRPr kumimoji="0" lang="es-CO" sz="10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05938"/>
                  </a:ext>
                </a:extLst>
              </a:tr>
            </a:tbl>
          </a:graphicData>
        </a:graphic>
      </p:graphicFrame>
      <p:sp>
        <p:nvSpPr>
          <p:cNvPr id="37" name="Rectángulo 36">
            <a:extLst>
              <a:ext uri="{FF2B5EF4-FFF2-40B4-BE49-F238E27FC236}">
                <a16:creationId xmlns:a16="http://schemas.microsoft.com/office/drawing/2014/main" id="{91C6004F-397C-4FBA-BCBF-8C813EE7770A}"/>
              </a:ext>
            </a:extLst>
          </p:cNvPr>
          <p:cNvSpPr/>
          <p:nvPr/>
        </p:nvSpPr>
        <p:spPr>
          <a:xfrm>
            <a:off x="3372374" y="6245604"/>
            <a:ext cx="1493242" cy="2088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Daytona Pro Light" panose="020B0304030503040204" pitchFamily="34" charset="0"/>
                <a:ea typeface="DengXian" panose="02010600030101010101" pitchFamily="2" charset="-122"/>
              </a:rPr>
              <a:t>Descargar listado</a:t>
            </a:r>
            <a:endParaRPr lang="es-CO" sz="1200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FA0F2234-AB9C-4771-8F81-4FEAF667D922}"/>
              </a:ext>
            </a:extLst>
          </p:cNvPr>
          <p:cNvGrpSpPr/>
          <p:nvPr/>
        </p:nvGrpSpPr>
        <p:grpSpPr>
          <a:xfrm>
            <a:off x="10810205" y="1884450"/>
            <a:ext cx="1110552" cy="133102"/>
            <a:chOff x="10452100" y="2510359"/>
            <a:chExt cx="763893" cy="133102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6E59A494-E753-4AF7-B3E3-5D4A970FD0FC}"/>
                </a:ext>
              </a:extLst>
            </p:cNvPr>
            <p:cNvSpPr/>
            <p:nvPr/>
          </p:nvSpPr>
          <p:spPr>
            <a:xfrm>
              <a:off x="10452100" y="2510359"/>
              <a:ext cx="58781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latin typeface="Daytona Pro Light" panose="020B0304030503040204" pitchFamily="34" charset="0"/>
                </a:rPr>
                <a:t>Programa</a:t>
              </a:r>
              <a:endParaRPr lang="es-CO" sz="900" dirty="0">
                <a:latin typeface="Daytona Pro Light" panose="020B0304030503040204" pitchFamily="34" charset="0"/>
              </a:endParaRP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64D0A963-89C2-49E8-B1F3-151D7994C05A}"/>
                </a:ext>
              </a:extLst>
            </p:cNvPr>
            <p:cNvSpPr/>
            <p:nvPr/>
          </p:nvSpPr>
          <p:spPr>
            <a:xfrm>
              <a:off x="11039911" y="2510359"/>
              <a:ext cx="17608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▼</a:t>
              </a:r>
              <a:endParaRPr lang="es-CO" sz="1000" dirty="0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1484268-481F-4E1D-90F7-AB6672772E81}"/>
              </a:ext>
            </a:extLst>
          </p:cNvPr>
          <p:cNvGrpSpPr/>
          <p:nvPr/>
        </p:nvGrpSpPr>
        <p:grpSpPr>
          <a:xfrm>
            <a:off x="9697467" y="1884450"/>
            <a:ext cx="1110552" cy="133102"/>
            <a:chOff x="10452100" y="2510359"/>
            <a:chExt cx="763893" cy="133102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5D343EC8-F65B-44EA-8F28-5E9DA6C6E56F}"/>
                </a:ext>
              </a:extLst>
            </p:cNvPr>
            <p:cNvSpPr/>
            <p:nvPr/>
          </p:nvSpPr>
          <p:spPr>
            <a:xfrm>
              <a:off x="10452100" y="2510359"/>
              <a:ext cx="58781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latin typeface="Daytona Pro Light" panose="020B0304030503040204" pitchFamily="34" charset="0"/>
                </a:rPr>
                <a:t>Facultad</a:t>
              </a:r>
              <a:endParaRPr lang="es-CO" sz="900" dirty="0">
                <a:latin typeface="Daytona Pro Light" panose="020B0304030503040204" pitchFamily="34" charset="0"/>
              </a:endParaRPr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A9E3B896-7619-4C2B-B91C-CAE9374046F0}"/>
                </a:ext>
              </a:extLst>
            </p:cNvPr>
            <p:cNvSpPr/>
            <p:nvPr/>
          </p:nvSpPr>
          <p:spPr>
            <a:xfrm>
              <a:off x="11039911" y="2510359"/>
              <a:ext cx="17608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▼</a:t>
              </a:r>
              <a:endParaRPr lang="es-CO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581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396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  <a:endParaRPr lang="es-CO" dirty="0"/>
          </a:p>
        </p:txBody>
      </p:sp>
      <p:pic>
        <p:nvPicPr>
          <p:cNvPr id="2050" name="Picture 2" descr="Universidad de San Buenaventura, Bogotá 10 de marzo de 2020 - YouTube">
            <a:extLst>
              <a:ext uri="{FF2B5EF4-FFF2-40B4-BE49-F238E27FC236}">
                <a16:creationId xmlns:a16="http://schemas.microsoft.com/office/drawing/2014/main" id="{6458062C-32FA-4CEE-9DEE-1F2B999EDE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5"/>
          <a:stretch/>
        </p:blipFill>
        <p:spPr bwMode="auto">
          <a:xfrm>
            <a:off x="0" y="1570837"/>
            <a:ext cx="12192000" cy="4753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DA0D6044-01FC-43E3-A1F9-1846A9385877}"/>
              </a:ext>
            </a:extLst>
          </p:cNvPr>
          <p:cNvGrpSpPr/>
          <p:nvPr/>
        </p:nvGrpSpPr>
        <p:grpSpPr>
          <a:xfrm>
            <a:off x="-1" y="491491"/>
            <a:ext cx="12192000" cy="1010138"/>
            <a:chOff x="-1" y="491491"/>
            <a:chExt cx="12192000" cy="1010138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CE18BD25-9F69-4674-A577-B1734C2BD97F}"/>
                </a:ext>
              </a:extLst>
            </p:cNvPr>
            <p:cNvSpPr/>
            <p:nvPr/>
          </p:nvSpPr>
          <p:spPr>
            <a:xfrm>
              <a:off x="-1" y="491491"/>
              <a:ext cx="12192000" cy="10101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6698FDAF-25A8-4B22-994B-5A16EA4F176F}"/>
                </a:ext>
              </a:extLst>
            </p:cNvPr>
            <p:cNvSpPr txBox="1"/>
            <p:nvPr/>
          </p:nvSpPr>
          <p:spPr>
            <a:xfrm>
              <a:off x="3942455" y="908708"/>
              <a:ext cx="81071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Proyectos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	Grupos de Investigación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Semilleros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</a:t>
              </a:r>
              <a:r>
                <a:rPr lang="es-ES" sz="1400" u="sng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Iniciar sesión</a:t>
              </a:r>
              <a:endParaRPr lang="es-CO" sz="1400" u="sng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endParaRPr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C8C2C970-B0C3-4EB1-BBC7-EF7FE7A25A6D}"/>
                </a:ext>
              </a:extLst>
            </p:cNvPr>
            <p:cNvGrpSpPr/>
            <p:nvPr/>
          </p:nvGrpSpPr>
          <p:grpSpPr>
            <a:xfrm>
              <a:off x="142429" y="560699"/>
              <a:ext cx="3154260" cy="855840"/>
              <a:chOff x="1" y="799053"/>
              <a:chExt cx="3154260" cy="855840"/>
            </a:xfrm>
          </p:grpSpPr>
          <p:pic>
            <p:nvPicPr>
              <p:cNvPr id="2052" name="Picture 4" descr="Universidad de San Buenaventura | Carreras | Matrícula 2022">
                <a:extLst>
                  <a:ext uri="{FF2B5EF4-FFF2-40B4-BE49-F238E27FC236}">
                    <a16:creationId xmlns:a16="http://schemas.microsoft.com/office/drawing/2014/main" id="{E8C2B3ED-474F-4DC5-8911-9687DFE300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24" t="37094" r="11888" b="29230"/>
              <a:stretch/>
            </p:blipFill>
            <p:spPr bwMode="auto">
              <a:xfrm>
                <a:off x="1" y="799053"/>
                <a:ext cx="2910980" cy="8027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506F8A8-C775-42AA-9B99-BC6ECE3BE9B9}"/>
                  </a:ext>
                </a:extLst>
              </p:cNvPr>
              <p:cNvSpPr txBox="1"/>
              <p:nvPr/>
            </p:nvSpPr>
            <p:spPr>
              <a:xfrm>
                <a:off x="503338" y="1408672"/>
                <a:ext cx="26509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>
                    <a:latin typeface="Book Antiqua" panose="02040602050305030304" pitchFamily="18" charset="0"/>
                    <a:ea typeface="DengXian" panose="02010600030101010101" pitchFamily="2" charset="-122"/>
                  </a:rPr>
                  <a:t>Sistema de Gestión de Proyectos - Reportes</a:t>
                </a:r>
                <a:endParaRPr lang="es-CO" sz="1000" dirty="0">
                  <a:latin typeface="Book Antiqua" panose="02040602050305030304" pitchFamily="18" charset="0"/>
                  <a:ea typeface="DengXian" panose="02010600030101010101" pitchFamily="2" charset="-122"/>
                </a:endParaRPr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1F52A51-1FDC-4C5E-AB48-EED9406FF622}"/>
              </a:ext>
            </a:extLst>
          </p:cNvPr>
          <p:cNvGrpSpPr/>
          <p:nvPr/>
        </p:nvGrpSpPr>
        <p:grpSpPr>
          <a:xfrm>
            <a:off x="-1" y="6324219"/>
            <a:ext cx="12192000" cy="533781"/>
            <a:chOff x="-1" y="6324219"/>
            <a:chExt cx="12192000" cy="533781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4E2E79FF-F622-48ED-8529-52A99AE1F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" y="6324219"/>
              <a:ext cx="12192000" cy="533781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B3BC405F-A2C0-4162-BE62-4F552975B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43419" y="6414872"/>
              <a:ext cx="1505160" cy="352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516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92FB39E0-C30F-4735-8F7A-F4B3F3D11B7A}"/>
              </a:ext>
            </a:extLst>
          </p:cNvPr>
          <p:cNvSpPr/>
          <p:nvPr/>
        </p:nvSpPr>
        <p:spPr>
          <a:xfrm>
            <a:off x="3372374" y="4001861"/>
            <a:ext cx="8279934" cy="876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CO" sz="1200" dirty="0">
              <a:latin typeface="Daytona Pro Light" panose="020B030403050304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Detalle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B9F8E6-B668-4562-8A56-53C9C87E3C9C}"/>
              </a:ext>
            </a:extLst>
          </p:cNvPr>
          <p:cNvSpPr/>
          <p:nvPr/>
        </p:nvSpPr>
        <p:spPr>
          <a:xfrm>
            <a:off x="0" y="612396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>
                <a:latin typeface="Daytona Pro Light" panose="020B0304030503040204" pitchFamily="34" charset="0"/>
              </a:rPr>
              <a:t>Bienvenido {usuario}</a:t>
            </a:r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59A3119F-0162-4ACA-925E-4F31197B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2446" y="601999"/>
            <a:ext cx="538293" cy="5382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F0E1A4-7B8C-449C-B61A-74ACAF340E37}"/>
              </a:ext>
            </a:extLst>
          </p:cNvPr>
          <p:cNvSpPr/>
          <p:nvPr/>
        </p:nvSpPr>
        <p:spPr>
          <a:xfrm>
            <a:off x="0" y="1150688"/>
            <a:ext cx="3070371" cy="57073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F29D2E6-536B-4003-8660-9C01557CCD47}"/>
              </a:ext>
            </a:extLst>
          </p:cNvPr>
          <p:cNvCxnSpPr>
            <a:cxnSpLocks/>
          </p:cNvCxnSpPr>
          <p:nvPr/>
        </p:nvCxnSpPr>
        <p:spPr>
          <a:xfrm>
            <a:off x="0" y="3836564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DEB1D125-F618-46C0-A2D0-F12BFCB72DC8}"/>
              </a:ext>
            </a:extLst>
          </p:cNvPr>
          <p:cNvCxnSpPr/>
          <p:nvPr/>
        </p:nvCxnSpPr>
        <p:spPr>
          <a:xfrm>
            <a:off x="0" y="2017552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D1F41A5-C31B-421D-887E-E635CE9A9368}"/>
              </a:ext>
            </a:extLst>
          </p:cNvPr>
          <p:cNvCxnSpPr/>
          <p:nvPr/>
        </p:nvCxnSpPr>
        <p:spPr>
          <a:xfrm>
            <a:off x="0" y="2890007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3F0D11-7F05-4E06-9216-C62EB57FB785}"/>
              </a:ext>
            </a:extLst>
          </p:cNvPr>
          <p:cNvSpPr txBox="1"/>
          <p:nvPr/>
        </p:nvSpPr>
        <p:spPr>
          <a:xfrm>
            <a:off x="138418" y="1391173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Grupos de investigación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015A995-A8D0-4C0F-8CEE-7893CE5B24D8}"/>
              </a:ext>
            </a:extLst>
          </p:cNvPr>
          <p:cNvSpPr txBox="1"/>
          <p:nvPr/>
        </p:nvSpPr>
        <p:spPr>
          <a:xfrm>
            <a:off x="138418" y="2258037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Semilleros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16496A3-8CE0-4150-A766-C32E6CC003C0}"/>
              </a:ext>
            </a:extLst>
          </p:cNvPr>
          <p:cNvSpPr txBox="1"/>
          <p:nvPr/>
        </p:nvSpPr>
        <p:spPr>
          <a:xfrm>
            <a:off x="138418" y="3152646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Proyectos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F86ECF8-53A6-450B-9DA1-103C58374F4B}"/>
              </a:ext>
            </a:extLst>
          </p:cNvPr>
          <p:cNvSpPr txBox="1"/>
          <p:nvPr/>
        </p:nvSpPr>
        <p:spPr>
          <a:xfrm>
            <a:off x="138418" y="4099202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Gestión de usuarios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graphicFrame>
        <p:nvGraphicFramePr>
          <p:cNvPr id="35" name="Tabla 10">
            <a:extLst>
              <a:ext uri="{FF2B5EF4-FFF2-40B4-BE49-F238E27FC236}">
                <a16:creationId xmlns:a16="http://schemas.microsoft.com/office/drawing/2014/main" id="{32214392-8C4B-4A30-A179-1D4A906C8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409391"/>
              </p:ext>
            </p:extLst>
          </p:nvPr>
        </p:nvGraphicFramePr>
        <p:xfrm>
          <a:off x="3439486" y="4054879"/>
          <a:ext cx="4524737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2139">
                  <a:extLst>
                    <a:ext uri="{9D8B030D-6E8A-4147-A177-3AD203B41FA5}">
                      <a16:colId xmlns:a16="http://schemas.microsoft.com/office/drawing/2014/main" val="2559447720"/>
                    </a:ext>
                  </a:extLst>
                </a:gridCol>
                <a:gridCol w="822612">
                  <a:extLst>
                    <a:ext uri="{9D8B030D-6E8A-4147-A177-3AD203B41FA5}">
                      <a16:colId xmlns:a16="http://schemas.microsoft.com/office/drawing/2014/main" val="3998254044"/>
                    </a:ext>
                  </a:extLst>
                </a:gridCol>
                <a:gridCol w="706374">
                  <a:extLst>
                    <a:ext uri="{9D8B030D-6E8A-4147-A177-3AD203B41FA5}">
                      <a16:colId xmlns:a16="http://schemas.microsoft.com/office/drawing/2014/main" val="353885306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2194328622"/>
                    </a:ext>
                  </a:extLst>
                </a:gridCol>
                <a:gridCol w="1153814">
                  <a:extLst>
                    <a:ext uri="{9D8B030D-6E8A-4147-A177-3AD203B41FA5}">
                      <a16:colId xmlns:a16="http://schemas.microsoft.com/office/drawing/2014/main" val="22992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100" b="0" dirty="0"/>
                        <a:t>Nombre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/>
                        <a:t>Apellido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/>
                        <a:t>Código 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/>
                        <a:t>Curso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/>
                        <a:t>Rol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0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</a:rPr>
                        <a:t>Juan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</a:rPr>
                        <a:t>Gonzalez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</a:rPr>
                        <a:t>Sistemas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</a:rPr>
                        <a:t>Investigador Jefe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9353"/>
                  </a:ext>
                </a:extLst>
              </a:tr>
            </a:tbl>
          </a:graphicData>
        </a:graphic>
      </p:graphicFrame>
      <p:sp>
        <p:nvSpPr>
          <p:cNvPr id="37" name="Rectángulo 36">
            <a:extLst>
              <a:ext uri="{FF2B5EF4-FFF2-40B4-BE49-F238E27FC236}">
                <a16:creationId xmlns:a16="http://schemas.microsoft.com/office/drawing/2014/main" id="{91C6004F-397C-4FBA-BCBF-8C813EE7770A}"/>
              </a:ext>
            </a:extLst>
          </p:cNvPr>
          <p:cNvSpPr/>
          <p:nvPr/>
        </p:nvSpPr>
        <p:spPr>
          <a:xfrm>
            <a:off x="3372374" y="6245604"/>
            <a:ext cx="1493242" cy="2088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Daytona Pro Light" panose="020B0304030503040204" pitchFamily="34" charset="0"/>
                <a:ea typeface="DengXian" panose="02010600030101010101" pitchFamily="2" charset="-122"/>
              </a:rPr>
              <a:t>Descargar informe</a:t>
            </a:r>
            <a:endParaRPr lang="es-CO" sz="1200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6ED5862-4D3C-48B7-9A9E-0F9B61BF8344}"/>
              </a:ext>
            </a:extLst>
          </p:cNvPr>
          <p:cNvSpPr txBox="1"/>
          <p:nvPr/>
        </p:nvSpPr>
        <p:spPr>
          <a:xfrm>
            <a:off x="3372374" y="1200008"/>
            <a:ext cx="478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Proyecto A</a:t>
            </a:r>
            <a:r>
              <a:rPr lang="es-ES" dirty="0">
                <a:solidFill>
                  <a:schemeClr val="accent3"/>
                </a:solidFill>
                <a:latin typeface="Daytona Pro Light" panose="020B0304030503040204" pitchFamily="34" charset="0"/>
              </a:rPr>
              <a:t>/Semillero A/Grupo A</a:t>
            </a:r>
            <a:endParaRPr lang="es-CO" dirty="0">
              <a:latin typeface="Daytona Pro Light" panose="020B0304030503040204" pitchFamily="34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0959F02F-1E7B-4247-9BFF-18C46BA4BF39}"/>
              </a:ext>
            </a:extLst>
          </p:cNvPr>
          <p:cNvGrpSpPr/>
          <p:nvPr/>
        </p:nvGrpSpPr>
        <p:grpSpPr>
          <a:xfrm>
            <a:off x="3372374" y="2380005"/>
            <a:ext cx="8279934" cy="1245750"/>
            <a:chOff x="3473042" y="1644242"/>
            <a:chExt cx="8279934" cy="124575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240AB464-3957-4582-B529-46878E889C48}"/>
                </a:ext>
              </a:extLst>
            </p:cNvPr>
            <p:cNvSpPr/>
            <p:nvPr/>
          </p:nvSpPr>
          <p:spPr>
            <a:xfrm>
              <a:off x="3473042" y="1644242"/>
              <a:ext cx="8279934" cy="3693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dirty="0">
                  <a:latin typeface="Daytona Pro Light" panose="020B0304030503040204" pitchFamily="34" charset="0"/>
                </a:rPr>
                <a:t>Descripción</a:t>
              </a:r>
              <a:r>
                <a:rPr lang="es-ES" sz="1400" dirty="0">
                  <a:latin typeface="Daytona Pro Light" panose="020B0304030503040204" pitchFamily="34" charset="0"/>
                </a:rPr>
                <a:t>▼</a:t>
              </a:r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08BE281-C991-4647-B13A-B449B5F6A197}"/>
                </a:ext>
              </a:extLst>
            </p:cNvPr>
            <p:cNvSpPr/>
            <p:nvPr/>
          </p:nvSpPr>
          <p:spPr>
            <a:xfrm>
              <a:off x="3473042" y="2013551"/>
              <a:ext cx="8279934" cy="876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200" dirty="0">
                  <a:latin typeface="Daytona Pro Light" panose="020B0304030503040204" pitchFamily="34" charset="0"/>
                </a:rPr>
                <a:t>Proyecto</a:t>
              </a:r>
              <a:r>
                <a:rPr lang="es-ES" sz="1200" dirty="0">
                  <a:solidFill>
                    <a:schemeClr val="accent3"/>
                  </a:solidFill>
                  <a:latin typeface="Daytona Pro Light" panose="020B0304030503040204" pitchFamily="34" charset="0"/>
                </a:rPr>
                <a:t>/Semillero/Grupo</a:t>
              </a:r>
              <a:r>
                <a:rPr lang="es-ES" sz="1200" dirty="0">
                  <a:latin typeface="Daytona Pro Light" panose="020B0304030503040204" pitchFamily="34" charset="0"/>
                </a:rPr>
                <a:t> de prueba A, </a:t>
              </a:r>
              <a:r>
                <a:rPr lang="es-ES" sz="1200" dirty="0" err="1">
                  <a:latin typeface="Daytona Pro Light" panose="020B0304030503040204" pitchFamily="34" charset="0"/>
                </a:rPr>
                <a:t>Lorem</a:t>
              </a:r>
              <a:r>
                <a:rPr lang="es-ES" sz="1200" dirty="0">
                  <a:latin typeface="Daytona Pro Light" panose="020B0304030503040204" pitchFamily="34" charset="0"/>
                </a:rPr>
                <a:t> </a:t>
              </a:r>
              <a:r>
                <a:rPr lang="es-ES" sz="1200" dirty="0" err="1">
                  <a:latin typeface="Daytona Pro Light" panose="020B0304030503040204" pitchFamily="34" charset="0"/>
                </a:rPr>
                <a:t>ipsum</a:t>
              </a:r>
              <a:r>
                <a:rPr lang="es-ES" sz="1200" dirty="0">
                  <a:latin typeface="Daytona Pro Light" panose="020B0304030503040204" pitchFamily="34" charset="0"/>
                </a:rPr>
                <a:t> dolor </a:t>
              </a:r>
              <a:r>
                <a:rPr lang="es-ES" sz="1200" dirty="0" err="1">
                  <a:latin typeface="Daytona Pro Light" panose="020B0304030503040204" pitchFamily="34" charset="0"/>
                </a:rPr>
                <a:t>sit</a:t>
              </a:r>
              <a:r>
                <a:rPr lang="es-ES" sz="1200" dirty="0">
                  <a:latin typeface="Daytona Pro Light" panose="020B0304030503040204" pitchFamily="34" charset="0"/>
                </a:rPr>
                <a:t> </a:t>
              </a:r>
              <a:r>
                <a:rPr lang="es-ES" sz="1200" dirty="0" err="1">
                  <a:latin typeface="Daytona Pro Light" panose="020B0304030503040204" pitchFamily="34" charset="0"/>
                </a:rPr>
                <a:t>amet</a:t>
              </a:r>
              <a:r>
                <a:rPr lang="es-ES" sz="1200" dirty="0">
                  <a:latin typeface="Daytona Pro Light" panose="020B0304030503040204" pitchFamily="34" charset="0"/>
                </a:rPr>
                <a:t>, </a:t>
              </a:r>
              <a:r>
                <a:rPr lang="es-ES" sz="1200" dirty="0" err="1">
                  <a:latin typeface="Daytona Pro Light" panose="020B0304030503040204" pitchFamily="34" charset="0"/>
                </a:rPr>
                <a:t>consectetur</a:t>
              </a:r>
              <a:r>
                <a:rPr lang="es-ES" sz="1200" dirty="0">
                  <a:latin typeface="Daytona Pro Light" panose="020B0304030503040204" pitchFamily="34" charset="0"/>
                </a:rPr>
                <a:t> </a:t>
              </a:r>
              <a:r>
                <a:rPr lang="es-ES" sz="1200" dirty="0" err="1">
                  <a:latin typeface="Daytona Pro Light" panose="020B0304030503040204" pitchFamily="34" charset="0"/>
                </a:rPr>
                <a:t>adipiscing</a:t>
              </a:r>
              <a:r>
                <a:rPr lang="es-ES" sz="1200" dirty="0">
                  <a:latin typeface="Daytona Pro Light" panose="020B0304030503040204" pitchFamily="34" charset="0"/>
                </a:rPr>
                <a:t> </a:t>
              </a:r>
              <a:r>
                <a:rPr lang="es-ES" sz="1200" dirty="0" err="1">
                  <a:latin typeface="Daytona Pro Light" panose="020B0304030503040204" pitchFamily="34" charset="0"/>
                </a:rPr>
                <a:t>elit</a:t>
              </a:r>
              <a:r>
                <a:rPr lang="es-ES" sz="1200" dirty="0">
                  <a:latin typeface="Daytona Pro Light" panose="020B0304030503040204" pitchFamily="34" charset="0"/>
                </a:rPr>
                <a:t>, sed do </a:t>
              </a:r>
              <a:r>
                <a:rPr lang="es-ES" sz="1200" dirty="0" err="1">
                  <a:latin typeface="Daytona Pro Light" panose="020B0304030503040204" pitchFamily="34" charset="0"/>
                </a:rPr>
                <a:t>eiusmod</a:t>
              </a:r>
              <a:r>
                <a:rPr lang="es-ES" sz="1200" dirty="0">
                  <a:latin typeface="Daytona Pro Light" panose="020B0304030503040204" pitchFamily="34" charset="0"/>
                </a:rPr>
                <a:t> </a:t>
              </a:r>
              <a:r>
                <a:rPr lang="es-ES" sz="1200" dirty="0" err="1">
                  <a:latin typeface="Daytona Pro Light" panose="020B0304030503040204" pitchFamily="34" charset="0"/>
                </a:rPr>
                <a:t>tempor</a:t>
              </a:r>
              <a:r>
                <a:rPr lang="es-ES" sz="1200" dirty="0">
                  <a:latin typeface="Daytona Pro Light" panose="020B0304030503040204" pitchFamily="34" charset="0"/>
                </a:rPr>
                <a:t> </a:t>
              </a:r>
              <a:r>
                <a:rPr lang="es-ES" sz="1200" dirty="0" err="1">
                  <a:latin typeface="Daytona Pro Light" panose="020B0304030503040204" pitchFamily="34" charset="0"/>
                </a:rPr>
                <a:t>incididunt</a:t>
              </a:r>
              <a:r>
                <a:rPr lang="es-ES" sz="1200" dirty="0">
                  <a:latin typeface="Daytona Pro Light" panose="020B0304030503040204" pitchFamily="34" charset="0"/>
                </a:rPr>
                <a:t> ut labore et </a:t>
              </a:r>
              <a:r>
                <a:rPr lang="es-ES" sz="1200" dirty="0" err="1">
                  <a:latin typeface="Daytona Pro Light" panose="020B0304030503040204" pitchFamily="34" charset="0"/>
                </a:rPr>
                <a:t>dolore</a:t>
              </a:r>
              <a:r>
                <a:rPr lang="es-ES" sz="1200" dirty="0">
                  <a:latin typeface="Daytona Pro Light" panose="020B0304030503040204" pitchFamily="34" charset="0"/>
                </a:rPr>
                <a:t> magna </a:t>
              </a:r>
              <a:r>
                <a:rPr lang="es-ES" sz="1200" dirty="0" err="1">
                  <a:latin typeface="Daytona Pro Light" panose="020B0304030503040204" pitchFamily="34" charset="0"/>
                </a:rPr>
                <a:t>aliqua</a:t>
              </a:r>
              <a:r>
                <a:rPr lang="es-ES" sz="1200" dirty="0">
                  <a:latin typeface="Daytona Pro Light" panose="020B0304030503040204" pitchFamily="34" charset="0"/>
                </a:rPr>
                <a:t>. </a:t>
              </a:r>
              <a:endParaRPr lang="es-CO" sz="1200" dirty="0">
                <a:latin typeface="Daytona Pro Light" panose="020B0304030503040204" pitchFamily="34" charset="0"/>
              </a:endParaRPr>
            </a:p>
          </p:txBody>
        </p:sp>
      </p:grpSp>
      <p:pic>
        <p:nvPicPr>
          <p:cNvPr id="20" name="Gráfico 19" descr="Lupa">
            <a:extLst>
              <a:ext uri="{FF2B5EF4-FFF2-40B4-BE49-F238E27FC236}">
                <a16:creationId xmlns:a16="http://schemas.microsoft.com/office/drawing/2014/main" id="{FD89631A-731D-4E10-92A6-27FE9F64C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2374" y="1601420"/>
            <a:ext cx="671114" cy="671114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D2873862-E77B-46E6-9F50-55330CD0F01E}"/>
              </a:ext>
            </a:extLst>
          </p:cNvPr>
          <p:cNvSpPr/>
          <p:nvPr/>
        </p:nvSpPr>
        <p:spPr>
          <a:xfrm>
            <a:off x="3372374" y="3632552"/>
            <a:ext cx="8279934" cy="369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latin typeface="Daytona Pro Light" panose="020B0304030503040204" pitchFamily="34" charset="0"/>
              </a:rPr>
              <a:t>Integrantes</a:t>
            </a:r>
            <a:r>
              <a:rPr lang="es-ES" sz="1400" dirty="0">
                <a:latin typeface="Daytona Pro Light" panose="020B0304030503040204" pitchFamily="34" charset="0"/>
              </a:rPr>
              <a:t>▼</a:t>
            </a:r>
            <a:endParaRPr lang="es-CO" dirty="0">
              <a:latin typeface="Daytona Pro Light" panose="020B0304030503040204" pitchFamily="34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99EF686-A282-4D25-B3A9-1A954B7DDE8A}"/>
              </a:ext>
            </a:extLst>
          </p:cNvPr>
          <p:cNvSpPr/>
          <p:nvPr/>
        </p:nvSpPr>
        <p:spPr>
          <a:xfrm>
            <a:off x="3372374" y="4887486"/>
            <a:ext cx="8279934" cy="369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latin typeface="Daytona Pro Light" panose="020B0304030503040204" pitchFamily="34" charset="0"/>
              </a:rPr>
              <a:t>Proyectos</a:t>
            </a:r>
            <a:r>
              <a:rPr lang="es-ES" sz="1400" dirty="0">
                <a:latin typeface="Daytona Pro Light" panose="020B0304030503040204" pitchFamily="34" charset="0"/>
              </a:rPr>
              <a:t>▼</a:t>
            </a:r>
            <a:endParaRPr lang="es-CO" dirty="0">
              <a:latin typeface="Daytona Pro Light" panose="020B0304030503040204" pitchFamily="34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3EE2DDC-F278-46FF-803F-F1EA58B6BA63}"/>
              </a:ext>
            </a:extLst>
          </p:cNvPr>
          <p:cNvSpPr/>
          <p:nvPr/>
        </p:nvSpPr>
        <p:spPr>
          <a:xfrm>
            <a:off x="3372374" y="5265979"/>
            <a:ext cx="8279934" cy="369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latin typeface="Daytona Pro Light" panose="020B0304030503040204" pitchFamily="34" charset="0"/>
              </a:rPr>
              <a:t>Producción</a:t>
            </a:r>
            <a:r>
              <a:rPr lang="es-ES" sz="1400" dirty="0">
                <a:latin typeface="Daytona Pro Light" panose="020B0304030503040204" pitchFamily="34" charset="0"/>
              </a:rPr>
              <a:t>▼</a:t>
            </a:r>
            <a:endParaRPr lang="es-CO" dirty="0">
              <a:latin typeface="Daytona Pro Light" panose="020B03040305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968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Producción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B9F8E6-B668-4562-8A56-53C9C87E3C9C}"/>
              </a:ext>
            </a:extLst>
          </p:cNvPr>
          <p:cNvSpPr/>
          <p:nvPr/>
        </p:nvSpPr>
        <p:spPr>
          <a:xfrm>
            <a:off x="0" y="612396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>
                <a:latin typeface="Daytona Pro Light" panose="020B0304030503040204" pitchFamily="34" charset="0"/>
              </a:rPr>
              <a:t>Bienvenido {usuario}</a:t>
            </a:r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59A3119F-0162-4ACA-925E-4F31197B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2446" y="601999"/>
            <a:ext cx="538293" cy="5382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F0E1A4-7B8C-449C-B61A-74ACAF340E37}"/>
              </a:ext>
            </a:extLst>
          </p:cNvPr>
          <p:cNvSpPr/>
          <p:nvPr/>
        </p:nvSpPr>
        <p:spPr>
          <a:xfrm>
            <a:off x="0" y="1150688"/>
            <a:ext cx="3070371" cy="57073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F29D2E6-536B-4003-8660-9C01557CCD47}"/>
              </a:ext>
            </a:extLst>
          </p:cNvPr>
          <p:cNvCxnSpPr>
            <a:cxnSpLocks/>
          </p:cNvCxnSpPr>
          <p:nvPr/>
        </p:nvCxnSpPr>
        <p:spPr>
          <a:xfrm>
            <a:off x="0" y="3836564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DEB1D125-F618-46C0-A2D0-F12BFCB72DC8}"/>
              </a:ext>
            </a:extLst>
          </p:cNvPr>
          <p:cNvCxnSpPr/>
          <p:nvPr/>
        </p:nvCxnSpPr>
        <p:spPr>
          <a:xfrm>
            <a:off x="0" y="2017552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D1F41A5-C31B-421D-887E-E635CE9A9368}"/>
              </a:ext>
            </a:extLst>
          </p:cNvPr>
          <p:cNvCxnSpPr/>
          <p:nvPr/>
        </p:nvCxnSpPr>
        <p:spPr>
          <a:xfrm>
            <a:off x="0" y="2890007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3F0D11-7F05-4E06-9216-C62EB57FB785}"/>
              </a:ext>
            </a:extLst>
          </p:cNvPr>
          <p:cNvSpPr txBox="1"/>
          <p:nvPr/>
        </p:nvSpPr>
        <p:spPr>
          <a:xfrm>
            <a:off x="138418" y="1391173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Grupos de investigación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015A995-A8D0-4C0F-8CEE-7893CE5B24D8}"/>
              </a:ext>
            </a:extLst>
          </p:cNvPr>
          <p:cNvSpPr txBox="1"/>
          <p:nvPr/>
        </p:nvSpPr>
        <p:spPr>
          <a:xfrm>
            <a:off x="138418" y="2258037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Semilleros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16496A3-8CE0-4150-A766-C32E6CC003C0}"/>
              </a:ext>
            </a:extLst>
          </p:cNvPr>
          <p:cNvSpPr txBox="1"/>
          <p:nvPr/>
        </p:nvSpPr>
        <p:spPr>
          <a:xfrm>
            <a:off x="138418" y="3152646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Proyectos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F86ECF8-53A6-450B-9DA1-103C58374F4B}"/>
              </a:ext>
            </a:extLst>
          </p:cNvPr>
          <p:cNvSpPr txBox="1"/>
          <p:nvPr/>
        </p:nvSpPr>
        <p:spPr>
          <a:xfrm>
            <a:off x="138418" y="4099202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Gestión de usuarios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91C6004F-397C-4FBA-BCBF-8C813EE7770A}"/>
              </a:ext>
            </a:extLst>
          </p:cNvPr>
          <p:cNvSpPr/>
          <p:nvPr/>
        </p:nvSpPr>
        <p:spPr>
          <a:xfrm>
            <a:off x="3372374" y="6245604"/>
            <a:ext cx="1493242" cy="2088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Daytona Pro Light" panose="020B0304030503040204" pitchFamily="34" charset="0"/>
                <a:ea typeface="DengXian" panose="02010600030101010101" pitchFamily="2" charset="-122"/>
              </a:rPr>
              <a:t>Descargar todo</a:t>
            </a:r>
            <a:endParaRPr lang="es-CO" sz="1200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6ED5862-4D3C-48B7-9A9E-0F9B61BF8344}"/>
              </a:ext>
            </a:extLst>
          </p:cNvPr>
          <p:cNvSpPr txBox="1"/>
          <p:nvPr/>
        </p:nvSpPr>
        <p:spPr>
          <a:xfrm>
            <a:off x="3372373" y="1391173"/>
            <a:ext cx="478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Anexos</a:t>
            </a:r>
            <a:endParaRPr lang="es-CO" dirty="0">
              <a:latin typeface="Daytona Pro Light" panose="020B0304030503040204" pitchFamily="34" charset="0"/>
            </a:endParaRPr>
          </a:p>
        </p:txBody>
      </p:sp>
      <p:graphicFrame>
        <p:nvGraphicFramePr>
          <p:cNvPr id="26" name="Tabla 10">
            <a:extLst>
              <a:ext uri="{FF2B5EF4-FFF2-40B4-BE49-F238E27FC236}">
                <a16:creationId xmlns:a16="http://schemas.microsoft.com/office/drawing/2014/main" id="{53FF07EA-AB1F-4025-A0CF-883C0F034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150993"/>
              </p:ext>
            </p:extLst>
          </p:nvPr>
        </p:nvGraphicFramePr>
        <p:xfrm>
          <a:off x="3372373" y="2393909"/>
          <a:ext cx="8741327" cy="17413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4255">
                  <a:extLst>
                    <a:ext uri="{9D8B030D-6E8A-4147-A177-3AD203B41FA5}">
                      <a16:colId xmlns:a16="http://schemas.microsoft.com/office/drawing/2014/main" val="3437724122"/>
                    </a:ext>
                  </a:extLst>
                </a:gridCol>
                <a:gridCol w="914255">
                  <a:extLst>
                    <a:ext uri="{9D8B030D-6E8A-4147-A177-3AD203B41FA5}">
                      <a16:colId xmlns:a16="http://schemas.microsoft.com/office/drawing/2014/main" val="669024486"/>
                    </a:ext>
                  </a:extLst>
                </a:gridCol>
                <a:gridCol w="914255">
                  <a:extLst>
                    <a:ext uri="{9D8B030D-6E8A-4147-A177-3AD203B41FA5}">
                      <a16:colId xmlns:a16="http://schemas.microsoft.com/office/drawing/2014/main" val="3269143586"/>
                    </a:ext>
                  </a:extLst>
                </a:gridCol>
                <a:gridCol w="914255">
                  <a:extLst>
                    <a:ext uri="{9D8B030D-6E8A-4147-A177-3AD203B41FA5}">
                      <a16:colId xmlns:a16="http://schemas.microsoft.com/office/drawing/2014/main" val="2615619422"/>
                    </a:ext>
                  </a:extLst>
                </a:gridCol>
                <a:gridCol w="914255">
                  <a:extLst>
                    <a:ext uri="{9D8B030D-6E8A-4147-A177-3AD203B41FA5}">
                      <a16:colId xmlns:a16="http://schemas.microsoft.com/office/drawing/2014/main" val="2604716198"/>
                    </a:ext>
                  </a:extLst>
                </a:gridCol>
                <a:gridCol w="914255">
                  <a:extLst>
                    <a:ext uri="{9D8B030D-6E8A-4147-A177-3AD203B41FA5}">
                      <a16:colId xmlns:a16="http://schemas.microsoft.com/office/drawing/2014/main" val="2559447720"/>
                    </a:ext>
                  </a:extLst>
                </a:gridCol>
                <a:gridCol w="933987">
                  <a:extLst>
                    <a:ext uri="{9D8B030D-6E8A-4147-A177-3AD203B41FA5}">
                      <a16:colId xmlns:a16="http://schemas.microsoft.com/office/drawing/2014/main" val="3998254044"/>
                    </a:ext>
                  </a:extLst>
                </a:gridCol>
                <a:gridCol w="892416">
                  <a:extLst>
                    <a:ext uri="{9D8B030D-6E8A-4147-A177-3AD203B41FA5}">
                      <a16:colId xmlns:a16="http://schemas.microsoft.com/office/drawing/2014/main" val="353885306"/>
                    </a:ext>
                  </a:extLst>
                </a:gridCol>
                <a:gridCol w="1429394">
                  <a:extLst>
                    <a:ext uri="{9D8B030D-6E8A-4147-A177-3AD203B41FA5}">
                      <a16:colId xmlns:a16="http://schemas.microsoft.com/office/drawing/2014/main" val="1679267097"/>
                    </a:ext>
                  </a:extLst>
                </a:gridCol>
              </a:tblGrid>
              <a:tr h="293552"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Facultad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Programa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Grupo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Semillero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Proyecto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Nombre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Tipo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Estado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Descargar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06828"/>
                  </a:ext>
                </a:extLst>
              </a:tr>
              <a:tr h="293552"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Ingeniería</a:t>
                      </a:r>
                      <a:endParaRPr lang="es-CO" sz="11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Sistemas</a:t>
                      </a:r>
                      <a:endParaRPr lang="es-CO" sz="11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Grupo A</a:t>
                      </a:r>
                      <a:endParaRPr lang="es-CO" sz="11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Sem</a:t>
                      </a:r>
                      <a:r>
                        <a:rPr lang="es-ES" sz="11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. A</a:t>
                      </a:r>
                      <a:endParaRPr lang="es-CO" sz="11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Proyecto A</a:t>
                      </a:r>
                      <a:endParaRPr lang="es-CO" sz="11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Documento A</a:t>
                      </a:r>
                      <a:endParaRPr lang="es-CO" sz="11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Informe requerimientos</a:t>
                      </a:r>
                      <a:endParaRPr lang="es-CO" sz="11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b="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Finalizado</a:t>
                      </a:r>
                      <a:endParaRPr lang="es-CO" sz="1000" b="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b="0" u="sng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Descargar {Documento A.pdf}</a:t>
                      </a:r>
                      <a:endParaRPr lang="es-CO" sz="1000" b="0" u="sng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9353"/>
                  </a:ext>
                </a:extLst>
              </a:tr>
              <a:tr h="293552"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Ingeniería</a:t>
                      </a:r>
                      <a:endParaRPr lang="es-CO" sz="11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Multimedia</a:t>
                      </a:r>
                      <a:endParaRPr lang="es-CO" sz="11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Grupo B</a:t>
                      </a:r>
                      <a:endParaRPr lang="es-CO" sz="11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Sem</a:t>
                      </a:r>
                      <a:r>
                        <a:rPr lang="es-ES" sz="11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. B</a:t>
                      </a:r>
                      <a:endParaRPr lang="es-CO" sz="11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Proyecto B</a:t>
                      </a:r>
                      <a:endParaRPr lang="es-CO" sz="11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Documento B</a:t>
                      </a:r>
                      <a:endParaRPr lang="es-CO" sz="11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Informe diseño</a:t>
                      </a:r>
                      <a:endParaRPr lang="es-CO" sz="11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En curso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u="sng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Descargar {Documento B.pdf}</a:t>
                      </a:r>
                      <a:endParaRPr lang="es-CO" sz="1000" b="0" u="sng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23017"/>
                  </a:ext>
                </a:extLst>
              </a:tr>
              <a:tr h="293552"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Ingeniería</a:t>
                      </a:r>
                      <a:endParaRPr lang="es-CO" sz="11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Mecatrónica</a:t>
                      </a:r>
                      <a:endParaRPr lang="es-CO" sz="11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Grupo C</a:t>
                      </a:r>
                      <a:endParaRPr lang="es-CO" sz="11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Sem</a:t>
                      </a:r>
                      <a:r>
                        <a:rPr lang="es-ES" sz="11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. C</a:t>
                      </a:r>
                      <a:endParaRPr lang="es-CO" sz="11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Proyecto C</a:t>
                      </a:r>
                      <a:endParaRPr lang="es-CO" sz="11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Documento C</a:t>
                      </a:r>
                      <a:endParaRPr lang="es-CO" sz="11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Propuesta proyecto</a:t>
                      </a:r>
                      <a:endParaRPr lang="es-CO" sz="11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Aprobado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u="sng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Descargar {Documento B.pdf}</a:t>
                      </a:r>
                      <a:endParaRPr lang="es-CO" sz="1000" b="0" u="sng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05938"/>
                  </a:ext>
                </a:extLst>
              </a:tr>
            </a:tbl>
          </a:graphicData>
        </a:graphic>
      </p:graphicFrame>
      <p:grpSp>
        <p:nvGrpSpPr>
          <p:cNvPr id="17" name="Grupo 16">
            <a:extLst>
              <a:ext uri="{FF2B5EF4-FFF2-40B4-BE49-F238E27FC236}">
                <a16:creationId xmlns:a16="http://schemas.microsoft.com/office/drawing/2014/main" id="{23A64DA8-67F3-4D77-B89D-3DBC31C62E37}"/>
              </a:ext>
            </a:extLst>
          </p:cNvPr>
          <p:cNvGrpSpPr/>
          <p:nvPr/>
        </p:nvGrpSpPr>
        <p:grpSpPr>
          <a:xfrm>
            <a:off x="7666807" y="1915073"/>
            <a:ext cx="1110552" cy="133102"/>
            <a:chOff x="10452100" y="2510359"/>
            <a:chExt cx="763893" cy="133102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0082D457-D8FA-4D11-AC65-183A0F8EF7BA}"/>
                </a:ext>
              </a:extLst>
            </p:cNvPr>
            <p:cNvSpPr/>
            <p:nvPr/>
          </p:nvSpPr>
          <p:spPr>
            <a:xfrm>
              <a:off x="10452100" y="2510359"/>
              <a:ext cx="58781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latin typeface="Daytona Pro Light" panose="020B0304030503040204" pitchFamily="34" charset="0"/>
                </a:rPr>
                <a:t>Programa</a:t>
              </a:r>
              <a:endParaRPr lang="es-CO" sz="900" dirty="0">
                <a:latin typeface="Daytona Pro Light" panose="020B0304030503040204" pitchFamily="34" charset="0"/>
              </a:endParaRP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548651F5-63F0-485C-A611-FF2F3AF0D5F4}"/>
                </a:ext>
              </a:extLst>
            </p:cNvPr>
            <p:cNvSpPr/>
            <p:nvPr/>
          </p:nvSpPr>
          <p:spPr>
            <a:xfrm>
              <a:off x="11039911" y="2510359"/>
              <a:ext cx="17608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▼</a:t>
              </a:r>
              <a:endParaRPr lang="es-CO" sz="1000" dirty="0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F2A0FF3B-DB40-4784-8B90-3D17FF195E0B}"/>
              </a:ext>
            </a:extLst>
          </p:cNvPr>
          <p:cNvGrpSpPr/>
          <p:nvPr/>
        </p:nvGrpSpPr>
        <p:grpSpPr>
          <a:xfrm>
            <a:off x="6554069" y="1915073"/>
            <a:ext cx="1110552" cy="133102"/>
            <a:chOff x="10452100" y="2510359"/>
            <a:chExt cx="763893" cy="133102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63D03936-C5AF-4DDE-820F-A84168F59F39}"/>
                </a:ext>
              </a:extLst>
            </p:cNvPr>
            <p:cNvSpPr/>
            <p:nvPr/>
          </p:nvSpPr>
          <p:spPr>
            <a:xfrm>
              <a:off x="10452100" y="2510359"/>
              <a:ext cx="58781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latin typeface="Daytona Pro Light" panose="020B0304030503040204" pitchFamily="34" charset="0"/>
                </a:rPr>
                <a:t>Facultad</a:t>
              </a:r>
              <a:endParaRPr lang="es-CO" sz="900" dirty="0">
                <a:latin typeface="Daytona Pro Light" panose="020B0304030503040204" pitchFamily="34" charset="0"/>
              </a:endParaRPr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1F268BC4-4EA5-4CBF-AAB8-9364563F4A03}"/>
                </a:ext>
              </a:extLst>
            </p:cNvPr>
            <p:cNvSpPr/>
            <p:nvPr/>
          </p:nvSpPr>
          <p:spPr>
            <a:xfrm>
              <a:off x="11039911" y="2510359"/>
              <a:ext cx="17608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▼</a:t>
              </a:r>
              <a:endParaRPr lang="es-CO" sz="1000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C973B91D-B164-4727-A701-E0541056E711}"/>
              </a:ext>
            </a:extLst>
          </p:cNvPr>
          <p:cNvGrpSpPr/>
          <p:nvPr/>
        </p:nvGrpSpPr>
        <p:grpSpPr>
          <a:xfrm>
            <a:off x="9892596" y="1915073"/>
            <a:ext cx="1110552" cy="133102"/>
            <a:chOff x="10452100" y="2510359"/>
            <a:chExt cx="763893" cy="133102"/>
          </a:xfrm>
        </p:grpSpPr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55D7445F-3083-4C16-987F-9E18EB1252DF}"/>
                </a:ext>
              </a:extLst>
            </p:cNvPr>
            <p:cNvSpPr/>
            <p:nvPr/>
          </p:nvSpPr>
          <p:spPr>
            <a:xfrm>
              <a:off x="10452100" y="2510359"/>
              <a:ext cx="58781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latin typeface="Daytona Pro Light" panose="020B0304030503040204" pitchFamily="34" charset="0"/>
                </a:rPr>
                <a:t>Semillero</a:t>
              </a:r>
              <a:endParaRPr lang="es-CO" sz="900" dirty="0">
                <a:latin typeface="Daytona Pro Light" panose="020B0304030503040204" pitchFamily="34" charset="0"/>
              </a:endParaRPr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BA6F3E1E-29B0-44D0-B304-0A017F3286B4}"/>
                </a:ext>
              </a:extLst>
            </p:cNvPr>
            <p:cNvSpPr/>
            <p:nvPr/>
          </p:nvSpPr>
          <p:spPr>
            <a:xfrm>
              <a:off x="11039911" y="2510359"/>
              <a:ext cx="17608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▼</a:t>
              </a:r>
              <a:endParaRPr lang="es-CO" sz="1000" dirty="0"/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324699D0-1F2F-4BF0-B5C4-66CC2DE0CDDF}"/>
              </a:ext>
            </a:extLst>
          </p:cNvPr>
          <p:cNvGrpSpPr/>
          <p:nvPr/>
        </p:nvGrpSpPr>
        <p:grpSpPr>
          <a:xfrm>
            <a:off x="8782044" y="1915073"/>
            <a:ext cx="1110552" cy="133102"/>
            <a:chOff x="10452100" y="2510359"/>
            <a:chExt cx="763893" cy="133102"/>
          </a:xfrm>
        </p:grpSpPr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4F73DAE1-FA19-4E7D-8F99-F379A6D12606}"/>
                </a:ext>
              </a:extLst>
            </p:cNvPr>
            <p:cNvSpPr/>
            <p:nvPr/>
          </p:nvSpPr>
          <p:spPr>
            <a:xfrm>
              <a:off x="10452100" y="2510359"/>
              <a:ext cx="58781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latin typeface="Daytona Pro Light" panose="020B0304030503040204" pitchFamily="34" charset="0"/>
                </a:rPr>
                <a:t>Grupo</a:t>
              </a:r>
              <a:endParaRPr lang="es-CO" sz="900" dirty="0">
                <a:latin typeface="Daytona Pro Light" panose="020B0304030503040204" pitchFamily="34" charset="0"/>
              </a:endParaRPr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4D1585BD-E67F-40BB-8247-CCF9FEFCED30}"/>
                </a:ext>
              </a:extLst>
            </p:cNvPr>
            <p:cNvSpPr/>
            <p:nvPr/>
          </p:nvSpPr>
          <p:spPr>
            <a:xfrm>
              <a:off x="11039911" y="2510359"/>
              <a:ext cx="17608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▼</a:t>
              </a:r>
              <a:endParaRPr lang="es-CO" sz="1000" dirty="0"/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0188AFE-26AA-4D02-80F5-BC64EE348060}"/>
              </a:ext>
            </a:extLst>
          </p:cNvPr>
          <p:cNvGrpSpPr/>
          <p:nvPr/>
        </p:nvGrpSpPr>
        <p:grpSpPr>
          <a:xfrm>
            <a:off x="11003148" y="1915073"/>
            <a:ext cx="1110552" cy="133102"/>
            <a:chOff x="10452100" y="2510359"/>
            <a:chExt cx="763893" cy="133102"/>
          </a:xfrm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7887B502-A9CF-476D-944E-FE159E063ABB}"/>
                </a:ext>
              </a:extLst>
            </p:cNvPr>
            <p:cNvSpPr/>
            <p:nvPr/>
          </p:nvSpPr>
          <p:spPr>
            <a:xfrm>
              <a:off x="10452100" y="2510359"/>
              <a:ext cx="58781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latin typeface="Daytona Pro Light" panose="020B0304030503040204" pitchFamily="34" charset="0"/>
                </a:rPr>
                <a:t>Proyecto</a:t>
              </a:r>
              <a:endParaRPr lang="es-CO" sz="900" dirty="0">
                <a:latin typeface="Daytona Pro Light" panose="020B0304030503040204" pitchFamily="34" charset="0"/>
              </a:endParaRPr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0F361BA9-BC94-4D01-81F1-710BEF1BA383}"/>
                </a:ext>
              </a:extLst>
            </p:cNvPr>
            <p:cNvSpPr/>
            <p:nvPr/>
          </p:nvSpPr>
          <p:spPr>
            <a:xfrm>
              <a:off x="11039911" y="2510359"/>
              <a:ext cx="17608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▼</a:t>
              </a:r>
              <a:endParaRPr lang="es-CO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1967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Criterios de aceptación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B9F8E6-B668-4562-8A56-53C9C87E3C9C}"/>
              </a:ext>
            </a:extLst>
          </p:cNvPr>
          <p:cNvSpPr/>
          <p:nvPr/>
        </p:nvSpPr>
        <p:spPr>
          <a:xfrm>
            <a:off x="0" y="612396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>
                <a:latin typeface="Daytona Pro Light" panose="020B0304030503040204" pitchFamily="34" charset="0"/>
              </a:rPr>
              <a:t>Bienvenido {usuario}</a:t>
            </a:r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59A3119F-0162-4ACA-925E-4F31197B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2446" y="601999"/>
            <a:ext cx="538293" cy="5382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F0E1A4-7B8C-449C-B61A-74ACAF340E37}"/>
              </a:ext>
            </a:extLst>
          </p:cNvPr>
          <p:cNvSpPr/>
          <p:nvPr/>
        </p:nvSpPr>
        <p:spPr>
          <a:xfrm>
            <a:off x="0" y="1150688"/>
            <a:ext cx="3070371" cy="57073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F29D2E6-536B-4003-8660-9C01557CCD47}"/>
              </a:ext>
            </a:extLst>
          </p:cNvPr>
          <p:cNvCxnSpPr>
            <a:cxnSpLocks/>
          </p:cNvCxnSpPr>
          <p:nvPr/>
        </p:nvCxnSpPr>
        <p:spPr>
          <a:xfrm>
            <a:off x="0" y="3836564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DEB1D125-F618-46C0-A2D0-F12BFCB72DC8}"/>
              </a:ext>
            </a:extLst>
          </p:cNvPr>
          <p:cNvCxnSpPr/>
          <p:nvPr/>
        </p:nvCxnSpPr>
        <p:spPr>
          <a:xfrm>
            <a:off x="0" y="2017552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D1F41A5-C31B-421D-887E-E635CE9A9368}"/>
              </a:ext>
            </a:extLst>
          </p:cNvPr>
          <p:cNvCxnSpPr/>
          <p:nvPr/>
        </p:nvCxnSpPr>
        <p:spPr>
          <a:xfrm>
            <a:off x="0" y="2890007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3F0D11-7F05-4E06-9216-C62EB57FB785}"/>
              </a:ext>
            </a:extLst>
          </p:cNvPr>
          <p:cNvSpPr txBox="1"/>
          <p:nvPr/>
        </p:nvSpPr>
        <p:spPr>
          <a:xfrm>
            <a:off x="138418" y="1391173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Grupos de investigación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015A995-A8D0-4C0F-8CEE-7893CE5B24D8}"/>
              </a:ext>
            </a:extLst>
          </p:cNvPr>
          <p:cNvSpPr txBox="1"/>
          <p:nvPr/>
        </p:nvSpPr>
        <p:spPr>
          <a:xfrm>
            <a:off x="138418" y="2258037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Semilleros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16496A3-8CE0-4150-A766-C32E6CC003C0}"/>
              </a:ext>
            </a:extLst>
          </p:cNvPr>
          <p:cNvSpPr txBox="1"/>
          <p:nvPr/>
        </p:nvSpPr>
        <p:spPr>
          <a:xfrm>
            <a:off x="138418" y="3152646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Proyectos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F86ECF8-53A6-450B-9DA1-103C58374F4B}"/>
              </a:ext>
            </a:extLst>
          </p:cNvPr>
          <p:cNvSpPr txBox="1"/>
          <p:nvPr/>
        </p:nvSpPr>
        <p:spPr>
          <a:xfrm>
            <a:off x="138418" y="4099202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Gestión de usuarios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91C6004F-397C-4FBA-BCBF-8C813EE7770A}"/>
              </a:ext>
            </a:extLst>
          </p:cNvPr>
          <p:cNvSpPr/>
          <p:nvPr/>
        </p:nvSpPr>
        <p:spPr>
          <a:xfrm>
            <a:off x="3372374" y="6245604"/>
            <a:ext cx="1493242" cy="2088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Daytona Pro Light" panose="020B0304030503040204" pitchFamily="34" charset="0"/>
                <a:ea typeface="DengXian" panose="02010600030101010101" pitchFamily="2" charset="-122"/>
              </a:rPr>
              <a:t>Descargar todo</a:t>
            </a:r>
            <a:endParaRPr lang="es-CO" sz="1200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6ED5862-4D3C-48B7-9A9E-0F9B61BF8344}"/>
              </a:ext>
            </a:extLst>
          </p:cNvPr>
          <p:cNvSpPr txBox="1"/>
          <p:nvPr/>
        </p:nvSpPr>
        <p:spPr>
          <a:xfrm>
            <a:off x="3372373" y="1391173"/>
            <a:ext cx="478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Criterios de aceptación</a:t>
            </a:r>
            <a:endParaRPr lang="es-CO" dirty="0">
              <a:latin typeface="Daytona Pro Light" panose="020B0304030503040204" pitchFamily="34" charset="0"/>
            </a:endParaRPr>
          </a:p>
        </p:txBody>
      </p:sp>
      <p:graphicFrame>
        <p:nvGraphicFramePr>
          <p:cNvPr id="26" name="Tabla 10">
            <a:extLst>
              <a:ext uri="{FF2B5EF4-FFF2-40B4-BE49-F238E27FC236}">
                <a16:creationId xmlns:a16="http://schemas.microsoft.com/office/drawing/2014/main" id="{53FF07EA-AB1F-4025-A0CF-883C0F034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729793"/>
              </p:ext>
            </p:extLst>
          </p:nvPr>
        </p:nvGraphicFramePr>
        <p:xfrm>
          <a:off x="6630276" y="2258039"/>
          <a:ext cx="5301007" cy="39294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3981">
                  <a:extLst>
                    <a:ext uri="{9D8B030D-6E8A-4147-A177-3AD203B41FA5}">
                      <a16:colId xmlns:a16="http://schemas.microsoft.com/office/drawing/2014/main" val="3437724122"/>
                    </a:ext>
                  </a:extLst>
                </a:gridCol>
                <a:gridCol w="939567">
                  <a:extLst>
                    <a:ext uri="{9D8B030D-6E8A-4147-A177-3AD203B41FA5}">
                      <a16:colId xmlns:a16="http://schemas.microsoft.com/office/drawing/2014/main" val="669024486"/>
                    </a:ext>
                  </a:extLst>
                </a:gridCol>
                <a:gridCol w="864066">
                  <a:extLst>
                    <a:ext uri="{9D8B030D-6E8A-4147-A177-3AD203B41FA5}">
                      <a16:colId xmlns:a16="http://schemas.microsoft.com/office/drawing/2014/main" val="2604716198"/>
                    </a:ext>
                  </a:extLst>
                </a:gridCol>
                <a:gridCol w="1658533">
                  <a:extLst>
                    <a:ext uri="{9D8B030D-6E8A-4147-A177-3AD203B41FA5}">
                      <a16:colId xmlns:a16="http://schemas.microsoft.com/office/drawing/2014/main" val="353885306"/>
                    </a:ext>
                  </a:extLst>
                </a:gridCol>
                <a:gridCol w="1044860">
                  <a:extLst>
                    <a:ext uri="{9D8B030D-6E8A-4147-A177-3AD203B41FA5}">
                      <a16:colId xmlns:a16="http://schemas.microsoft.com/office/drawing/2014/main" val="564392498"/>
                    </a:ext>
                  </a:extLst>
                </a:gridCol>
              </a:tblGrid>
              <a:tr h="254309"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Facultad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Programa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Proyecto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Producción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Evaluación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06828"/>
                  </a:ext>
                </a:extLst>
              </a:tr>
              <a:tr h="1135429"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Ingeniería</a:t>
                      </a:r>
                      <a:endParaRPr lang="es-CO" sz="11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Sistemas</a:t>
                      </a:r>
                      <a:endParaRPr lang="es-CO" sz="11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Proyecto A</a:t>
                      </a:r>
                      <a:endParaRPr lang="es-CO" sz="11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s-ES" sz="1000" b="0" u="none" dirty="0">
                          <a:solidFill>
                            <a:schemeClr val="accent6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Propuesta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sz="1000" b="0" u="none" dirty="0">
                          <a:solidFill>
                            <a:schemeClr val="accent6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Marco teórico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sz="1000" b="0" u="none" dirty="0">
                          <a:solidFill>
                            <a:schemeClr val="accent6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Análisis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sz="1000" b="0" u="none" dirty="0">
                          <a:solidFill>
                            <a:schemeClr val="accent6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Diseño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sz="1000" b="0" u="none" dirty="0">
                          <a:solidFill>
                            <a:schemeClr val="accent6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Desarrollo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sz="1000" b="0" u="none" dirty="0">
                          <a:solidFill>
                            <a:schemeClr val="accent6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Documento final</a:t>
                      </a:r>
                      <a:endParaRPr lang="es-CO" sz="1000" b="0" u="none" dirty="0">
                        <a:solidFill>
                          <a:schemeClr val="accent6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b="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Cumple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9353"/>
                  </a:ext>
                </a:extLst>
              </a:tr>
              <a:tr h="1267455"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Ingeniería</a:t>
                      </a:r>
                      <a:endParaRPr lang="es-CO" sz="11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Multimedia</a:t>
                      </a:r>
                      <a:endParaRPr lang="es-CO" sz="11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Proyecto B</a:t>
                      </a:r>
                      <a:endParaRPr lang="es-CO" sz="11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s-ES" sz="1000" b="0" u="none" dirty="0">
                          <a:solidFill>
                            <a:schemeClr val="accent6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Propuesta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sz="1000" b="0" u="none" dirty="0">
                          <a:solidFill>
                            <a:schemeClr val="accent6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Marco teórico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sz="1000" b="0" u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Análisis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sz="1000" b="0" u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Diseño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sz="1000" b="0" u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Desarrollo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sz="1000" b="0" u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Documento final</a:t>
                      </a:r>
                      <a:endParaRPr lang="es-CO" sz="1000" b="0" u="none" dirty="0">
                        <a:solidFill>
                          <a:schemeClr val="bg2">
                            <a:lumMod val="75000"/>
                          </a:schemeClr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No cumple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23017"/>
                  </a:ext>
                </a:extLst>
              </a:tr>
              <a:tr h="1267455"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Ingeniería</a:t>
                      </a:r>
                      <a:endParaRPr lang="es-CO" sz="11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Mecatrónica</a:t>
                      </a:r>
                      <a:endParaRPr lang="es-CO" sz="11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Proyecto C</a:t>
                      </a:r>
                      <a:endParaRPr lang="es-CO" sz="11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s-ES" sz="1000" b="0" u="none" dirty="0">
                          <a:solidFill>
                            <a:schemeClr val="accent6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Propuesta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sz="1000" b="0" u="none" dirty="0">
                          <a:solidFill>
                            <a:schemeClr val="accent6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Marco teórico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sz="1000" b="0" u="none" dirty="0">
                          <a:solidFill>
                            <a:schemeClr val="accent6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Análisis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sz="1000" b="0" u="none" dirty="0">
                          <a:solidFill>
                            <a:schemeClr val="accent6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Diseño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sz="1000" b="0" u="none" dirty="0">
                          <a:solidFill>
                            <a:schemeClr val="accent6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Desarrollo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sz="1000" b="0" u="none" dirty="0">
                          <a:solidFill>
                            <a:schemeClr val="accent6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Documento final</a:t>
                      </a:r>
                      <a:endParaRPr lang="es-CO" sz="1000" b="0" u="none" dirty="0">
                        <a:solidFill>
                          <a:schemeClr val="accent6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Cumple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05938"/>
                  </a:ext>
                </a:extLst>
              </a:tr>
            </a:tbl>
          </a:graphicData>
        </a:graphic>
      </p:graphicFrame>
      <p:grpSp>
        <p:nvGrpSpPr>
          <p:cNvPr id="17" name="Grupo 16">
            <a:extLst>
              <a:ext uri="{FF2B5EF4-FFF2-40B4-BE49-F238E27FC236}">
                <a16:creationId xmlns:a16="http://schemas.microsoft.com/office/drawing/2014/main" id="{23A64DA8-67F3-4D77-B89D-3DBC31C62E37}"/>
              </a:ext>
            </a:extLst>
          </p:cNvPr>
          <p:cNvGrpSpPr/>
          <p:nvPr/>
        </p:nvGrpSpPr>
        <p:grpSpPr>
          <a:xfrm>
            <a:off x="9710182" y="1876169"/>
            <a:ext cx="1110552" cy="133102"/>
            <a:chOff x="10452100" y="2510359"/>
            <a:chExt cx="763893" cy="133102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0082D457-D8FA-4D11-AC65-183A0F8EF7BA}"/>
                </a:ext>
              </a:extLst>
            </p:cNvPr>
            <p:cNvSpPr/>
            <p:nvPr/>
          </p:nvSpPr>
          <p:spPr>
            <a:xfrm>
              <a:off x="10452100" y="2510359"/>
              <a:ext cx="58781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latin typeface="Daytona Pro Light" panose="020B0304030503040204" pitchFamily="34" charset="0"/>
                </a:rPr>
                <a:t>Programa</a:t>
              </a:r>
              <a:endParaRPr lang="es-CO" sz="900" dirty="0">
                <a:latin typeface="Daytona Pro Light" panose="020B0304030503040204" pitchFamily="34" charset="0"/>
              </a:endParaRP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548651F5-63F0-485C-A611-FF2F3AF0D5F4}"/>
                </a:ext>
              </a:extLst>
            </p:cNvPr>
            <p:cNvSpPr/>
            <p:nvPr/>
          </p:nvSpPr>
          <p:spPr>
            <a:xfrm>
              <a:off x="11039911" y="2510359"/>
              <a:ext cx="17608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▼</a:t>
              </a:r>
              <a:endParaRPr lang="es-CO" sz="1000" dirty="0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F2A0FF3B-DB40-4784-8B90-3D17FF195E0B}"/>
              </a:ext>
            </a:extLst>
          </p:cNvPr>
          <p:cNvGrpSpPr/>
          <p:nvPr/>
        </p:nvGrpSpPr>
        <p:grpSpPr>
          <a:xfrm>
            <a:off x="8597444" y="1876169"/>
            <a:ext cx="1110552" cy="133102"/>
            <a:chOff x="10452100" y="2510359"/>
            <a:chExt cx="763893" cy="133102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63D03936-C5AF-4DDE-820F-A84168F59F39}"/>
                </a:ext>
              </a:extLst>
            </p:cNvPr>
            <p:cNvSpPr/>
            <p:nvPr/>
          </p:nvSpPr>
          <p:spPr>
            <a:xfrm>
              <a:off x="10452100" y="2510359"/>
              <a:ext cx="58781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latin typeface="Daytona Pro Light" panose="020B0304030503040204" pitchFamily="34" charset="0"/>
                </a:rPr>
                <a:t>Facultad</a:t>
              </a:r>
              <a:endParaRPr lang="es-CO" sz="900" dirty="0">
                <a:latin typeface="Daytona Pro Light" panose="020B0304030503040204" pitchFamily="34" charset="0"/>
              </a:endParaRPr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1F268BC4-4EA5-4CBF-AAB8-9364563F4A03}"/>
                </a:ext>
              </a:extLst>
            </p:cNvPr>
            <p:cNvSpPr/>
            <p:nvPr/>
          </p:nvSpPr>
          <p:spPr>
            <a:xfrm>
              <a:off x="11039911" y="2510359"/>
              <a:ext cx="17608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▼</a:t>
              </a:r>
              <a:endParaRPr lang="es-CO" sz="1000" dirty="0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A18265C4-0441-4B5D-AA36-DCCB2A3B5E7D}"/>
              </a:ext>
            </a:extLst>
          </p:cNvPr>
          <p:cNvGrpSpPr/>
          <p:nvPr/>
        </p:nvGrpSpPr>
        <p:grpSpPr>
          <a:xfrm>
            <a:off x="10820734" y="1876169"/>
            <a:ext cx="1110552" cy="133102"/>
            <a:chOff x="10452100" y="2510359"/>
            <a:chExt cx="763893" cy="133102"/>
          </a:xfrm>
        </p:grpSpPr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C57D21BC-EC29-48C4-B416-2A2E0CDF746F}"/>
                </a:ext>
              </a:extLst>
            </p:cNvPr>
            <p:cNvSpPr/>
            <p:nvPr/>
          </p:nvSpPr>
          <p:spPr>
            <a:xfrm>
              <a:off x="10452100" y="2510359"/>
              <a:ext cx="58781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latin typeface="Daytona Pro Light" panose="020B0304030503040204" pitchFamily="34" charset="0"/>
                </a:rPr>
                <a:t>Producción</a:t>
              </a:r>
              <a:endParaRPr lang="es-CO" sz="900" dirty="0">
                <a:latin typeface="Daytona Pro Light" panose="020B0304030503040204" pitchFamily="34" charset="0"/>
              </a:endParaRPr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3178DD24-76B1-41E0-8771-9DA42BFDB492}"/>
                </a:ext>
              </a:extLst>
            </p:cNvPr>
            <p:cNvSpPr/>
            <p:nvPr/>
          </p:nvSpPr>
          <p:spPr>
            <a:xfrm>
              <a:off x="11039911" y="2510359"/>
              <a:ext cx="176082" cy="133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▼</a:t>
              </a:r>
              <a:endParaRPr lang="es-CO" sz="1000" dirty="0"/>
            </a:p>
          </p:txBody>
        </p:sp>
      </p:grp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06CA7EA4-D05E-44A1-B21B-2C78565722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4378952"/>
              </p:ext>
            </p:extLst>
          </p:nvPr>
        </p:nvGraphicFramePr>
        <p:xfrm>
          <a:off x="2075572" y="1874559"/>
          <a:ext cx="5580088" cy="4180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47472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Gestión de usuarios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B9F8E6-B668-4562-8A56-53C9C87E3C9C}"/>
              </a:ext>
            </a:extLst>
          </p:cNvPr>
          <p:cNvSpPr/>
          <p:nvPr/>
        </p:nvSpPr>
        <p:spPr>
          <a:xfrm>
            <a:off x="0" y="612396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>
                <a:latin typeface="Daytona Pro Light" panose="020B0304030503040204" pitchFamily="34" charset="0"/>
              </a:rPr>
              <a:t>Bienvenido {usuario}</a:t>
            </a:r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59A3119F-0162-4ACA-925E-4F31197B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2446" y="601999"/>
            <a:ext cx="538293" cy="5382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F0E1A4-7B8C-449C-B61A-74ACAF340E37}"/>
              </a:ext>
            </a:extLst>
          </p:cNvPr>
          <p:cNvSpPr/>
          <p:nvPr/>
        </p:nvSpPr>
        <p:spPr>
          <a:xfrm>
            <a:off x="0" y="1150688"/>
            <a:ext cx="3070371" cy="57073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F29D2E6-536B-4003-8660-9C01557CCD47}"/>
              </a:ext>
            </a:extLst>
          </p:cNvPr>
          <p:cNvCxnSpPr>
            <a:cxnSpLocks/>
          </p:cNvCxnSpPr>
          <p:nvPr/>
        </p:nvCxnSpPr>
        <p:spPr>
          <a:xfrm>
            <a:off x="0" y="3836564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DEB1D125-F618-46C0-A2D0-F12BFCB72DC8}"/>
              </a:ext>
            </a:extLst>
          </p:cNvPr>
          <p:cNvCxnSpPr/>
          <p:nvPr/>
        </p:nvCxnSpPr>
        <p:spPr>
          <a:xfrm>
            <a:off x="0" y="2017552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D1F41A5-C31B-421D-887E-E635CE9A9368}"/>
              </a:ext>
            </a:extLst>
          </p:cNvPr>
          <p:cNvCxnSpPr/>
          <p:nvPr/>
        </p:nvCxnSpPr>
        <p:spPr>
          <a:xfrm>
            <a:off x="0" y="2890007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3F0D11-7F05-4E06-9216-C62EB57FB785}"/>
              </a:ext>
            </a:extLst>
          </p:cNvPr>
          <p:cNvSpPr txBox="1"/>
          <p:nvPr/>
        </p:nvSpPr>
        <p:spPr>
          <a:xfrm>
            <a:off x="138418" y="1391173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Grupos de investigación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015A995-A8D0-4C0F-8CEE-7893CE5B24D8}"/>
              </a:ext>
            </a:extLst>
          </p:cNvPr>
          <p:cNvSpPr txBox="1"/>
          <p:nvPr/>
        </p:nvSpPr>
        <p:spPr>
          <a:xfrm>
            <a:off x="138418" y="2258037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Semilleros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16496A3-8CE0-4150-A766-C32E6CC003C0}"/>
              </a:ext>
            </a:extLst>
          </p:cNvPr>
          <p:cNvSpPr txBox="1"/>
          <p:nvPr/>
        </p:nvSpPr>
        <p:spPr>
          <a:xfrm>
            <a:off x="138418" y="3152646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Proyectos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F86ECF8-53A6-450B-9DA1-103C58374F4B}"/>
              </a:ext>
            </a:extLst>
          </p:cNvPr>
          <p:cNvSpPr txBox="1"/>
          <p:nvPr/>
        </p:nvSpPr>
        <p:spPr>
          <a:xfrm>
            <a:off x="138418" y="4099202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Gestión de usuarios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8BB60B7-26CE-4F67-8BCE-DC8B5D0D4A6A}"/>
              </a:ext>
            </a:extLst>
          </p:cNvPr>
          <p:cNvSpPr txBox="1"/>
          <p:nvPr/>
        </p:nvSpPr>
        <p:spPr>
          <a:xfrm>
            <a:off x="3556932" y="1535185"/>
            <a:ext cx="3070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Usuarios</a:t>
            </a:r>
          </a:p>
          <a:p>
            <a:endParaRPr lang="es-ES" dirty="0">
              <a:latin typeface="Daytona Pro Light" panose="020B0304030503040204" pitchFamily="34" charset="0"/>
            </a:endParaRPr>
          </a:p>
          <a:p>
            <a:r>
              <a:rPr lang="es-CO" dirty="0">
                <a:latin typeface="Daytona Pro Light" panose="020B0304030503040204" pitchFamily="34" charset="0"/>
              </a:rPr>
              <a:t>   </a:t>
            </a:r>
            <a:r>
              <a:rPr lang="es-CO" u="sng" dirty="0">
                <a:latin typeface="Daytona Pro Light" panose="020B0304030503040204" pitchFamily="34" charset="0"/>
              </a:rPr>
              <a:t>Listado</a:t>
            </a:r>
            <a:endParaRPr lang="es-CO" dirty="0">
              <a:latin typeface="Daytona Pro Light" panose="020B0304030503040204" pitchFamily="34" charset="0"/>
            </a:endParaRPr>
          </a:p>
          <a:p>
            <a:r>
              <a:rPr lang="es-CO" dirty="0">
                <a:latin typeface="Daytona Pro Light" panose="020B0304030503040204" pitchFamily="34" charset="0"/>
              </a:rPr>
              <a:t>   </a:t>
            </a:r>
            <a:r>
              <a:rPr lang="es-CO" u="sng" dirty="0">
                <a:latin typeface="Daytona Pro Light" panose="020B0304030503040204" pitchFamily="34" charset="0"/>
              </a:rPr>
              <a:t>Solicitudes</a:t>
            </a:r>
            <a:endParaRPr lang="es-CO" dirty="0">
              <a:latin typeface="Daytona Pro Light" panose="020B030403050304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6C74ABE-7041-44BD-917F-1F5E094BB14B}"/>
              </a:ext>
            </a:extLst>
          </p:cNvPr>
          <p:cNvSpPr txBox="1"/>
          <p:nvPr/>
        </p:nvSpPr>
        <p:spPr>
          <a:xfrm>
            <a:off x="7113864" y="1535184"/>
            <a:ext cx="3070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Roles</a:t>
            </a:r>
          </a:p>
          <a:p>
            <a:endParaRPr lang="es-ES" dirty="0">
              <a:latin typeface="Daytona Pro Light" panose="020B0304030503040204" pitchFamily="34" charset="0"/>
            </a:endParaRPr>
          </a:p>
          <a:p>
            <a:r>
              <a:rPr lang="es-CO" dirty="0">
                <a:latin typeface="Daytona Pro Light" panose="020B0304030503040204" pitchFamily="34" charset="0"/>
              </a:rPr>
              <a:t>   </a:t>
            </a:r>
            <a:r>
              <a:rPr lang="es-CO" u="sng" dirty="0">
                <a:latin typeface="Daytona Pro Light" panose="020B0304030503040204" pitchFamily="34" charset="0"/>
              </a:rPr>
              <a:t>Listado</a:t>
            </a:r>
            <a:endParaRPr lang="es-CO" dirty="0">
              <a:latin typeface="Daytona Pro Light" panose="020B0304030503040204" pitchFamily="34" charset="0"/>
            </a:endParaRPr>
          </a:p>
          <a:p>
            <a:r>
              <a:rPr lang="es-CO" dirty="0">
                <a:latin typeface="Daytona Pro Light" panose="020B0304030503040204" pitchFamily="34" charset="0"/>
              </a:rPr>
              <a:t>   </a:t>
            </a:r>
            <a:r>
              <a:rPr lang="es-CO" u="sng" dirty="0">
                <a:latin typeface="Daytona Pro Light" panose="020B0304030503040204" pitchFamily="34" charset="0"/>
              </a:rPr>
              <a:t>Crear Rol</a:t>
            </a:r>
            <a:endParaRPr lang="es-CO" dirty="0">
              <a:latin typeface="Daytona Pro Light" panose="020B03040305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939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Gestión de usuarios - Listado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B9F8E6-B668-4562-8A56-53C9C87E3C9C}"/>
              </a:ext>
            </a:extLst>
          </p:cNvPr>
          <p:cNvSpPr/>
          <p:nvPr/>
        </p:nvSpPr>
        <p:spPr>
          <a:xfrm>
            <a:off x="0" y="612396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>
                <a:latin typeface="Daytona Pro Light" panose="020B0304030503040204" pitchFamily="34" charset="0"/>
              </a:rPr>
              <a:t>Bienvenido {usuario}</a:t>
            </a:r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59A3119F-0162-4ACA-925E-4F31197B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2446" y="601999"/>
            <a:ext cx="538293" cy="5382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F0E1A4-7B8C-449C-B61A-74ACAF340E37}"/>
              </a:ext>
            </a:extLst>
          </p:cNvPr>
          <p:cNvSpPr/>
          <p:nvPr/>
        </p:nvSpPr>
        <p:spPr>
          <a:xfrm>
            <a:off x="0" y="1150688"/>
            <a:ext cx="3070371" cy="57073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F29D2E6-536B-4003-8660-9C01557CCD47}"/>
              </a:ext>
            </a:extLst>
          </p:cNvPr>
          <p:cNvCxnSpPr>
            <a:cxnSpLocks/>
          </p:cNvCxnSpPr>
          <p:nvPr/>
        </p:nvCxnSpPr>
        <p:spPr>
          <a:xfrm>
            <a:off x="0" y="3836564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DEB1D125-F618-46C0-A2D0-F12BFCB72DC8}"/>
              </a:ext>
            </a:extLst>
          </p:cNvPr>
          <p:cNvCxnSpPr/>
          <p:nvPr/>
        </p:nvCxnSpPr>
        <p:spPr>
          <a:xfrm>
            <a:off x="0" y="2017552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D1F41A5-C31B-421D-887E-E635CE9A9368}"/>
              </a:ext>
            </a:extLst>
          </p:cNvPr>
          <p:cNvCxnSpPr/>
          <p:nvPr/>
        </p:nvCxnSpPr>
        <p:spPr>
          <a:xfrm>
            <a:off x="0" y="2890007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3F0D11-7F05-4E06-9216-C62EB57FB785}"/>
              </a:ext>
            </a:extLst>
          </p:cNvPr>
          <p:cNvSpPr txBox="1"/>
          <p:nvPr/>
        </p:nvSpPr>
        <p:spPr>
          <a:xfrm>
            <a:off x="138418" y="1391173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Grupos de investigación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015A995-A8D0-4C0F-8CEE-7893CE5B24D8}"/>
              </a:ext>
            </a:extLst>
          </p:cNvPr>
          <p:cNvSpPr txBox="1"/>
          <p:nvPr/>
        </p:nvSpPr>
        <p:spPr>
          <a:xfrm>
            <a:off x="138418" y="2258037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Semilleros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16496A3-8CE0-4150-A766-C32E6CC003C0}"/>
              </a:ext>
            </a:extLst>
          </p:cNvPr>
          <p:cNvSpPr txBox="1"/>
          <p:nvPr/>
        </p:nvSpPr>
        <p:spPr>
          <a:xfrm>
            <a:off x="138418" y="3152646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Proyectos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F86ECF8-53A6-450B-9DA1-103C58374F4B}"/>
              </a:ext>
            </a:extLst>
          </p:cNvPr>
          <p:cNvSpPr txBox="1"/>
          <p:nvPr/>
        </p:nvSpPr>
        <p:spPr>
          <a:xfrm>
            <a:off x="138418" y="4099202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Gestión de usuarios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4E41B54-66CD-47D7-8C01-0951A8CDA748}"/>
              </a:ext>
            </a:extLst>
          </p:cNvPr>
          <p:cNvSpPr txBox="1"/>
          <p:nvPr/>
        </p:nvSpPr>
        <p:spPr>
          <a:xfrm>
            <a:off x="3657601" y="1373892"/>
            <a:ext cx="307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Usuarios</a:t>
            </a:r>
          </a:p>
        </p:txBody>
      </p:sp>
      <p:graphicFrame>
        <p:nvGraphicFramePr>
          <p:cNvPr id="19" name="Tabla 10">
            <a:extLst>
              <a:ext uri="{FF2B5EF4-FFF2-40B4-BE49-F238E27FC236}">
                <a16:creationId xmlns:a16="http://schemas.microsoft.com/office/drawing/2014/main" id="{965F999C-1349-4486-903D-D73E3A10C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420822"/>
              </p:ext>
            </p:extLst>
          </p:nvPr>
        </p:nvGraphicFramePr>
        <p:xfrm>
          <a:off x="3657601" y="1976824"/>
          <a:ext cx="4899618" cy="11758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0956">
                  <a:extLst>
                    <a:ext uri="{9D8B030D-6E8A-4147-A177-3AD203B41FA5}">
                      <a16:colId xmlns:a16="http://schemas.microsoft.com/office/drawing/2014/main" val="2559447720"/>
                    </a:ext>
                  </a:extLst>
                </a:gridCol>
                <a:gridCol w="2051476">
                  <a:extLst>
                    <a:ext uri="{9D8B030D-6E8A-4147-A177-3AD203B41FA5}">
                      <a16:colId xmlns:a16="http://schemas.microsoft.com/office/drawing/2014/main" val="3998254044"/>
                    </a:ext>
                  </a:extLst>
                </a:gridCol>
                <a:gridCol w="738231">
                  <a:extLst>
                    <a:ext uri="{9D8B030D-6E8A-4147-A177-3AD203B41FA5}">
                      <a16:colId xmlns:a16="http://schemas.microsoft.com/office/drawing/2014/main" val="353885306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2194328622"/>
                    </a:ext>
                  </a:extLst>
                </a:gridCol>
              </a:tblGrid>
              <a:tr h="293954"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Usuario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Rol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Estado 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06828"/>
                  </a:ext>
                </a:extLst>
              </a:tr>
              <a:tr h="293954">
                <a:tc>
                  <a:txBody>
                    <a:bodyPr/>
                    <a:lstStyle/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Juan.gonzalez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Administrador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Activo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Editar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9353"/>
                  </a:ext>
                </a:extLst>
              </a:tr>
              <a:tr h="293954">
                <a:tc>
                  <a:txBody>
                    <a:bodyPr/>
                    <a:lstStyle/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Luis.velasco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Director de programa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Activo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Editar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23017"/>
                  </a:ext>
                </a:extLst>
              </a:tr>
              <a:tr h="293954">
                <a:tc>
                  <a:txBody>
                    <a:bodyPr/>
                    <a:lstStyle/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Santiago.fonseca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Coordinador de investigación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Inactivo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Editar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05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190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Gestión de usuarios – Editar usuario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B9F8E6-B668-4562-8A56-53C9C87E3C9C}"/>
              </a:ext>
            </a:extLst>
          </p:cNvPr>
          <p:cNvSpPr/>
          <p:nvPr/>
        </p:nvSpPr>
        <p:spPr>
          <a:xfrm>
            <a:off x="0" y="612396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>
                <a:latin typeface="Daytona Pro Light" panose="020B0304030503040204" pitchFamily="34" charset="0"/>
              </a:rPr>
              <a:t>Bienvenido {usuario}</a:t>
            </a:r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59A3119F-0162-4ACA-925E-4F31197B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2446" y="601999"/>
            <a:ext cx="538293" cy="5382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F0E1A4-7B8C-449C-B61A-74ACAF340E37}"/>
              </a:ext>
            </a:extLst>
          </p:cNvPr>
          <p:cNvSpPr/>
          <p:nvPr/>
        </p:nvSpPr>
        <p:spPr>
          <a:xfrm>
            <a:off x="0" y="1150688"/>
            <a:ext cx="3070371" cy="57073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F29D2E6-536B-4003-8660-9C01557CCD47}"/>
              </a:ext>
            </a:extLst>
          </p:cNvPr>
          <p:cNvCxnSpPr>
            <a:cxnSpLocks/>
          </p:cNvCxnSpPr>
          <p:nvPr/>
        </p:nvCxnSpPr>
        <p:spPr>
          <a:xfrm>
            <a:off x="0" y="3836564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DEB1D125-F618-46C0-A2D0-F12BFCB72DC8}"/>
              </a:ext>
            </a:extLst>
          </p:cNvPr>
          <p:cNvCxnSpPr/>
          <p:nvPr/>
        </p:nvCxnSpPr>
        <p:spPr>
          <a:xfrm>
            <a:off x="0" y="2017552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D1F41A5-C31B-421D-887E-E635CE9A9368}"/>
              </a:ext>
            </a:extLst>
          </p:cNvPr>
          <p:cNvCxnSpPr/>
          <p:nvPr/>
        </p:nvCxnSpPr>
        <p:spPr>
          <a:xfrm>
            <a:off x="0" y="2890007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3F0D11-7F05-4E06-9216-C62EB57FB785}"/>
              </a:ext>
            </a:extLst>
          </p:cNvPr>
          <p:cNvSpPr txBox="1"/>
          <p:nvPr/>
        </p:nvSpPr>
        <p:spPr>
          <a:xfrm>
            <a:off x="138418" y="1391173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Grupos de investigación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015A995-A8D0-4C0F-8CEE-7893CE5B24D8}"/>
              </a:ext>
            </a:extLst>
          </p:cNvPr>
          <p:cNvSpPr txBox="1"/>
          <p:nvPr/>
        </p:nvSpPr>
        <p:spPr>
          <a:xfrm>
            <a:off x="138418" y="2258037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Semilleros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16496A3-8CE0-4150-A766-C32E6CC003C0}"/>
              </a:ext>
            </a:extLst>
          </p:cNvPr>
          <p:cNvSpPr txBox="1"/>
          <p:nvPr/>
        </p:nvSpPr>
        <p:spPr>
          <a:xfrm>
            <a:off x="138418" y="3152646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Proyectos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F86ECF8-53A6-450B-9DA1-103C58374F4B}"/>
              </a:ext>
            </a:extLst>
          </p:cNvPr>
          <p:cNvSpPr txBox="1"/>
          <p:nvPr/>
        </p:nvSpPr>
        <p:spPr>
          <a:xfrm>
            <a:off x="138418" y="4099202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Gestión de usuarios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4E41B54-66CD-47D7-8C01-0951A8CDA748}"/>
              </a:ext>
            </a:extLst>
          </p:cNvPr>
          <p:cNvSpPr txBox="1"/>
          <p:nvPr/>
        </p:nvSpPr>
        <p:spPr>
          <a:xfrm>
            <a:off x="3498210" y="1213650"/>
            <a:ext cx="307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Editar usuario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CD270F3-BC56-428F-BCC5-8590F465CBA2}"/>
              </a:ext>
            </a:extLst>
          </p:cNvPr>
          <p:cNvSpPr/>
          <p:nvPr/>
        </p:nvSpPr>
        <p:spPr>
          <a:xfrm>
            <a:off x="3762139" y="2216849"/>
            <a:ext cx="1858485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juan@hotmail.com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90E05B6-4995-4FE8-8441-B3C878CF66D3}"/>
              </a:ext>
            </a:extLst>
          </p:cNvPr>
          <p:cNvSpPr txBox="1"/>
          <p:nvPr/>
        </p:nvSpPr>
        <p:spPr>
          <a:xfrm>
            <a:off x="3706991" y="1852622"/>
            <a:ext cx="2117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DengXian" panose="02010600030101010101" pitchFamily="2" charset="-122"/>
                <a:ea typeface="DengXian" panose="02010600030101010101" pitchFamily="2" charset="-122"/>
              </a:rPr>
              <a:t>Usuario</a:t>
            </a:r>
          </a:p>
          <a:p>
            <a:endParaRPr lang="es-CO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692C26A-2104-4334-9E1F-FA47636E7015}"/>
              </a:ext>
            </a:extLst>
          </p:cNvPr>
          <p:cNvSpPr txBox="1"/>
          <p:nvPr/>
        </p:nvSpPr>
        <p:spPr>
          <a:xfrm>
            <a:off x="6070834" y="1832503"/>
            <a:ext cx="2117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DengXian" panose="02010600030101010101" pitchFamily="2" charset="-122"/>
                <a:ea typeface="DengXian" panose="02010600030101010101" pitchFamily="2" charset="-122"/>
              </a:rPr>
              <a:t>Contraseña</a:t>
            </a:r>
          </a:p>
          <a:p>
            <a:endParaRPr lang="es-CO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899B81C-6CAE-405C-B82C-DD39A7BE6E09}"/>
              </a:ext>
            </a:extLst>
          </p:cNvPr>
          <p:cNvSpPr/>
          <p:nvPr/>
        </p:nvSpPr>
        <p:spPr>
          <a:xfrm>
            <a:off x="6165407" y="2216848"/>
            <a:ext cx="1858485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**********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A149D66-E172-44F1-BFC2-C554E4404F04}"/>
              </a:ext>
            </a:extLst>
          </p:cNvPr>
          <p:cNvSpPr txBox="1"/>
          <p:nvPr/>
        </p:nvSpPr>
        <p:spPr>
          <a:xfrm>
            <a:off x="8660512" y="1840563"/>
            <a:ext cx="2117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DengXian" panose="02010600030101010101" pitchFamily="2" charset="-122"/>
                <a:ea typeface="DengXian" panose="02010600030101010101" pitchFamily="2" charset="-122"/>
              </a:rPr>
              <a:t>Rol</a:t>
            </a:r>
          </a:p>
          <a:p>
            <a:endParaRPr lang="es-CO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F879056-9CE5-4369-AE73-75998263AD8B}"/>
              </a:ext>
            </a:extLst>
          </p:cNvPr>
          <p:cNvSpPr/>
          <p:nvPr/>
        </p:nvSpPr>
        <p:spPr>
          <a:xfrm>
            <a:off x="8752349" y="2216848"/>
            <a:ext cx="1858485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Administrador                 ▼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3F65732-3DD6-41D6-9AA3-564FE79F21ED}"/>
              </a:ext>
            </a:extLst>
          </p:cNvPr>
          <p:cNvSpPr txBox="1"/>
          <p:nvPr/>
        </p:nvSpPr>
        <p:spPr>
          <a:xfrm>
            <a:off x="3646191" y="2916514"/>
            <a:ext cx="2117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DengXian" panose="02010600030101010101" pitchFamily="2" charset="-122"/>
                <a:ea typeface="DengXian" panose="02010600030101010101" pitchFamily="2" charset="-122"/>
              </a:rPr>
              <a:t>Correo electrónico</a:t>
            </a:r>
          </a:p>
          <a:p>
            <a:endParaRPr lang="es-CO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3CF90EB8-CD82-41C0-8B6C-0A06398FCE12}"/>
              </a:ext>
            </a:extLst>
          </p:cNvPr>
          <p:cNvSpPr/>
          <p:nvPr/>
        </p:nvSpPr>
        <p:spPr>
          <a:xfrm>
            <a:off x="3762138" y="3304871"/>
            <a:ext cx="4261754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juan@hotmail.com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3B96FBF-EB04-4A79-802C-2761D2CC3958}"/>
              </a:ext>
            </a:extLst>
          </p:cNvPr>
          <p:cNvSpPr txBox="1"/>
          <p:nvPr/>
        </p:nvSpPr>
        <p:spPr>
          <a:xfrm>
            <a:off x="8660512" y="2912319"/>
            <a:ext cx="2117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DengXian" panose="02010600030101010101" pitchFamily="2" charset="-122"/>
                <a:ea typeface="DengXian" panose="02010600030101010101" pitchFamily="2" charset="-122"/>
              </a:rPr>
              <a:t>Estado</a:t>
            </a:r>
          </a:p>
          <a:p>
            <a:endParaRPr lang="es-CO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FFCF1A33-5B0E-46D8-82A9-AA4C1662DAA8}"/>
              </a:ext>
            </a:extLst>
          </p:cNvPr>
          <p:cNvSpPr/>
          <p:nvPr/>
        </p:nvSpPr>
        <p:spPr>
          <a:xfrm>
            <a:off x="8765991" y="3286695"/>
            <a:ext cx="1858485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Activo                               ▼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D8F83D0A-C595-40E6-96DD-0A04C2C82F13}"/>
              </a:ext>
            </a:extLst>
          </p:cNvPr>
          <p:cNvSpPr/>
          <p:nvPr/>
        </p:nvSpPr>
        <p:spPr>
          <a:xfrm>
            <a:off x="6658945" y="5163111"/>
            <a:ext cx="871407" cy="2088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Daytona Pro Light" panose="020B0304030503040204" pitchFamily="34" charset="0"/>
                <a:ea typeface="DengXian" panose="02010600030101010101" pitchFamily="2" charset="-122"/>
              </a:rPr>
              <a:t>Guardar</a:t>
            </a:r>
            <a:endParaRPr lang="es-CO" sz="1200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6909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Gestión de usuarios - Solicitudes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B9F8E6-B668-4562-8A56-53C9C87E3C9C}"/>
              </a:ext>
            </a:extLst>
          </p:cNvPr>
          <p:cNvSpPr/>
          <p:nvPr/>
        </p:nvSpPr>
        <p:spPr>
          <a:xfrm>
            <a:off x="0" y="612396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>
                <a:latin typeface="Daytona Pro Light" panose="020B0304030503040204" pitchFamily="34" charset="0"/>
              </a:rPr>
              <a:t>Bienvenido {usuario}</a:t>
            </a:r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59A3119F-0162-4ACA-925E-4F31197B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2446" y="601999"/>
            <a:ext cx="538293" cy="5382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F0E1A4-7B8C-449C-B61A-74ACAF340E37}"/>
              </a:ext>
            </a:extLst>
          </p:cNvPr>
          <p:cNvSpPr/>
          <p:nvPr/>
        </p:nvSpPr>
        <p:spPr>
          <a:xfrm>
            <a:off x="0" y="1150688"/>
            <a:ext cx="3070371" cy="57073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F29D2E6-536B-4003-8660-9C01557CCD47}"/>
              </a:ext>
            </a:extLst>
          </p:cNvPr>
          <p:cNvCxnSpPr>
            <a:cxnSpLocks/>
          </p:cNvCxnSpPr>
          <p:nvPr/>
        </p:nvCxnSpPr>
        <p:spPr>
          <a:xfrm>
            <a:off x="0" y="3836564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DEB1D125-F618-46C0-A2D0-F12BFCB72DC8}"/>
              </a:ext>
            </a:extLst>
          </p:cNvPr>
          <p:cNvCxnSpPr/>
          <p:nvPr/>
        </p:nvCxnSpPr>
        <p:spPr>
          <a:xfrm>
            <a:off x="0" y="2017552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D1F41A5-C31B-421D-887E-E635CE9A9368}"/>
              </a:ext>
            </a:extLst>
          </p:cNvPr>
          <p:cNvCxnSpPr/>
          <p:nvPr/>
        </p:nvCxnSpPr>
        <p:spPr>
          <a:xfrm>
            <a:off x="0" y="2890007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3F0D11-7F05-4E06-9216-C62EB57FB785}"/>
              </a:ext>
            </a:extLst>
          </p:cNvPr>
          <p:cNvSpPr txBox="1"/>
          <p:nvPr/>
        </p:nvSpPr>
        <p:spPr>
          <a:xfrm>
            <a:off x="138418" y="1391173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Grupos de investigación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015A995-A8D0-4C0F-8CEE-7893CE5B24D8}"/>
              </a:ext>
            </a:extLst>
          </p:cNvPr>
          <p:cNvSpPr txBox="1"/>
          <p:nvPr/>
        </p:nvSpPr>
        <p:spPr>
          <a:xfrm>
            <a:off x="138418" y="2258037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Semilleros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16496A3-8CE0-4150-A766-C32E6CC003C0}"/>
              </a:ext>
            </a:extLst>
          </p:cNvPr>
          <p:cNvSpPr txBox="1"/>
          <p:nvPr/>
        </p:nvSpPr>
        <p:spPr>
          <a:xfrm>
            <a:off x="138418" y="3152646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Proyectos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F86ECF8-53A6-450B-9DA1-103C58374F4B}"/>
              </a:ext>
            </a:extLst>
          </p:cNvPr>
          <p:cNvSpPr txBox="1"/>
          <p:nvPr/>
        </p:nvSpPr>
        <p:spPr>
          <a:xfrm>
            <a:off x="138418" y="4099202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Gestión de usuarios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4E41B54-66CD-47D7-8C01-0951A8CDA748}"/>
              </a:ext>
            </a:extLst>
          </p:cNvPr>
          <p:cNvSpPr txBox="1"/>
          <p:nvPr/>
        </p:nvSpPr>
        <p:spPr>
          <a:xfrm>
            <a:off x="3657601" y="1373892"/>
            <a:ext cx="307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Solicitudes</a:t>
            </a:r>
          </a:p>
        </p:txBody>
      </p:sp>
      <p:graphicFrame>
        <p:nvGraphicFramePr>
          <p:cNvPr id="15" name="Tabla 10">
            <a:extLst>
              <a:ext uri="{FF2B5EF4-FFF2-40B4-BE49-F238E27FC236}">
                <a16:creationId xmlns:a16="http://schemas.microsoft.com/office/drawing/2014/main" id="{4934226E-9E8E-4185-A47F-88EF3BB68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606838"/>
              </p:ext>
            </p:extLst>
          </p:nvPr>
        </p:nvGraphicFramePr>
        <p:xfrm>
          <a:off x="3657601" y="1955661"/>
          <a:ext cx="7541703" cy="1615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5152">
                  <a:extLst>
                    <a:ext uri="{9D8B030D-6E8A-4147-A177-3AD203B41FA5}">
                      <a16:colId xmlns:a16="http://schemas.microsoft.com/office/drawing/2014/main" val="2559447720"/>
                    </a:ext>
                  </a:extLst>
                </a:gridCol>
                <a:gridCol w="1066839">
                  <a:extLst>
                    <a:ext uri="{9D8B030D-6E8A-4147-A177-3AD203B41FA5}">
                      <a16:colId xmlns:a16="http://schemas.microsoft.com/office/drawing/2014/main" val="3998254044"/>
                    </a:ext>
                  </a:extLst>
                </a:gridCol>
                <a:gridCol w="673094">
                  <a:extLst>
                    <a:ext uri="{9D8B030D-6E8A-4147-A177-3AD203B41FA5}">
                      <a16:colId xmlns:a16="http://schemas.microsoft.com/office/drawing/2014/main" val="353885306"/>
                    </a:ext>
                  </a:extLst>
                </a:gridCol>
                <a:gridCol w="1117057">
                  <a:extLst>
                    <a:ext uri="{9D8B030D-6E8A-4147-A177-3AD203B41FA5}">
                      <a16:colId xmlns:a16="http://schemas.microsoft.com/office/drawing/2014/main" val="2845086030"/>
                    </a:ext>
                  </a:extLst>
                </a:gridCol>
                <a:gridCol w="766397">
                  <a:extLst>
                    <a:ext uri="{9D8B030D-6E8A-4147-A177-3AD203B41FA5}">
                      <a16:colId xmlns:a16="http://schemas.microsoft.com/office/drawing/2014/main" val="2194328622"/>
                    </a:ext>
                  </a:extLst>
                </a:gridCol>
                <a:gridCol w="691790">
                  <a:extLst>
                    <a:ext uri="{9D8B030D-6E8A-4147-A177-3AD203B41FA5}">
                      <a16:colId xmlns:a16="http://schemas.microsoft.com/office/drawing/2014/main" val="1220462075"/>
                    </a:ext>
                  </a:extLst>
                </a:gridCol>
                <a:gridCol w="1199802">
                  <a:extLst>
                    <a:ext uri="{9D8B030D-6E8A-4147-A177-3AD203B41FA5}">
                      <a16:colId xmlns:a16="http://schemas.microsoft.com/office/drawing/2014/main" val="229928559"/>
                    </a:ext>
                  </a:extLst>
                </a:gridCol>
                <a:gridCol w="1241572">
                  <a:extLst>
                    <a:ext uri="{9D8B030D-6E8A-4147-A177-3AD203B41FA5}">
                      <a16:colId xmlns:a16="http://schemas.microsoft.com/office/drawing/2014/main" val="2025139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Nombre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Apellido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Código 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Correo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Curso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Semestre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Rol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0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Juan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Gonzalez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juan@hotmail.com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Sistemas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5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Investigador Jefe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sng" dirty="0" err="1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Crear</a:t>
                      </a:r>
                      <a:r>
                        <a:rPr lang="es-ES" sz="1000" u="none" dirty="0" err="1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|</a:t>
                      </a:r>
                      <a:r>
                        <a:rPr lang="es-ES" sz="1000" u="sng" dirty="0" err="1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Denegar</a:t>
                      </a:r>
                      <a:endParaRPr lang="es-CO" sz="1000" u="sng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Luis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Velasco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2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luis@hotmail.com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Sistemas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8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Estudiante investigador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u="sng" dirty="0" err="1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Crear</a:t>
                      </a:r>
                      <a:r>
                        <a:rPr lang="es-ES" sz="1000" u="none" dirty="0" err="1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|</a:t>
                      </a:r>
                      <a:r>
                        <a:rPr lang="es-ES" sz="1000" u="sng" dirty="0" err="1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Denegar</a:t>
                      </a:r>
                      <a:endParaRPr lang="es-CO" sz="1000" u="sng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23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Santiago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Fonseca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3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santiago@gmail.com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Mecatronica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10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Investigador en formación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u="sng" dirty="0" err="1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Crear</a:t>
                      </a:r>
                      <a:r>
                        <a:rPr lang="es-ES" sz="1000" u="none" dirty="0" err="1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|</a:t>
                      </a:r>
                      <a:r>
                        <a:rPr lang="es-ES" sz="1000" u="sng" dirty="0" err="1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Denegar</a:t>
                      </a:r>
                      <a:endParaRPr lang="es-CO" sz="1000" u="sng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05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460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Gestión de usuarios - Roles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B9F8E6-B668-4562-8A56-53C9C87E3C9C}"/>
              </a:ext>
            </a:extLst>
          </p:cNvPr>
          <p:cNvSpPr/>
          <p:nvPr/>
        </p:nvSpPr>
        <p:spPr>
          <a:xfrm>
            <a:off x="0" y="612396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>
                <a:latin typeface="Daytona Pro Light" panose="020B0304030503040204" pitchFamily="34" charset="0"/>
              </a:rPr>
              <a:t>Bienvenido {usuario}</a:t>
            </a:r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59A3119F-0162-4ACA-925E-4F31197B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2446" y="601999"/>
            <a:ext cx="538293" cy="5382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F0E1A4-7B8C-449C-B61A-74ACAF340E37}"/>
              </a:ext>
            </a:extLst>
          </p:cNvPr>
          <p:cNvSpPr/>
          <p:nvPr/>
        </p:nvSpPr>
        <p:spPr>
          <a:xfrm>
            <a:off x="0" y="1150688"/>
            <a:ext cx="3070371" cy="57073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F29D2E6-536B-4003-8660-9C01557CCD47}"/>
              </a:ext>
            </a:extLst>
          </p:cNvPr>
          <p:cNvCxnSpPr>
            <a:cxnSpLocks/>
          </p:cNvCxnSpPr>
          <p:nvPr/>
        </p:nvCxnSpPr>
        <p:spPr>
          <a:xfrm>
            <a:off x="0" y="3836564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DEB1D125-F618-46C0-A2D0-F12BFCB72DC8}"/>
              </a:ext>
            </a:extLst>
          </p:cNvPr>
          <p:cNvCxnSpPr/>
          <p:nvPr/>
        </p:nvCxnSpPr>
        <p:spPr>
          <a:xfrm>
            <a:off x="0" y="2017552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D1F41A5-C31B-421D-887E-E635CE9A9368}"/>
              </a:ext>
            </a:extLst>
          </p:cNvPr>
          <p:cNvCxnSpPr/>
          <p:nvPr/>
        </p:nvCxnSpPr>
        <p:spPr>
          <a:xfrm>
            <a:off x="0" y="2890007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3F0D11-7F05-4E06-9216-C62EB57FB785}"/>
              </a:ext>
            </a:extLst>
          </p:cNvPr>
          <p:cNvSpPr txBox="1"/>
          <p:nvPr/>
        </p:nvSpPr>
        <p:spPr>
          <a:xfrm>
            <a:off x="138418" y="1391173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Grupos de investigación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015A995-A8D0-4C0F-8CEE-7893CE5B24D8}"/>
              </a:ext>
            </a:extLst>
          </p:cNvPr>
          <p:cNvSpPr txBox="1"/>
          <p:nvPr/>
        </p:nvSpPr>
        <p:spPr>
          <a:xfrm>
            <a:off x="138418" y="2258037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Semilleros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16496A3-8CE0-4150-A766-C32E6CC003C0}"/>
              </a:ext>
            </a:extLst>
          </p:cNvPr>
          <p:cNvSpPr txBox="1"/>
          <p:nvPr/>
        </p:nvSpPr>
        <p:spPr>
          <a:xfrm>
            <a:off x="138418" y="3152646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Proyectos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F86ECF8-53A6-450B-9DA1-103C58374F4B}"/>
              </a:ext>
            </a:extLst>
          </p:cNvPr>
          <p:cNvSpPr txBox="1"/>
          <p:nvPr/>
        </p:nvSpPr>
        <p:spPr>
          <a:xfrm>
            <a:off x="138418" y="4099202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Gestión de usuarios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4E41B54-66CD-47D7-8C01-0951A8CDA748}"/>
              </a:ext>
            </a:extLst>
          </p:cNvPr>
          <p:cNvSpPr txBox="1"/>
          <p:nvPr/>
        </p:nvSpPr>
        <p:spPr>
          <a:xfrm>
            <a:off x="3657601" y="1373892"/>
            <a:ext cx="307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Roles</a:t>
            </a:r>
          </a:p>
        </p:txBody>
      </p:sp>
      <p:graphicFrame>
        <p:nvGraphicFramePr>
          <p:cNvPr id="19" name="Tabla 10">
            <a:extLst>
              <a:ext uri="{FF2B5EF4-FFF2-40B4-BE49-F238E27FC236}">
                <a16:creationId xmlns:a16="http://schemas.microsoft.com/office/drawing/2014/main" id="{965F999C-1349-4486-903D-D73E3A10C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007595"/>
              </p:ext>
            </p:extLst>
          </p:nvPr>
        </p:nvGraphicFramePr>
        <p:xfrm>
          <a:off x="3657601" y="1976824"/>
          <a:ext cx="7189364" cy="11758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63691">
                  <a:extLst>
                    <a:ext uri="{9D8B030D-6E8A-4147-A177-3AD203B41FA5}">
                      <a16:colId xmlns:a16="http://schemas.microsoft.com/office/drawing/2014/main" val="3998254044"/>
                    </a:ext>
                  </a:extLst>
                </a:gridCol>
                <a:gridCol w="3979774">
                  <a:extLst>
                    <a:ext uri="{9D8B030D-6E8A-4147-A177-3AD203B41FA5}">
                      <a16:colId xmlns:a16="http://schemas.microsoft.com/office/drawing/2014/main" val="353885306"/>
                    </a:ext>
                  </a:extLst>
                </a:gridCol>
                <a:gridCol w="1145899">
                  <a:extLst>
                    <a:ext uri="{9D8B030D-6E8A-4147-A177-3AD203B41FA5}">
                      <a16:colId xmlns:a16="http://schemas.microsoft.com/office/drawing/2014/main" val="2194328622"/>
                    </a:ext>
                  </a:extLst>
                </a:gridCol>
              </a:tblGrid>
              <a:tr h="293954"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Nombre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Descripción 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06828"/>
                  </a:ext>
                </a:extLst>
              </a:tr>
              <a:tr h="293954"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Administrador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Algo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Editar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9353"/>
                  </a:ext>
                </a:extLst>
              </a:tr>
              <a:tr h="293954"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Director de programa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Otra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Editar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23017"/>
                  </a:ext>
                </a:extLst>
              </a:tr>
              <a:tr h="293954"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Coordinador de investigación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Cosa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Editar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05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765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Gestión de usuarios – Editar rol/Crear rol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B9F8E6-B668-4562-8A56-53C9C87E3C9C}"/>
              </a:ext>
            </a:extLst>
          </p:cNvPr>
          <p:cNvSpPr/>
          <p:nvPr/>
        </p:nvSpPr>
        <p:spPr>
          <a:xfrm>
            <a:off x="0" y="612396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>
                <a:latin typeface="Daytona Pro Light" panose="020B0304030503040204" pitchFamily="34" charset="0"/>
              </a:rPr>
              <a:t>Bienvenido {usuario}</a:t>
            </a:r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59A3119F-0162-4ACA-925E-4F31197B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2446" y="601999"/>
            <a:ext cx="538293" cy="5382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F0E1A4-7B8C-449C-B61A-74ACAF340E37}"/>
              </a:ext>
            </a:extLst>
          </p:cNvPr>
          <p:cNvSpPr/>
          <p:nvPr/>
        </p:nvSpPr>
        <p:spPr>
          <a:xfrm>
            <a:off x="0" y="1150688"/>
            <a:ext cx="3070371" cy="57073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F29D2E6-536B-4003-8660-9C01557CCD47}"/>
              </a:ext>
            </a:extLst>
          </p:cNvPr>
          <p:cNvCxnSpPr>
            <a:cxnSpLocks/>
          </p:cNvCxnSpPr>
          <p:nvPr/>
        </p:nvCxnSpPr>
        <p:spPr>
          <a:xfrm>
            <a:off x="0" y="3836564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DEB1D125-F618-46C0-A2D0-F12BFCB72DC8}"/>
              </a:ext>
            </a:extLst>
          </p:cNvPr>
          <p:cNvCxnSpPr/>
          <p:nvPr/>
        </p:nvCxnSpPr>
        <p:spPr>
          <a:xfrm>
            <a:off x="0" y="2017552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D1F41A5-C31B-421D-887E-E635CE9A9368}"/>
              </a:ext>
            </a:extLst>
          </p:cNvPr>
          <p:cNvCxnSpPr/>
          <p:nvPr/>
        </p:nvCxnSpPr>
        <p:spPr>
          <a:xfrm>
            <a:off x="0" y="2890007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3F0D11-7F05-4E06-9216-C62EB57FB785}"/>
              </a:ext>
            </a:extLst>
          </p:cNvPr>
          <p:cNvSpPr txBox="1"/>
          <p:nvPr/>
        </p:nvSpPr>
        <p:spPr>
          <a:xfrm>
            <a:off x="138418" y="1391173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Grupos de investigación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015A995-A8D0-4C0F-8CEE-7893CE5B24D8}"/>
              </a:ext>
            </a:extLst>
          </p:cNvPr>
          <p:cNvSpPr txBox="1"/>
          <p:nvPr/>
        </p:nvSpPr>
        <p:spPr>
          <a:xfrm>
            <a:off x="138418" y="2258037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Semilleros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16496A3-8CE0-4150-A766-C32E6CC003C0}"/>
              </a:ext>
            </a:extLst>
          </p:cNvPr>
          <p:cNvSpPr txBox="1"/>
          <p:nvPr/>
        </p:nvSpPr>
        <p:spPr>
          <a:xfrm>
            <a:off x="138418" y="3152646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Proyectos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F86ECF8-53A6-450B-9DA1-103C58374F4B}"/>
              </a:ext>
            </a:extLst>
          </p:cNvPr>
          <p:cNvSpPr txBox="1"/>
          <p:nvPr/>
        </p:nvSpPr>
        <p:spPr>
          <a:xfrm>
            <a:off x="138418" y="4099202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Gestión de usuarios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4E41B54-66CD-47D7-8C01-0951A8CDA748}"/>
              </a:ext>
            </a:extLst>
          </p:cNvPr>
          <p:cNvSpPr txBox="1"/>
          <p:nvPr/>
        </p:nvSpPr>
        <p:spPr>
          <a:xfrm>
            <a:off x="3657601" y="1373892"/>
            <a:ext cx="307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Editar</a:t>
            </a:r>
            <a:r>
              <a:rPr lang="es-ES" dirty="0">
                <a:solidFill>
                  <a:schemeClr val="bg2">
                    <a:lumMod val="90000"/>
                  </a:schemeClr>
                </a:solidFill>
                <a:latin typeface="Daytona Pro Light" panose="020B0304030503040204" pitchFamily="34" charset="0"/>
              </a:rPr>
              <a:t>/Crear</a:t>
            </a:r>
            <a:r>
              <a:rPr lang="es-ES" dirty="0">
                <a:latin typeface="Daytona Pro Light" panose="020B0304030503040204" pitchFamily="34" charset="0"/>
              </a:rPr>
              <a:t> rol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23FC12F-93C9-4239-B378-F890CBBB1F32}"/>
              </a:ext>
            </a:extLst>
          </p:cNvPr>
          <p:cNvSpPr txBox="1"/>
          <p:nvPr/>
        </p:nvSpPr>
        <p:spPr>
          <a:xfrm>
            <a:off x="3657601" y="2051659"/>
            <a:ext cx="2117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DengXian" panose="02010600030101010101" pitchFamily="2" charset="-122"/>
                <a:ea typeface="DengXian" panose="02010600030101010101" pitchFamily="2" charset="-122"/>
              </a:rPr>
              <a:t>Nombre</a:t>
            </a:r>
          </a:p>
          <a:p>
            <a:endParaRPr lang="es-CO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299729D-55AE-4A3C-8935-5FBC09D7A962}"/>
              </a:ext>
            </a:extLst>
          </p:cNvPr>
          <p:cNvSpPr/>
          <p:nvPr/>
        </p:nvSpPr>
        <p:spPr>
          <a:xfrm>
            <a:off x="3752174" y="2436004"/>
            <a:ext cx="1858485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Administrador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EBEBA5F-3A8A-4FDA-9FBD-11EC793CB22C}"/>
              </a:ext>
            </a:extLst>
          </p:cNvPr>
          <p:cNvSpPr txBox="1"/>
          <p:nvPr/>
        </p:nvSpPr>
        <p:spPr>
          <a:xfrm>
            <a:off x="6456870" y="2059719"/>
            <a:ext cx="2117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DengXian" panose="02010600030101010101" pitchFamily="2" charset="-122"/>
                <a:ea typeface="DengXian" panose="02010600030101010101" pitchFamily="2" charset="-122"/>
              </a:rPr>
              <a:t>Descripción</a:t>
            </a:r>
            <a:endParaRPr lang="es-CO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144D17C-06DA-40FC-B360-149BC845752F}"/>
              </a:ext>
            </a:extLst>
          </p:cNvPr>
          <p:cNvSpPr/>
          <p:nvPr/>
        </p:nvSpPr>
        <p:spPr>
          <a:xfrm>
            <a:off x="6548707" y="2436004"/>
            <a:ext cx="1858485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Activo                                ▼</a:t>
            </a:r>
            <a:endParaRPr lang="es-CO" sz="12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3B4D6A4B-59C4-4539-A2ED-AA2186214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604455"/>
              </p:ext>
            </p:extLst>
          </p:nvPr>
        </p:nvGraphicFramePr>
        <p:xfrm>
          <a:off x="3657601" y="3284993"/>
          <a:ext cx="7810148" cy="2468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57633">
                  <a:extLst>
                    <a:ext uri="{9D8B030D-6E8A-4147-A177-3AD203B41FA5}">
                      <a16:colId xmlns:a16="http://schemas.microsoft.com/office/drawing/2014/main" val="3893591440"/>
                    </a:ext>
                  </a:extLst>
                </a:gridCol>
                <a:gridCol w="3357633">
                  <a:extLst>
                    <a:ext uri="{9D8B030D-6E8A-4147-A177-3AD203B41FA5}">
                      <a16:colId xmlns:a16="http://schemas.microsoft.com/office/drawing/2014/main" val="1142165994"/>
                    </a:ext>
                  </a:extLst>
                </a:gridCol>
                <a:gridCol w="1094882">
                  <a:extLst>
                    <a:ext uri="{9D8B030D-6E8A-4147-A177-3AD203B41FA5}">
                      <a16:colId xmlns:a16="http://schemas.microsoft.com/office/drawing/2014/main" val="461906747"/>
                    </a:ext>
                  </a:extLst>
                </a:gridCol>
              </a:tblGrid>
              <a:tr h="238485">
                <a:tc>
                  <a:txBody>
                    <a:bodyPr/>
                    <a:lstStyle/>
                    <a:p>
                      <a:r>
                        <a:rPr lang="es-ES" sz="1200" b="0" dirty="0">
                          <a:latin typeface="Daytona Pro Light" panose="020B0304030503040204" pitchFamily="34" charset="0"/>
                          <a:ea typeface="DengXian" panose="02010600030101010101" pitchFamily="2" charset="-122"/>
                        </a:rPr>
                        <a:t>Módulo</a:t>
                      </a:r>
                      <a:endParaRPr lang="es-CO" sz="1200" b="0" dirty="0">
                        <a:latin typeface="Daytona Pro Light" panose="020B0304030503040204" pitchFamily="34" charset="0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latin typeface="Daytona Pro Light" panose="020B0304030503040204" pitchFamily="34" charset="0"/>
                          <a:ea typeface="DengXian" panose="02010600030101010101" pitchFamily="2" charset="-122"/>
                        </a:rPr>
                        <a:t>Función</a:t>
                      </a:r>
                      <a:endParaRPr lang="es-CO" sz="1200" b="0" dirty="0">
                        <a:latin typeface="Daytona Pro Light" panose="020B0304030503040204" pitchFamily="34" charset="0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Acceso</a:t>
                      </a:r>
                      <a:endParaRPr lang="es-CO" sz="12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387336"/>
                  </a:ext>
                </a:extLst>
              </a:tr>
              <a:tr h="238485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Grupos de investigación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Listado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731413"/>
                  </a:ext>
                </a:extLst>
              </a:tr>
              <a:tr h="2384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Grupos de investigación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Integrantes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85350"/>
                  </a:ext>
                </a:extLst>
              </a:tr>
              <a:tr h="2384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Grupos de investigación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Producción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7695"/>
                  </a:ext>
                </a:extLst>
              </a:tr>
              <a:tr h="2384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Grupos de investigación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Detalle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07969"/>
                  </a:ext>
                </a:extLst>
              </a:tr>
              <a:tr h="2384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Grupos de investigación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Investigadores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1996"/>
                  </a:ext>
                </a:extLst>
              </a:tr>
              <a:tr h="2384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Grupos de investigación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Documentacion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13239"/>
                  </a:ext>
                </a:extLst>
              </a:tr>
              <a:tr h="2384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Grupos de investigación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Descargar listados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070065"/>
                  </a:ext>
                </a:extLst>
              </a:tr>
              <a:tr h="2384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Grupos de investigación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Descargar informes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67793"/>
                  </a:ext>
                </a:extLst>
              </a:tr>
            </a:tbl>
          </a:graphicData>
        </a:graphic>
      </p:graphicFrame>
      <p:sp>
        <p:nvSpPr>
          <p:cNvPr id="14" name="Rectángulo 13">
            <a:extLst>
              <a:ext uri="{FF2B5EF4-FFF2-40B4-BE49-F238E27FC236}">
                <a16:creationId xmlns:a16="http://schemas.microsoft.com/office/drawing/2014/main" id="{6DB5E952-6EE9-49D4-A373-03573B8F906C}"/>
              </a:ext>
            </a:extLst>
          </p:cNvPr>
          <p:cNvSpPr/>
          <p:nvPr/>
        </p:nvSpPr>
        <p:spPr>
          <a:xfrm>
            <a:off x="10778923" y="3663756"/>
            <a:ext cx="122820" cy="1228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D12D2E9-7863-4B49-9A64-C3CA199B718F}"/>
              </a:ext>
            </a:extLst>
          </p:cNvPr>
          <p:cNvSpPr/>
          <p:nvPr/>
        </p:nvSpPr>
        <p:spPr>
          <a:xfrm>
            <a:off x="10778923" y="3931670"/>
            <a:ext cx="122820" cy="1228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03CE096A-9C4E-474B-80BE-5B9862F79EF8}"/>
              </a:ext>
            </a:extLst>
          </p:cNvPr>
          <p:cNvSpPr/>
          <p:nvPr/>
        </p:nvSpPr>
        <p:spPr>
          <a:xfrm>
            <a:off x="10778923" y="4202938"/>
            <a:ext cx="122820" cy="1228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792CD10-D64A-4132-91F8-C81142A77650}"/>
              </a:ext>
            </a:extLst>
          </p:cNvPr>
          <p:cNvSpPr/>
          <p:nvPr/>
        </p:nvSpPr>
        <p:spPr>
          <a:xfrm>
            <a:off x="10778923" y="4472857"/>
            <a:ext cx="122820" cy="1228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0D973AAA-002F-4F86-A3BB-CC8115336F5D}"/>
              </a:ext>
            </a:extLst>
          </p:cNvPr>
          <p:cNvSpPr/>
          <p:nvPr/>
        </p:nvSpPr>
        <p:spPr>
          <a:xfrm>
            <a:off x="10778923" y="4742776"/>
            <a:ext cx="122820" cy="1228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138FF176-296D-4887-9F7F-B4A732CF9825}"/>
              </a:ext>
            </a:extLst>
          </p:cNvPr>
          <p:cNvSpPr/>
          <p:nvPr/>
        </p:nvSpPr>
        <p:spPr>
          <a:xfrm>
            <a:off x="10778923" y="5012695"/>
            <a:ext cx="122820" cy="1228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F592F60B-DC6A-41DE-A382-EA692575468D}"/>
              </a:ext>
            </a:extLst>
          </p:cNvPr>
          <p:cNvSpPr/>
          <p:nvPr/>
        </p:nvSpPr>
        <p:spPr>
          <a:xfrm>
            <a:off x="10778923" y="5282614"/>
            <a:ext cx="122820" cy="122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4283C295-D09E-4A32-824C-051EB87E6C28}"/>
              </a:ext>
            </a:extLst>
          </p:cNvPr>
          <p:cNvSpPr/>
          <p:nvPr/>
        </p:nvSpPr>
        <p:spPr>
          <a:xfrm>
            <a:off x="10778923" y="5552533"/>
            <a:ext cx="122820" cy="122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2E8FFD28-5FA6-4286-B391-DB8D960C1364}"/>
              </a:ext>
            </a:extLst>
          </p:cNvPr>
          <p:cNvSpPr/>
          <p:nvPr/>
        </p:nvSpPr>
        <p:spPr>
          <a:xfrm>
            <a:off x="6832445" y="6245604"/>
            <a:ext cx="871407" cy="2088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Daytona Pro Light" panose="020B0304030503040204" pitchFamily="34" charset="0"/>
                <a:ea typeface="DengXian" panose="02010600030101010101" pitchFamily="2" charset="-122"/>
              </a:rPr>
              <a:t>Guardar</a:t>
            </a:r>
            <a:endParaRPr lang="es-CO" sz="1200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5534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CFA9F07-3539-4498-9692-6F95E4F77D11}"/>
              </a:ext>
            </a:extLst>
          </p:cNvPr>
          <p:cNvSpPr/>
          <p:nvPr/>
        </p:nvSpPr>
        <p:spPr>
          <a:xfrm>
            <a:off x="0" y="652983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CO" dirty="0">
              <a:latin typeface="Daytona Pro Light" panose="020B030403050304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377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Perfil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3611100-F48F-440B-A629-26E9CB9BC277}"/>
              </a:ext>
            </a:extLst>
          </p:cNvPr>
          <p:cNvSpPr txBox="1"/>
          <p:nvPr/>
        </p:nvSpPr>
        <p:spPr>
          <a:xfrm>
            <a:off x="0" y="732265"/>
            <a:ext cx="750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Inicio	</a:t>
            </a:r>
            <a:endParaRPr lang="es-CO" dirty="0">
              <a:solidFill>
                <a:schemeClr val="bg1"/>
              </a:solidFill>
              <a:latin typeface="Daytona Pro Light" panose="020B0604020202020204" pitchFamily="34" charset="0"/>
              <a:ea typeface="DengXian" panose="020B0503020204020204" pitchFamily="2" charset="-122"/>
              <a:cs typeface="David" panose="020B0604020202020204" pitchFamily="34" charset="-79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5547A3-E889-489F-8FB8-098B2AEF26CD}"/>
              </a:ext>
            </a:extLst>
          </p:cNvPr>
          <p:cNvSpPr txBox="1"/>
          <p:nvPr/>
        </p:nvSpPr>
        <p:spPr>
          <a:xfrm>
            <a:off x="4432183" y="1399628"/>
            <a:ext cx="35289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{nombre completo}</a:t>
            </a:r>
            <a:br>
              <a:rPr lang="es-ES" dirty="0"/>
            </a:br>
            <a:r>
              <a:rPr lang="es-ES" dirty="0"/>
              <a:t>{rol}</a:t>
            </a:r>
          </a:p>
          <a:p>
            <a:r>
              <a:rPr lang="es-ES" dirty="0"/>
              <a:t>{CC}</a:t>
            </a:r>
          </a:p>
          <a:p>
            <a:r>
              <a:rPr lang="es-ES" dirty="0"/>
              <a:t>{código estudiantil}</a:t>
            </a:r>
          </a:p>
          <a:p>
            <a:r>
              <a:rPr lang="es-ES" dirty="0"/>
              <a:t>{facultad}</a:t>
            </a:r>
          </a:p>
          <a:p>
            <a:r>
              <a:rPr lang="es-ES" dirty="0"/>
              <a:t>{programa}</a:t>
            </a:r>
          </a:p>
          <a:p>
            <a:r>
              <a:rPr lang="es-ES" dirty="0"/>
              <a:t>{correo </a:t>
            </a:r>
            <a:r>
              <a:rPr lang="es-ES" dirty="0" err="1"/>
              <a:t>electronico</a:t>
            </a:r>
            <a:r>
              <a:rPr lang="es-ES" dirty="0"/>
              <a:t>}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AD24299-3C70-4B49-A6C1-8BAD7D2AE49C}"/>
              </a:ext>
            </a:extLst>
          </p:cNvPr>
          <p:cNvGrpSpPr/>
          <p:nvPr/>
        </p:nvGrpSpPr>
        <p:grpSpPr>
          <a:xfrm>
            <a:off x="4432183" y="4141741"/>
            <a:ext cx="3279396" cy="1629237"/>
            <a:chOff x="6604931" y="4298479"/>
            <a:chExt cx="3279396" cy="1629237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C1769BB0-BF5B-45E1-B7B7-66DF24C69809}"/>
                </a:ext>
              </a:extLst>
            </p:cNvPr>
            <p:cNvSpPr txBox="1"/>
            <p:nvPr/>
          </p:nvSpPr>
          <p:spPr>
            <a:xfrm>
              <a:off x="6604931" y="4298479"/>
              <a:ext cx="8892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Daytona Pro Light" panose="020B0304030503040204" pitchFamily="34" charset="0"/>
                </a:rPr>
                <a:t>Firma:</a:t>
              </a:r>
              <a:br>
                <a:rPr lang="es-ES" dirty="0">
                  <a:latin typeface="Daytona Pro Light" panose="020B0304030503040204" pitchFamily="34" charset="0"/>
                </a:rPr>
              </a:br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41569AEF-2E47-423C-80CA-3F9DBBB7D6FD}"/>
                </a:ext>
              </a:extLst>
            </p:cNvPr>
            <p:cNvSpPr/>
            <p:nvPr/>
          </p:nvSpPr>
          <p:spPr>
            <a:xfrm>
              <a:off x="6688121" y="4692763"/>
              <a:ext cx="3196206" cy="8892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5" name="Gráfico 14" descr="Cheque bancario">
              <a:extLst>
                <a:ext uri="{FF2B5EF4-FFF2-40B4-BE49-F238E27FC236}">
                  <a16:creationId xmlns:a16="http://schemas.microsoft.com/office/drawing/2014/main" id="{5E9A510D-8E01-49F2-BFCD-28CB2A7A2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32645" y="4353382"/>
              <a:ext cx="1574334" cy="1574334"/>
            </a:xfrm>
            <a:prstGeom prst="rect">
              <a:avLst/>
            </a:prstGeom>
          </p:spPr>
        </p:pic>
      </p:grp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F91AD73-4DBD-42A2-9BD7-6D3F772648A2}"/>
              </a:ext>
            </a:extLst>
          </p:cNvPr>
          <p:cNvSpPr/>
          <p:nvPr/>
        </p:nvSpPr>
        <p:spPr>
          <a:xfrm>
            <a:off x="5674802" y="5839397"/>
            <a:ext cx="744524" cy="2088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Daytona Pro Light" panose="020B0304030503040204" pitchFamily="34" charset="0"/>
                <a:ea typeface="DengXian" panose="02010600030101010101" pitchFamily="2" charset="-122"/>
              </a:rPr>
              <a:t>Editar</a:t>
            </a:r>
            <a:endParaRPr lang="es-CO" sz="1200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920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Login</a:t>
            </a:r>
            <a:endParaRPr lang="es-CO" dirty="0"/>
          </a:p>
        </p:txBody>
      </p:sp>
      <p:pic>
        <p:nvPicPr>
          <p:cNvPr id="1026" name="Picture 2" descr="Universidad de San Buenaventura - Especialización en Multimedia y ...">
            <a:extLst>
              <a:ext uri="{FF2B5EF4-FFF2-40B4-BE49-F238E27FC236}">
                <a16:creationId xmlns:a16="http://schemas.microsoft.com/office/drawing/2014/main" id="{AE502BE8-CA75-4E14-B30C-A7BE3A544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1616078"/>
            <a:ext cx="2381250" cy="23812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B1D2771-2FA3-4805-99A1-4E82A170563F}"/>
              </a:ext>
            </a:extLst>
          </p:cNvPr>
          <p:cNvSpPr/>
          <p:nvPr/>
        </p:nvSpPr>
        <p:spPr>
          <a:xfrm>
            <a:off x="5037267" y="4401266"/>
            <a:ext cx="2117466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Usuario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899856D-7A6A-4033-988C-C3F4D14EC639}"/>
              </a:ext>
            </a:extLst>
          </p:cNvPr>
          <p:cNvSpPr/>
          <p:nvPr/>
        </p:nvSpPr>
        <p:spPr>
          <a:xfrm>
            <a:off x="5037267" y="4977820"/>
            <a:ext cx="2117466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Contraseña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06DB088-AF1B-462D-9D47-AF5CF6F1743A}"/>
              </a:ext>
            </a:extLst>
          </p:cNvPr>
          <p:cNvSpPr/>
          <p:nvPr/>
        </p:nvSpPr>
        <p:spPr>
          <a:xfrm>
            <a:off x="5793996" y="5625605"/>
            <a:ext cx="604007" cy="209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Ingresar</a:t>
            </a:r>
            <a:endParaRPr lang="es-CO" sz="1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B57ABC8-075C-46F3-B1EB-104C0B3F7228}"/>
              </a:ext>
            </a:extLst>
          </p:cNvPr>
          <p:cNvSpPr txBox="1"/>
          <p:nvPr/>
        </p:nvSpPr>
        <p:spPr>
          <a:xfrm>
            <a:off x="5037267" y="6030160"/>
            <a:ext cx="1422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u="sng" dirty="0">
                <a:solidFill>
                  <a:schemeClr val="accent2"/>
                </a:solidFill>
              </a:rPr>
              <a:t>¿Ha olvidado su contraseña?</a:t>
            </a:r>
            <a:endParaRPr lang="es-CO" sz="800" u="sng" dirty="0">
              <a:solidFill>
                <a:schemeClr val="accent2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C3282DC-BD7C-4154-A9A5-F32B39FBF8A5}"/>
              </a:ext>
            </a:extLst>
          </p:cNvPr>
          <p:cNvSpPr txBox="1"/>
          <p:nvPr/>
        </p:nvSpPr>
        <p:spPr>
          <a:xfrm>
            <a:off x="6310705" y="6030160"/>
            <a:ext cx="975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u="sng" dirty="0">
                <a:solidFill>
                  <a:schemeClr val="accent2"/>
                </a:solidFill>
              </a:rPr>
              <a:t>Regístrese aquí</a:t>
            </a:r>
            <a:endParaRPr lang="es-CO" sz="800" u="sng" dirty="0">
              <a:solidFill>
                <a:schemeClr val="accent2"/>
              </a:solidFill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C0FA7E2-4DAF-4A2B-9719-DD876DAD34A6}"/>
              </a:ext>
            </a:extLst>
          </p:cNvPr>
          <p:cNvGrpSpPr/>
          <p:nvPr/>
        </p:nvGrpSpPr>
        <p:grpSpPr>
          <a:xfrm>
            <a:off x="0" y="601194"/>
            <a:ext cx="12192000" cy="307777"/>
            <a:chOff x="0" y="601194"/>
            <a:chExt cx="12192000" cy="307777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CCB9F8E6-B668-4562-8A56-53C9C87E3C9C}"/>
                </a:ext>
              </a:extLst>
            </p:cNvPr>
            <p:cNvSpPr/>
            <p:nvPr/>
          </p:nvSpPr>
          <p:spPr>
            <a:xfrm>
              <a:off x="0" y="612396"/>
              <a:ext cx="12192000" cy="2965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>
                  <a:latin typeface="Daytona Pro Light" panose="020B0304030503040204" pitchFamily="34" charset="0"/>
                </a:rPr>
                <a:t>Sistema de Gestión de Proyectos - Reportes</a:t>
              </a:r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4F19FB4A-8655-457B-8360-E91BDFD187F2}"/>
                </a:ext>
              </a:extLst>
            </p:cNvPr>
            <p:cNvSpPr txBox="1"/>
            <p:nvPr/>
          </p:nvSpPr>
          <p:spPr>
            <a:xfrm>
              <a:off x="82814" y="601194"/>
              <a:ext cx="7509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Inicio	</a:t>
              </a:r>
              <a:endParaRPr lang="es-CO" sz="1400" dirty="0">
                <a:solidFill>
                  <a:schemeClr val="bg1"/>
                </a:solidFill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00195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CFA9F07-3539-4498-9692-6F95E4F77D11}"/>
              </a:ext>
            </a:extLst>
          </p:cNvPr>
          <p:cNvSpPr/>
          <p:nvPr/>
        </p:nvSpPr>
        <p:spPr>
          <a:xfrm>
            <a:off x="0" y="652983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CO" dirty="0">
              <a:latin typeface="Daytona Pro Light" panose="020B030403050304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252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Editar perfil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3611100-F48F-440B-A629-26E9CB9BC277}"/>
              </a:ext>
            </a:extLst>
          </p:cNvPr>
          <p:cNvSpPr txBox="1"/>
          <p:nvPr/>
        </p:nvSpPr>
        <p:spPr>
          <a:xfrm>
            <a:off x="0" y="732265"/>
            <a:ext cx="750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Inicio	</a:t>
            </a:r>
            <a:endParaRPr lang="es-CO" dirty="0">
              <a:solidFill>
                <a:schemeClr val="bg1"/>
              </a:solidFill>
              <a:latin typeface="Daytona Pro Light" panose="020B0604020202020204" pitchFamily="34" charset="0"/>
              <a:ea typeface="DengXian" panose="020B0503020204020204" pitchFamily="2" charset="-122"/>
              <a:cs typeface="David" panose="020B0604020202020204" pitchFamily="34" charset="-79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F91AD73-4DBD-42A2-9BD7-6D3F772648A2}"/>
              </a:ext>
            </a:extLst>
          </p:cNvPr>
          <p:cNvSpPr/>
          <p:nvPr/>
        </p:nvSpPr>
        <p:spPr>
          <a:xfrm>
            <a:off x="5758654" y="6182167"/>
            <a:ext cx="871407" cy="2088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Daytona Pro Light" panose="020B0304030503040204" pitchFamily="34" charset="0"/>
                <a:ea typeface="DengXian" panose="02010600030101010101" pitchFamily="2" charset="-122"/>
              </a:rPr>
              <a:t>Guardar</a:t>
            </a:r>
            <a:endParaRPr lang="es-CO" sz="1200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D578256-0993-4561-8876-327FC900EEAE}"/>
              </a:ext>
            </a:extLst>
          </p:cNvPr>
          <p:cNvSpPr/>
          <p:nvPr/>
        </p:nvSpPr>
        <p:spPr>
          <a:xfrm>
            <a:off x="4178255" y="1415593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Nombre(s)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460725D-6018-428D-A585-9ECC7E79A639}"/>
              </a:ext>
            </a:extLst>
          </p:cNvPr>
          <p:cNvSpPr/>
          <p:nvPr/>
        </p:nvSpPr>
        <p:spPr>
          <a:xfrm>
            <a:off x="4195578" y="3167064"/>
            <a:ext cx="4006708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Correo electrónico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63D9AA8-CA51-4F48-84B1-22CB8936222C}"/>
              </a:ext>
            </a:extLst>
          </p:cNvPr>
          <p:cNvSpPr/>
          <p:nvPr/>
        </p:nvSpPr>
        <p:spPr>
          <a:xfrm>
            <a:off x="6313044" y="1419102"/>
            <a:ext cx="1889242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Apellido(s)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9CDDA7C-6230-461E-8C8E-827968D68722}"/>
              </a:ext>
            </a:extLst>
          </p:cNvPr>
          <p:cNvSpPr/>
          <p:nvPr/>
        </p:nvSpPr>
        <p:spPr>
          <a:xfrm>
            <a:off x="4178259" y="1944152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 de documento         ▼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B9E881D-838E-43D2-B9BA-578A215A551C}"/>
              </a:ext>
            </a:extLst>
          </p:cNvPr>
          <p:cNvSpPr/>
          <p:nvPr/>
        </p:nvSpPr>
        <p:spPr>
          <a:xfrm>
            <a:off x="6313043" y="1953674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Número de documento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980DB44-8917-4C03-84EC-4A192FD352FA}"/>
              </a:ext>
            </a:extLst>
          </p:cNvPr>
          <p:cNvSpPr/>
          <p:nvPr/>
        </p:nvSpPr>
        <p:spPr>
          <a:xfrm>
            <a:off x="6313043" y="2522077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Facultad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34808BF7-8447-4C82-B36F-C13434251173}"/>
              </a:ext>
            </a:extLst>
          </p:cNvPr>
          <p:cNvSpPr/>
          <p:nvPr/>
        </p:nvSpPr>
        <p:spPr>
          <a:xfrm>
            <a:off x="4178254" y="2522077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Programa	                 ▼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9056CDC6-1AC8-460A-A82F-1E171BEBAFD7}"/>
              </a:ext>
            </a:extLst>
          </p:cNvPr>
          <p:cNvGrpSpPr/>
          <p:nvPr/>
        </p:nvGrpSpPr>
        <p:grpSpPr>
          <a:xfrm>
            <a:off x="4195579" y="3429000"/>
            <a:ext cx="4006708" cy="2149364"/>
            <a:chOff x="6688121" y="4353382"/>
            <a:chExt cx="3196206" cy="1574334"/>
          </a:xfrm>
        </p:grpSpPr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04E9F95C-E8FC-4D4B-9AAB-3B872917497B}"/>
                </a:ext>
              </a:extLst>
            </p:cNvPr>
            <p:cNvSpPr/>
            <p:nvPr/>
          </p:nvSpPr>
          <p:spPr>
            <a:xfrm>
              <a:off x="6688121" y="4692763"/>
              <a:ext cx="3196206" cy="8892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33" name="Gráfico 32" descr="Cheque bancario">
              <a:extLst>
                <a:ext uri="{FF2B5EF4-FFF2-40B4-BE49-F238E27FC236}">
                  <a16:creationId xmlns:a16="http://schemas.microsoft.com/office/drawing/2014/main" id="{4CCC3A1C-6C21-465D-BCB5-7A4459B46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32645" y="4353382"/>
              <a:ext cx="1574334" cy="1574334"/>
            </a:xfrm>
            <a:prstGeom prst="rect">
              <a:avLst/>
            </a:prstGeom>
          </p:spPr>
        </p:pic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E4B51BA1-0CB3-43FA-8218-A699E771ADA7}"/>
              </a:ext>
            </a:extLst>
          </p:cNvPr>
          <p:cNvGrpSpPr/>
          <p:nvPr/>
        </p:nvGrpSpPr>
        <p:grpSpPr>
          <a:xfrm>
            <a:off x="4195578" y="5459056"/>
            <a:ext cx="4006708" cy="385893"/>
            <a:chOff x="3890394" y="3236051"/>
            <a:chExt cx="4741878" cy="385893"/>
          </a:xfrm>
        </p:grpSpPr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6F6A6A1D-579C-4B6F-8C3D-C59A2CAC61B6}"/>
                </a:ext>
              </a:extLst>
            </p:cNvPr>
            <p:cNvSpPr/>
            <p:nvPr/>
          </p:nvSpPr>
          <p:spPr>
            <a:xfrm>
              <a:off x="3890394" y="3256383"/>
              <a:ext cx="3200348" cy="3452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{nombre del archivo}.</a:t>
              </a:r>
              <a:r>
                <a:rPr lang="es-E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jpg</a:t>
              </a: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/png/</a:t>
              </a:r>
              <a:r>
                <a:rPr lang="es-E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pdf</a:t>
              </a:r>
              <a:endParaRPr lang="es-CO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4D554EFD-3021-44BD-8F29-2AA4195128EB}"/>
                </a:ext>
              </a:extLst>
            </p:cNvPr>
            <p:cNvSpPr/>
            <p:nvPr/>
          </p:nvSpPr>
          <p:spPr>
            <a:xfrm>
              <a:off x="7090742" y="3256382"/>
              <a:ext cx="1541530" cy="3452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200" dirty="0">
                  <a:solidFill>
                    <a:schemeClr val="tx1"/>
                  </a:solidFill>
                </a:rPr>
                <a:t>Subir archivo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pic>
          <p:nvPicPr>
            <p:cNvPr id="37" name="Gráfico 36" descr="Descargar">
              <a:extLst>
                <a:ext uri="{FF2B5EF4-FFF2-40B4-BE49-F238E27FC236}">
                  <a16:creationId xmlns:a16="http://schemas.microsoft.com/office/drawing/2014/main" id="{92B88929-2D11-48A5-A6CD-3376169BF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46379" y="3236051"/>
              <a:ext cx="385893" cy="3858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615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A875A6A-D000-4A01-8498-23AD111B0AF4}"/>
              </a:ext>
            </a:extLst>
          </p:cNvPr>
          <p:cNvSpPr/>
          <p:nvPr/>
        </p:nvSpPr>
        <p:spPr>
          <a:xfrm>
            <a:off x="6236357" y="3420774"/>
            <a:ext cx="4236440" cy="10697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Registro</a:t>
            </a:r>
            <a:endParaRPr lang="es-CO" dirty="0"/>
          </a:p>
        </p:txBody>
      </p:sp>
      <p:pic>
        <p:nvPicPr>
          <p:cNvPr id="1026" name="Picture 2" descr="Universidad de San Buenaventura - Especialización en Multimedia y ...">
            <a:extLst>
              <a:ext uri="{FF2B5EF4-FFF2-40B4-BE49-F238E27FC236}">
                <a16:creationId xmlns:a16="http://schemas.microsoft.com/office/drawing/2014/main" id="{AE502BE8-CA75-4E14-B30C-A7BE3A544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175" y="2236278"/>
            <a:ext cx="2381250" cy="23812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B1D2771-2FA3-4805-99A1-4E82A170563F}"/>
              </a:ext>
            </a:extLst>
          </p:cNvPr>
          <p:cNvSpPr/>
          <p:nvPr/>
        </p:nvSpPr>
        <p:spPr>
          <a:xfrm>
            <a:off x="6351223" y="1922564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Nombre(s)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899856D-7A6A-4033-988C-C3F4D14EC639}"/>
              </a:ext>
            </a:extLst>
          </p:cNvPr>
          <p:cNvSpPr/>
          <p:nvPr/>
        </p:nvSpPr>
        <p:spPr>
          <a:xfrm>
            <a:off x="6351223" y="4617528"/>
            <a:ext cx="4006708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Correo electrónico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06DB088-AF1B-462D-9D47-AF5CF6F1743A}"/>
              </a:ext>
            </a:extLst>
          </p:cNvPr>
          <p:cNvSpPr/>
          <p:nvPr/>
        </p:nvSpPr>
        <p:spPr>
          <a:xfrm>
            <a:off x="8067100" y="5451416"/>
            <a:ext cx="604007" cy="209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Solicitar</a:t>
            </a:r>
            <a:endParaRPr lang="es-CO" sz="100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C0FA7E2-4DAF-4A2B-9719-DD876DAD34A6}"/>
              </a:ext>
            </a:extLst>
          </p:cNvPr>
          <p:cNvGrpSpPr/>
          <p:nvPr/>
        </p:nvGrpSpPr>
        <p:grpSpPr>
          <a:xfrm>
            <a:off x="0" y="601194"/>
            <a:ext cx="12192000" cy="307777"/>
            <a:chOff x="0" y="601194"/>
            <a:chExt cx="12192000" cy="307777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CCB9F8E6-B668-4562-8A56-53C9C87E3C9C}"/>
                </a:ext>
              </a:extLst>
            </p:cNvPr>
            <p:cNvSpPr/>
            <p:nvPr/>
          </p:nvSpPr>
          <p:spPr>
            <a:xfrm>
              <a:off x="0" y="612396"/>
              <a:ext cx="12192000" cy="2965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>
                  <a:latin typeface="Daytona Pro Light" panose="020B0304030503040204" pitchFamily="34" charset="0"/>
                </a:rPr>
                <a:t>Sistema de Gestión de Proyectos - Reportes</a:t>
              </a:r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4F19FB4A-8655-457B-8360-E91BDFD187F2}"/>
                </a:ext>
              </a:extLst>
            </p:cNvPr>
            <p:cNvSpPr txBox="1"/>
            <p:nvPr/>
          </p:nvSpPr>
          <p:spPr>
            <a:xfrm>
              <a:off x="82814" y="601194"/>
              <a:ext cx="7509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Inicio	</a:t>
              </a:r>
              <a:endParaRPr lang="es-CO" sz="1400" dirty="0">
                <a:solidFill>
                  <a:schemeClr val="bg1"/>
                </a:solidFill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endParaRPr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666012E-5B7F-4438-B157-008F4A816AF1}"/>
              </a:ext>
            </a:extLst>
          </p:cNvPr>
          <p:cNvSpPr txBox="1"/>
          <p:nvPr/>
        </p:nvSpPr>
        <p:spPr>
          <a:xfrm>
            <a:off x="5913925" y="1328909"/>
            <a:ext cx="245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Solicitar usuario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136AE71-BAE9-4096-A1B3-FF797961BD2B}"/>
              </a:ext>
            </a:extLst>
          </p:cNvPr>
          <p:cNvSpPr/>
          <p:nvPr/>
        </p:nvSpPr>
        <p:spPr>
          <a:xfrm>
            <a:off x="8468694" y="1915605"/>
            <a:ext cx="1889242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Apellido(s)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A9329D2-3F2A-464E-982C-DC47619E4CBD}"/>
              </a:ext>
            </a:extLst>
          </p:cNvPr>
          <p:cNvSpPr/>
          <p:nvPr/>
        </p:nvSpPr>
        <p:spPr>
          <a:xfrm>
            <a:off x="6351227" y="2451123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 de documento         ▼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0284BE0-BD05-4711-9531-904F6328B49B}"/>
              </a:ext>
            </a:extLst>
          </p:cNvPr>
          <p:cNvSpPr/>
          <p:nvPr/>
        </p:nvSpPr>
        <p:spPr>
          <a:xfrm>
            <a:off x="8468693" y="2451123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Número de documento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0304EF2-177F-4C05-86D6-0BCD726E1A0D}"/>
              </a:ext>
            </a:extLst>
          </p:cNvPr>
          <p:cNvSpPr/>
          <p:nvPr/>
        </p:nvSpPr>
        <p:spPr>
          <a:xfrm>
            <a:off x="6351226" y="2982591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Rol	                 ▼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D4082D4-526B-4045-BF36-D5F305DD29E1}"/>
              </a:ext>
            </a:extLst>
          </p:cNvPr>
          <p:cNvSpPr/>
          <p:nvPr/>
        </p:nvSpPr>
        <p:spPr>
          <a:xfrm>
            <a:off x="8468693" y="2991911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Código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575DDA9-C98F-4F67-935F-EC106F58CE46}"/>
              </a:ext>
            </a:extLst>
          </p:cNvPr>
          <p:cNvSpPr/>
          <p:nvPr/>
        </p:nvSpPr>
        <p:spPr>
          <a:xfrm>
            <a:off x="6351224" y="3507718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 de curso	                 ▼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35BA64E-199A-41C9-8D48-DC5BD063298C}"/>
              </a:ext>
            </a:extLst>
          </p:cNvPr>
          <p:cNvSpPr/>
          <p:nvPr/>
        </p:nvSpPr>
        <p:spPr>
          <a:xfrm>
            <a:off x="8468694" y="3528240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Facultad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3300392-5046-4C1F-AFD8-FA27F845CB26}"/>
              </a:ext>
            </a:extLst>
          </p:cNvPr>
          <p:cNvSpPr/>
          <p:nvPr/>
        </p:nvSpPr>
        <p:spPr>
          <a:xfrm>
            <a:off x="6368547" y="4080706"/>
            <a:ext cx="1871921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Carrera	                 ▼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B6CD306-2EE2-43E8-89FE-0F4D621C33B7}"/>
              </a:ext>
            </a:extLst>
          </p:cNvPr>
          <p:cNvSpPr/>
          <p:nvPr/>
        </p:nvSpPr>
        <p:spPr>
          <a:xfrm>
            <a:off x="8486012" y="4069028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Semestre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B7D19C6F-EEEE-4CC0-83B3-58EC2788765B}"/>
              </a:ext>
            </a:extLst>
          </p:cNvPr>
          <p:cNvSpPr/>
          <p:nvPr/>
        </p:nvSpPr>
        <p:spPr>
          <a:xfrm>
            <a:off x="5019099" y="3680334"/>
            <a:ext cx="1217258" cy="46685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/>
              <a:t>Para estudiantes</a:t>
            </a:r>
            <a:endParaRPr lang="es-CO" sz="1050" dirty="0"/>
          </a:p>
        </p:txBody>
      </p:sp>
    </p:spTree>
    <p:extLst>
      <p:ext uri="{BB962C8B-B14F-4D97-AF65-F5344CB8AC3E}">
        <p14:creationId xmlns:p14="http://schemas.microsoft.com/office/powerpoint/2010/main" val="364340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38FD6A5-FD34-4BF6-942E-AEB02704256D}"/>
              </a:ext>
            </a:extLst>
          </p:cNvPr>
          <p:cNvSpPr/>
          <p:nvPr/>
        </p:nvSpPr>
        <p:spPr>
          <a:xfrm>
            <a:off x="3782466" y="2174845"/>
            <a:ext cx="4627067" cy="25083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Restablecer contraseña</a:t>
            </a:r>
            <a:endParaRPr lang="es-CO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C0FA7E2-4DAF-4A2B-9719-DD876DAD34A6}"/>
              </a:ext>
            </a:extLst>
          </p:cNvPr>
          <p:cNvGrpSpPr/>
          <p:nvPr/>
        </p:nvGrpSpPr>
        <p:grpSpPr>
          <a:xfrm>
            <a:off x="0" y="601194"/>
            <a:ext cx="12192000" cy="307777"/>
            <a:chOff x="0" y="601194"/>
            <a:chExt cx="12192000" cy="307777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CCB9F8E6-B668-4562-8A56-53C9C87E3C9C}"/>
                </a:ext>
              </a:extLst>
            </p:cNvPr>
            <p:cNvSpPr/>
            <p:nvPr/>
          </p:nvSpPr>
          <p:spPr>
            <a:xfrm>
              <a:off x="0" y="612396"/>
              <a:ext cx="12192000" cy="2965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>
                  <a:latin typeface="Daytona Pro Light" panose="020B0304030503040204" pitchFamily="34" charset="0"/>
                </a:rPr>
                <a:t>Sistema de Gestión de Proyectos - Reportes</a:t>
              </a:r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4F19FB4A-8655-457B-8360-E91BDFD187F2}"/>
                </a:ext>
              </a:extLst>
            </p:cNvPr>
            <p:cNvSpPr txBox="1"/>
            <p:nvPr/>
          </p:nvSpPr>
          <p:spPr>
            <a:xfrm>
              <a:off x="82814" y="601194"/>
              <a:ext cx="7509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Inicio	</a:t>
              </a:r>
              <a:endParaRPr lang="es-CO" sz="1400" dirty="0">
                <a:solidFill>
                  <a:schemeClr val="bg1"/>
                </a:solidFill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5751F26A-53BB-4570-B827-FF5569B60D2A}"/>
              </a:ext>
            </a:extLst>
          </p:cNvPr>
          <p:cNvSpPr txBox="1"/>
          <p:nvPr/>
        </p:nvSpPr>
        <p:spPr>
          <a:xfrm>
            <a:off x="4321727" y="2295971"/>
            <a:ext cx="354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Restablecer contraseña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C1FB908-A41B-4ABF-AA69-CEDDB246C5D6}"/>
              </a:ext>
            </a:extLst>
          </p:cNvPr>
          <p:cNvSpPr/>
          <p:nvPr/>
        </p:nvSpPr>
        <p:spPr>
          <a:xfrm>
            <a:off x="5037266" y="3480119"/>
            <a:ext cx="2117466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Correo electrónico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A56DA18-95ED-49DE-9C32-81AB0EE8E201}"/>
              </a:ext>
            </a:extLst>
          </p:cNvPr>
          <p:cNvSpPr/>
          <p:nvPr/>
        </p:nvSpPr>
        <p:spPr>
          <a:xfrm>
            <a:off x="5793997" y="4091728"/>
            <a:ext cx="604007" cy="209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Solicitar</a:t>
            </a:r>
            <a:endParaRPr lang="es-CO" sz="10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4F72EB3-32AD-4978-8939-B3177DEAAD75}"/>
              </a:ext>
            </a:extLst>
          </p:cNvPr>
          <p:cNvSpPr/>
          <p:nvPr/>
        </p:nvSpPr>
        <p:spPr>
          <a:xfrm>
            <a:off x="5037266" y="2868510"/>
            <a:ext cx="2117466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Usuario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191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Confirmación envío de notificación</a:t>
            </a:r>
            <a:endParaRPr lang="es-CO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C0FA7E2-4DAF-4A2B-9719-DD876DAD34A6}"/>
              </a:ext>
            </a:extLst>
          </p:cNvPr>
          <p:cNvGrpSpPr/>
          <p:nvPr/>
        </p:nvGrpSpPr>
        <p:grpSpPr>
          <a:xfrm>
            <a:off x="0" y="601194"/>
            <a:ext cx="12192000" cy="307777"/>
            <a:chOff x="0" y="601194"/>
            <a:chExt cx="12192000" cy="307777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CCB9F8E6-B668-4562-8A56-53C9C87E3C9C}"/>
                </a:ext>
              </a:extLst>
            </p:cNvPr>
            <p:cNvSpPr/>
            <p:nvPr/>
          </p:nvSpPr>
          <p:spPr>
            <a:xfrm>
              <a:off x="0" y="612396"/>
              <a:ext cx="12192000" cy="2965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>
                  <a:latin typeface="Daytona Pro Light" panose="020B0304030503040204" pitchFamily="34" charset="0"/>
                </a:rPr>
                <a:t>Sistema de Gestión de Proyectos - Reportes</a:t>
              </a:r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4F19FB4A-8655-457B-8360-E91BDFD187F2}"/>
                </a:ext>
              </a:extLst>
            </p:cNvPr>
            <p:cNvSpPr txBox="1"/>
            <p:nvPr/>
          </p:nvSpPr>
          <p:spPr>
            <a:xfrm>
              <a:off x="82814" y="601194"/>
              <a:ext cx="7509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Inicio	</a:t>
              </a:r>
              <a:endParaRPr lang="es-CO" sz="1400" dirty="0">
                <a:solidFill>
                  <a:schemeClr val="bg1"/>
                </a:solidFill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5751F26A-53BB-4570-B827-FF5569B60D2A}"/>
              </a:ext>
            </a:extLst>
          </p:cNvPr>
          <p:cNvSpPr txBox="1"/>
          <p:nvPr/>
        </p:nvSpPr>
        <p:spPr>
          <a:xfrm>
            <a:off x="2857848" y="1486659"/>
            <a:ext cx="6476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latin typeface="DengXian" panose="02010600030101010101" pitchFamily="2" charset="-122"/>
                <a:ea typeface="DengXian" panose="02010600030101010101" pitchFamily="2" charset="-122"/>
              </a:rPr>
              <a:t>Solicitud realizada</a:t>
            </a:r>
            <a:endParaRPr lang="es-CO" sz="40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2D751E7-9553-4CC9-9E01-8CE51BE36643}"/>
              </a:ext>
            </a:extLst>
          </p:cNvPr>
          <p:cNvSpPr txBox="1"/>
          <p:nvPr/>
        </p:nvSpPr>
        <p:spPr>
          <a:xfrm>
            <a:off x="1498831" y="2902591"/>
            <a:ext cx="919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engXian" panose="02010600030101010101" pitchFamily="2" charset="-122"/>
                <a:ea typeface="DengXian" panose="02010600030101010101" pitchFamily="2" charset="-122"/>
              </a:rPr>
              <a:t>Se ha enviado una notificación al correo </a:t>
            </a:r>
            <a:r>
              <a:rPr lang="es-ES" i="1" dirty="0">
                <a:latin typeface="DengXian" panose="02010600030101010101" pitchFamily="2" charset="-122"/>
                <a:ea typeface="DengXian" panose="02010600030101010101" pitchFamily="2" charset="-122"/>
              </a:rPr>
              <a:t>{correo}. </a:t>
            </a:r>
            <a:r>
              <a:rPr lang="es-ES" dirty="0">
                <a:latin typeface="DengXian" panose="02010600030101010101" pitchFamily="2" charset="-122"/>
                <a:ea typeface="DengXian" panose="02010600030101010101" pitchFamily="2" charset="-122"/>
              </a:rPr>
              <a:t>Por favor revise su buzón para continuar.</a:t>
            </a:r>
            <a:endParaRPr lang="es-CO" i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02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396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 (Lista de opciones)</a:t>
            </a:r>
            <a:endParaRPr lang="es-CO" dirty="0"/>
          </a:p>
        </p:txBody>
      </p:sp>
      <p:pic>
        <p:nvPicPr>
          <p:cNvPr id="2050" name="Picture 2" descr="Universidad de San Buenaventura, Bogotá 10 de marzo de 2020 - YouTube">
            <a:extLst>
              <a:ext uri="{FF2B5EF4-FFF2-40B4-BE49-F238E27FC236}">
                <a16:creationId xmlns:a16="http://schemas.microsoft.com/office/drawing/2014/main" id="{6458062C-32FA-4CEE-9DEE-1F2B999EDE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5"/>
          <a:stretch/>
        </p:blipFill>
        <p:spPr bwMode="auto">
          <a:xfrm>
            <a:off x="0" y="1570837"/>
            <a:ext cx="12192000" cy="4753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CE18BD25-9F69-4674-A577-B1734C2BD97F}"/>
              </a:ext>
            </a:extLst>
          </p:cNvPr>
          <p:cNvSpPr/>
          <p:nvPr/>
        </p:nvSpPr>
        <p:spPr>
          <a:xfrm>
            <a:off x="-1" y="491491"/>
            <a:ext cx="12192000" cy="10101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CO" dirty="0">
              <a:latin typeface="Daytona Pro Light" panose="020B030403050304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698FDAF-25A8-4B22-994B-5A16EA4F176F}"/>
              </a:ext>
            </a:extLst>
          </p:cNvPr>
          <p:cNvSpPr txBox="1"/>
          <p:nvPr/>
        </p:nvSpPr>
        <p:spPr>
          <a:xfrm>
            <a:off x="3942455" y="908708"/>
            <a:ext cx="8107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Proyectos</a:t>
            </a:r>
            <a:r>
              <a:rPr lang="es-ES" sz="1000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▼</a:t>
            </a:r>
            <a:r>
              <a:rPr lang="es-ES" sz="1400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		Grupos de Investigación</a:t>
            </a:r>
            <a:r>
              <a:rPr lang="es-ES" sz="1000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▼</a:t>
            </a:r>
            <a:r>
              <a:rPr lang="es-ES" sz="1400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	Semilleros</a:t>
            </a:r>
            <a:r>
              <a:rPr lang="es-ES" sz="1000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▼</a:t>
            </a:r>
            <a:r>
              <a:rPr lang="es-ES" sz="1400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	</a:t>
            </a:r>
            <a:r>
              <a:rPr lang="es-ES" sz="1400" u="sng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Iniciar sesión</a:t>
            </a:r>
            <a:endParaRPr lang="es-CO" sz="1400" u="sng" dirty="0">
              <a:latin typeface="Daytona Pro Light" panose="020B0604020202020204" pitchFamily="34" charset="0"/>
              <a:ea typeface="DengXian" panose="020B0503020204020204" pitchFamily="2" charset="-122"/>
              <a:cs typeface="David" panose="020B0604020202020204" pitchFamily="34" charset="-79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C8C2C970-B0C3-4EB1-BBC7-EF7FE7A25A6D}"/>
              </a:ext>
            </a:extLst>
          </p:cNvPr>
          <p:cNvGrpSpPr/>
          <p:nvPr/>
        </p:nvGrpSpPr>
        <p:grpSpPr>
          <a:xfrm>
            <a:off x="142429" y="560699"/>
            <a:ext cx="3154260" cy="855840"/>
            <a:chOff x="1" y="799053"/>
            <a:chExt cx="3154260" cy="855840"/>
          </a:xfrm>
        </p:grpSpPr>
        <p:pic>
          <p:nvPicPr>
            <p:cNvPr id="2052" name="Picture 4" descr="Universidad de San Buenaventura | Carreras | Matrícula 2022">
              <a:extLst>
                <a:ext uri="{FF2B5EF4-FFF2-40B4-BE49-F238E27FC236}">
                  <a16:creationId xmlns:a16="http://schemas.microsoft.com/office/drawing/2014/main" id="{E8C2B3ED-474F-4DC5-8911-9687DFE300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4" t="37094" r="11888" b="29230"/>
            <a:stretch/>
          </p:blipFill>
          <p:spPr bwMode="auto">
            <a:xfrm>
              <a:off x="1" y="799053"/>
              <a:ext cx="2910980" cy="802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9506F8A8-C775-42AA-9B99-BC6ECE3BE9B9}"/>
                </a:ext>
              </a:extLst>
            </p:cNvPr>
            <p:cNvSpPr txBox="1"/>
            <p:nvPr/>
          </p:nvSpPr>
          <p:spPr>
            <a:xfrm>
              <a:off x="503338" y="1408672"/>
              <a:ext cx="26509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>
                  <a:latin typeface="Book Antiqua" panose="02040602050305030304" pitchFamily="18" charset="0"/>
                  <a:ea typeface="DengXian" panose="02010600030101010101" pitchFamily="2" charset="-122"/>
                </a:rPr>
                <a:t>Sistema de Gestión de Proyectos - Reportes</a:t>
              </a:r>
              <a:endParaRPr lang="es-CO" sz="1000" dirty="0">
                <a:latin typeface="Book Antiqua" panose="02040602050305030304" pitchFamily="18" charset="0"/>
                <a:ea typeface="DengXian" panose="02010600030101010101" pitchFamily="2" charset="-122"/>
              </a:endParaRPr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B2387F9C-4546-4374-A981-55A2413B4B17}"/>
              </a:ext>
            </a:extLst>
          </p:cNvPr>
          <p:cNvSpPr/>
          <p:nvPr/>
        </p:nvSpPr>
        <p:spPr>
          <a:xfrm>
            <a:off x="4053922" y="1380834"/>
            <a:ext cx="140935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FCBABBF-27B0-477A-903E-F752BC1E4052}"/>
              </a:ext>
            </a:extLst>
          </p:cNvPr>
          <p:cNvSpPr/>
          <p:nvPr/>
        </p:nvSpPr>
        <p:spPr>
          <a:xfrm>
            <a:off x="4053922" y="1424375"/>
            <a:ext cx="1409350" cy="89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41A79C61-51C9-4535-A190-35EA82B363C2}"/>
              </a:ext>
            </a:extLst>
          </p:cNvPr>
          <p:cNvGrpSpPr/>
          <p:nvPr/>
        </p:nvGrpSpPr>
        <p:grpSpPr>
          <a:xfrm>
            <a:off x="5886618" y="1380834"/>
            <a:ext cx="2109394" cy="933741"/>
            <a:chOff x="5886618" y="1380834"/>
            <a:chExt cx="2109394" cy="1294679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5C253D2D-929C-46E0-8F85-F6F139A59A6B}"/>
                </a:ext>
              </a:extLst>
            </p:cNvPr>
            <p:cNvSpPr/>
            <p:nvPr/>
          </p:nvSpPr>
          <p:spPr>
            <a:xfrm>
              <a:off x="5886619" y="1380834"/>
              <a:ext cx="210939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7ED64D67-105F-4F89-B833-5305F91C36AE}"/>
                </a:ext>
              </a:extLst>
            </p:cNvPr>
            <p:cNvSpPr/>
            <p:nvPr/>
          </p:nvSpPr>
          <p:spPr>
            <a:xfrm>
              <a:off x="5886618" y="1424375"/>
              <a:ext cx="2109393" cy="12511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D81DAA5D-3558-42B2-A6FF-1D11D8F7CEB5}"/>
              </a:ext>
            </a:extLst>
          </p:cNvPr>
          <p:cNvGrpSpPr/>
          <p:nvPr/>
        </p:nvGrpSpPr>
        <p:grpSpPr>
          <a:xfrm>
            <a:off x="8608459" y="1378656"/>
            <a:ext cx="1099104" cy="657189"/>
            <a:chOff x="8608459" y="1378656"/>
            <a:chExt cx="1099104" cy="1296857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87A93E8A-36DB-4D41-89B0-5E905D4DB90A}"/>
                </a:ext>
              </a:extLst>
            </p:cNvPr>
            <p:cNvSpPr/>
            <p:nvPr/>
          </p:nvSpPr>
          <p:spPr>
            <a:xfrm>
              <a:off x="8608460" y="1378656"/>
              <a:ext cx="109910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B69B289B-CBC8-45A3-A508-C6695065B99D}"/>
                </a:ext>
              </a:extLst>
            </p:cNvPr>
            <p:cNvSpPr/>
            <p:nvPr/>
          </p:nvSpPr>
          <p:spPr>
            <a:xfrm>
              <a:off x="8608459" y="1424375"/>
              <a:ext cx="1099103" cy="12511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1B1720F-E495-4219-86AC-87DC4F317DFE}"/>
              </a:ext>
            </a:extLst>
          </p:cNvPr>
          <p:cNvCxnSpPr>
            <a:cxnSpLocks/>
          </p:cNvCxnSpPr>
          <p:nvPr/>
        </p:nvCxnSpPr>
        <p:spPr>
          <a:xfrm>
            <a:off x="4053921" y="1720554"/>
            <a:ext cx="140935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53A9341-0458-4626-8DBB-A8B6DEE6894F}"/>
              </a:ext>
            </a:extLst>
          </p:cNvPr>
          <p:cNvSpPr txBox="1"/>
          <p:nvPr/>
        </p:nvSpPr>
        <p:spPr>
          <a:xfrm>
            <a:off x="4053921" y="1444215"/>
            <a:ext cx="1149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Proyectos activos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930BA02-AD56-46FB-9635-3FFCB04D4970}"/>
              </a:ext>
            </a:extLst>
          </p:cNvPr>
          <p:cNvSpPr txBox="1"/>
          <p:nvPr/>
        </p:nvSpPr>
        <p:spPr>
          <a:xfrm>
            <a:off x="4053920" y="1741224"/>
            <a:ext cx="1409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Proyectos culminados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57E128EE-DE83-4D5C-BEF5-BF1AB9DC2DB0}"/>
              </a:ext>
            </a:extLst>
          </p:cNvPr>
          <p:cNvCxnSpPr>
            <a:cxnSpLocks/>
          </p:cNvCxnSpPr>
          <p:nvPr/>
        </p:nvCxnSpPr>
        <p:spPr>
          <a:xfrm>
            <a:off x="4053921" y="2015829"/>
            <a:ext cx="140935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1A59EF6-D97E-4584-9360-8CA5B743D114}"/>
              </a:ext>
            </a:extLst>
          </p:cNvPr>
          <p:cNvSpPr txBox="1"/>
          <p:nvPr/>
        </p:nvSpPr>
        <p:spPr>
          <a:xfrm>
            <a:off x="4053919" y="2017646"/>
            <a:ext cx="1409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Proyectos inactivos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DF5077E6-E70F-4C2B-B988-049949682669}"/>
              </a:ext>
            </a:extLst>
          </p:cNvPr>
          <p:cNvCxnSpPr>
            <a:cxnSpLocks/>
          </p:cNvCxnSpPr>
          <p:nvPr/>
        </p:nvCxnSpPr>
        <p:spPr>
          <a:xfrm flipV="1">
            <a:off x="5886618" y="1720554"/>
            <a:ext cx="2109393" cy="28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CA399A3A-782E-4C67-AA4E-975B81FCEF91}"/>
              </a:ext>
            </a:extLst>
          </p:cNvPr>
          <p:cNvCxnSpPr>
            <a:cxnSpLocks/>
          </p:cNvCxnSpPr>
          <p:nvPr/>
        </p:nvCxnSpPr>
        <p:spPr>
          <a:xfrm flipV="1">
            <a:off x="5886618" y="2015829"/>
            <a:ext cx="2109393" cy="287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F168711-9193-401D-8DA8-6796FEA69FEB}"/>
              </a:ext>
            </a:extLst>
          </p:cNvPr>
          <p:cNvSpPr txBox="1"/>
          <p:nvPr/>
        </p:nvSpPr>
        <p:spPr>
          <a:xfrm>
            <a:off x="5870814" y="1452396"/>
            <a:ext cx="208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Grupos de línea de Software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A0AC09D-EB71-45F3-BA86-AF5091FBAD44}"/>
              </a:ext>
            </a:extLst>
          </p:cNvPr>
          <p:cNvSpPr txBox="1"/>
          <p:nvPr/>
        </p:nvSpPr>
        <p:spPr>
          <a:xfrm>
            <a:off x="5870813" y="1743502"/>
            <a:ext cx="20381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Grupos de línea de Redes 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FE83D5C-6615-4D1A-BEF1-5FB4B53FF4F7}"/>
              </a:ext>
            </a:extLst>
          </p:cNvPr>
          <p:cNvSpPr txBox="1"/>
          <p:nvPr/>
        </p:nvSpPr>
        <p:spPr>
          <a:xfrm>
            <a:off x="5879641" y="2035845"/>
            <a:ext cx="1864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Grupos de línea de seguridad 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AC703E4C-C601-49B8-87E5-244611FBA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324219"/>
            <a:ext cx="12192000" cy="533781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F588E394-182C-4358-8493-B5B869B4C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3419" y="6414872"/>
            <a:ext cx="1505160" cy="352474"/>
          </a:xfrm>
          <a:prstGeom prst="rect">
            <a:avLst/>
          </a:prstGeom>
        </p:spPr>
      </p:pic>
      <p:cxnSp>
        <p:nvCxnSpPr>
          <p:cNvPr id="2053" name="Conector recto 2052">
            <a:extLst>
              <a:ext uri="{FF2B5EF4-FFF2-40B4-BE49-F238E27FC236}">
                <a16:creationId xmlns:a16="http://schemas.microsoft.com/office/drawing/2014/main" id="{B76EE366-B8F8-40B0-BC70-E4F1E6F70631}"/>
              </a:ext>
            </a:extLst>
          </p:cNvPr>
          <p:cNvCxnSpPr>
            <a:endCxn id="16" idx="3"/>
          </p:cNvCxnSpPr>
          <p:nvPr/>
        </p:nvCxnSpPr>
        <p:spPr>
          <a:xfrm flipV="1">
            <a:off x="8604250" y="1718835"/>
            <a:ext cx="1103312" cy="171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4F377E42-9A55-4C2E-B879-7C4AA69A86AF}"/>
              </a:ext>
            </a:extLst>
          </p:cNvPr>
          <p:cNvSpPr txBox="1"/>
          <p:nvPr/>
        </p:nvSpPr>
        <p:spPr>
          <a:xfrm>
            <a:off x="8600281" y="1450480"/>
            <a:ext cx="208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Activos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B61C6FA-31DD-4EA1-A262-92D800AC2A51}"/>
              </a:ext>
            </a:extLst>
          </p:cNvPr>
          <p:cNvSpPr txBox="1"/>
          <p:nvPr/>
        </p:nvSpPr>
        <p:spPr>
          <a:xfrm>
            <a:off x="8600281" y="1755089"/>
            <a:ext cx="208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In</a:t>
            </a:r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es-ES" sz="100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ctivos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7104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lipse 25">
            <a:extLst>
              <a:ext uri="{FF2B5EF4-FFF2-40B4-BE49-F238E27FC236}">
                <a16:creationId xmlns:a16="http://schemas.microsoft.com/office/drawing/2014/main" id="{8470F6F6-18F6-47D2-AD77-0180152AC07A}"/>
              </a:ext>
            </a:extLst>
          </p:cNvPr>
          <p:cNvSpPr/>
          <p:nvPr/>
        </p:nvSpPr>
        <p:spPr>
          <a:xfrm>
            <a:off x="9860756" y="2392453"/>
            <a:ext cx="1506328" cy="3743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396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Proyectos</a:t>
            </a:r>
            <a:endParaRPr lang="es-CO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E18BD25-9F69-4674-A577-B1734C2BD97F}"/>
              </a:ext>
            </a:extLst>
          </p:cNvPr>
          <p:cNvSpPr/>
          <p:nvPr/>
        </p:nvSpPr>
        <p:spPr>
          <a:xfrm>
            <a:off x="-1" y="491491"/>
            <a:ext cx="12192000" cy="10101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AC703E4C-C601-49B8-87E5-244611FBA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324219"/>
            <a:ext cx="12192000" cy="533781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F588E394-182C-4358-8493-B5B869B4C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419" y="6414872"/>
            <a:ext cx="1505160" cy="352474"/>
          </a:xfrm>
          <a:prstGeom prst="rect">
            <a:avLst/>
          </a:prstGeom>
        </p:spPr>
      </p:pic>
      <p:grpSp>
        <p:nvGrpSpPr>
          <p:cNvPr id="34" name="Grupo 33">
            <a:extLst>
              <a:ext uri="{FF2B5EF4-FFF2-40B4-BE49-F238E27FC236}">
                <a16:creationId xmlns:a16="http://schemas.microsoft.com/office/drawing/2014/main" id="{2384D841-7D18-40E0-A2A9-CBE80CE8561B}"/>
              </a:ext>
            </a:extLst>
          </p:cNvPr>
          <p:cNvGrpSpPr/>
          <p:nvPr/>
        </p:nvGrpSpPr>
        <p:grpSpPr>
          <a:xfrm>
            <a:off x="0" y="582144"/>
            <a:ext cx="12192000" cy="1010138"/>
            <a:chOff x="-1" y="491491"/>
            <a:chExt cx="12192000" cy="1010138"/>
          </a:xfrm>
        </p:grpSpPr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65C5DF41-88E7-4F68-9591-A482F25E4451}"/>
                </a:ext>
              </a:extLst>
            </p:cNvPr>
            <p:cNvSpPr/>
            <p:nvPr/>
          </p:nvSpPr>
          <p:spPr>
            <a:xfrm>
              <a:off x="-1" y="491491"/>
              <a:ext cx="12192000" cy="10101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08824A09-3C9A-4780-8402-002B3547D2C3}"/>
                </a:ext>
              </a:extLst>
            </p:cNvPr>
            <p:cNvSpPr txBox="1"/>
            <p:nvPr/>
          </p:nvSpPr>
          <p:spPr>
            <a:xfrm>
              <a:off x="3942455" y="908708"/>
              <a:ext cx="81071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Proyectos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	Grupos de Investigación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Semilleros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</a:t>
              </a:r>
              <a:r>
                <a:rPr lang="es-ES" sz="1400" u="sng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Iniciar sesión</a:t>
              </a:r>
              <a:endParaRPr lang="es-CO" sz="1400" u="sng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endParaRPr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ADAE49F1-4E76-49F2-A500-ACDBDBB9C0D7}"/>
                </a:ext>
              </a:extLst>
            </p:cNvPr>
            <p:cNvGrpSpPr/>
            <p:nvPr/>
          </p:nvGrpSpPr>
          <p:grpSpPr>
            <a:xfrm>
              <a:off x="142429" y="560699"/>
              <a:ext cx="3154260" cy="855840"/>
              <a:chOff x="1" y="799053"/>
              <a:chExt cx="3154260" cy="855840"/>
            </a:xfrm>
          </p:grpSpPr>
          <p:pic>
            <p:nvPicPr>
              <p:cNvPr id="41" name="Picture 4" descr="Universidad de San Buenaventura | Carreras | Matrícula 2022">
                <a:extLst>
                  <a:ext uri="{FF2B5EF4-FFF2-40B4-BE49-F238E27FC236}">
                    <a16:creationId xmlns:a16="http://schemas.microsoft.com/office/drawing/2014/main" id="{9C613BA8-8F20-42E0-844B-7CA45BEA90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24" t="37094" r="11888" b="29230"/>
              <a:stretch/>
            </p:blipFill>
            <p:spPr bwMode="auto">
              <a:xfrm>
                <a:off x="1" y="799053"/>
                <a:ext cx="2910980" cy="8027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422EB578-7CF7-47DA-A202-A122B96EB6DD}"/>
                  </a:ext>
                </a:extLst>
              </p:cNvPr>
              <p:cNvSpPr txBox="1"/>
              <p:nvPr/>
            </p:nvSpPr>
            <p:spPr>
              <a:xfrm>
                <a:off x="503338" y="1408672"/>
                <a:ext cx="26509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>
                    <a:latin typeface="Book Antiqua" panose="02040602050305030304" pitchFamily="18" charset="0"/>
                    <a:ea typeface="DengXian" panose="02010600030101010101" pitchFamily="2" charset="-122"/>
                  </a:rPr>
                  <a:t>Sistema de Gestión de Proyectos - Reportes</a:t>
                </a:r>
                <a:endParaRPr lang="es-CO" sz="1000" dirty="0">
                  <a:latin typeface="Book Antiqua" panose="02040602050305030304" pitchFamily="18" charset="0"/>
                  <a:ea typeface="DengXian" panose="02010600030101010101" pitchFamily="2" charset="-122"/>
                </a:endParaRPr>
              </a:p>
            </p:txBody>
          </p:sp>
        </p:grpSp>
      </p:grpSp>
      <p:sp>
        <p:nvSpPr>
          <p:cNvPr id="45" name="Rectángulo 44">
            <a:extLst>
              <a:ext uri="{FF2B5EF4-FFF2-40B4-BE49-F238E27FC236}">
                <a16:creationId xmlns:a16="http://schemas.microsoft.com/office/drawing/2014/main" id="{FBE6D4A8-482D-4DFD-9BA0-46A93944038C}"/>
              </a:ext>
            </a:extLst>
          </p:cNvPr>
          <p:cNvSpPr/>
          <p:nvPr/>
        </p:nvSpPr>
        <p:spPr>
          <a:xfrm>
            <a:off x="-1" y="1787984"/>
            <a:ext cx="12192000" cy="5691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latin typeface="Daytona Pro Light" panose="020B0304030503040204" pitchFamily="34" charset="0"/>
                <a:ea typeface="DengXian" panose="02010600030101010101" pitchFamily="2" charset="-122"/>
              </a:rPr>
              <a:t>Proyectos</a:t>
            </a:r>
            <a:endParaRPr lang="es-CO" sz="2400" b="1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BEE04E9-2C86-4AC0-AF5D-1312AFD5319F}"/>
              </a:ext>
            </a:extLst>
          </p:cNvPr>
          <p:cNvSpPr/>
          <p:nvPr/>
        </p:nvSpPr>
        <p:spPr>
          <a:xfrm>
            <a:off x="142430" y="2943222"/>
            <a:ext cx="2910980" cy="13854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92ACFC18-FD6B-4EA5-B3AB-7A262F7124E6}"/>
              </a:ext>
            </a:extLst>
          </p:cNvPr>
          <p:cNvSpPr/>
          <p:nvPr/>
        </p:nvSpPr>
        <p:spPr>
          <a:xfrm>
            <a:off x="142430" y="4689763"/>
            <a:ext cx="2910980" cy="13854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Gráfico 16" descr="Silla de ruedas nueva">
            <a:extLst>
              <a:ext uri="{FF2B5EF4-FFF2-40B4-BE49-F238E27FC236}">
                <a16:creationId xmlns:a16="http://schemas.microsoft.com/office/drawing/2014/main" id="{0571ABD0-D963-42EF-8428-3CDAC730CE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6828" y="3178770"/>
            <a:ext cx="914400" cy="914400"/>
          </a:xfrm>
          <a:prstGeom prst="rect">
            <a:avLst/>
          </a:prstGeom>
        </p:spPr>
      </p:pic>
      <p:pic>
        <p:nvPicPr>
          <p:cNvPr id="19" name="Gráfico 18" descr="Cabeza con engranajes">
            <a:extLst>
              <a:ext uri="{FF2B5EF4-FFF2-40B4-BE49-F238E27FC236}">
                <a16:creationId xmlns:a16="http://schemas.microsoft.com/office/drawing/2014/main" id="{9DCDBD7F-ADA5-444F-B1BC-63306DC802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0720" y="4925311"/>
            <a:ext cx="914400" cy="914400"/>
          </a:xfrm>
          <a:prstGeom prst="rect">
            <a:avLst/>
          </a:prstGeom>
        </p:spPr>
      </p:pic>
      <p:grpSp>
        <p:nvGrpSpPr>
          <p:cNvPr id="22" name="Grupo 21">
            <a:extLst>
              <a:ext uri="{FF2B5EF4-FFF2-40B4-BE49-F238E27FC236}">
                <a16:creationId xmlns:a16="http://schemas.microsoft.com/office/drawing/2014/main" id="{1AFB3161-214D-487A-8FEE-77BAAE87A1B3}"/>
              </a:ext>
            </a:extLst>
          </p:cNvPr>
          <p:cNvGrpSpPr/>
          <p:nvPr/>
        </p:nvGrpSpPr>
        <p:grpSpPr>
          <a:xfrm>
            <a:off x="3548542" y="2942368"/>
            <a:ext cx="7726262" cy="1423742"/>
            <a:chOff x="3548542" y="2943222"/>
            <a:chExt cx="7726262" cy="1423742"/>
          </a:xfrm>
        </p:grpSpPr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9A09B396-1A8A-4E84-B2F2-DD3A6082A494}"/>
                </a:ext>
              </a:extLst>
            </p:cNvPr>
            <p:cNvSpPr txBox="1"/>
            <p:nvPr/>
          </p:nvSpPr>
          <p:spPr>
            <a:xfrm>
              <a:off x="3548542" y="2943222"/>
              <a:ext cx="2684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Nombre del proyecto</a:t>
              </a:r>
              <a:endParaRPr lang="es-CO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F2B829D5-6846-436E-AD20-F464D646711A}"/>
                </a:ext>
              </a:extLst>
            </p:cNvPr>
            <p:cNvSpPr txBox="1"/>
            <p:nvPr/>
          </p:nvSpPr>
          <p:spPr>
            <a:xfrm>
              <a:off x="3548542" y="3366690"/>
              <a:ext cx="77262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Descripción -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Lorem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ipsum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dolor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amet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consectetur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adipiscing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elit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sed 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eiusmod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tempor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incididunt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labore et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dolore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magna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ad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minim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veniam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quis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nostrud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exercitation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ullamco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laboris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nisi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aliquip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ex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commodo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consequat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276F4FCB-A99F-420E-A31C-8F24BFC2B98B}"/>
                </a:ext>
              </a:extLst>
            </p:cNvPr>
            <p:cNvSpPr txBox="1"/>
            <p:nvPr/>
          </p:nvSpPr>
          <p:spPr>
            <a:xfrm>
              <a:off x="3548542" y="4105354"/>
              <a:ext cx="14932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u="sng" dirty="0">
                  <a:solidFill>
                    <a:schemeClr val="accent2"/>
                  </a:solidFill>
                  <a:ea typeface="DengXian" panose="02010600030101010101" pitchFamily="2" charset="-122"/>
                </a:rPr>
                <a:t>Leer más</a:t>
              </a:r>
              <a:endParaRPr lang="es-CO" sz="1100" u="sng" dirty="0">
                <a:solidFill>
                  <a:schemeClr val="accent2"/>
                </a:solidFill>
                <a:ea typeface="DengXian" panose="02010600030101010101" pitchFamily="2" charset="-122"/>
              </a:endParaRPr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A1BA74B4-BADF-4583-B71D-8BFD33E4AC62}"/>
              </a:ext>
            </a:extLst>
          </p:cNvPr>
          <p:cNvGrpSpPr/>
          <p:nvPr/>
        </p:nvGrpSpPr>
        <p:grpSpPr>
          <a:xfrm>
            <a:off x="3540152" y="4689763"/>
            <a:ext cx="7726262" cy="1423742"/>
            <a:chOff x="3548542" y="2943222"/>
            <a:chExt cx="7726262" cy="1423742"/>
          </a:xfrm>
        </p:grpSpPr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2073905A-0CB9-4268-8689-8E3D3C36E4E8}"/>
                </a:ext>
              </a:extLst>
            </p:cNvPr>
            <p:cNvSpPr txBox="1"/>
            <p:nvPr/>
          </p:nvSpPr>
          <p:spPr>
            <a:xfrm>
              <a:off x="3548542" y="2943222"/>
              <a:ext cx="2684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Nombre del proyecto</a:t>
              </a:r>
              <a:endParaRPr lang="es-CO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2E2B23EF-6EB8-442C-9B01-37D39514E0EF}"/>
                </a:ext>
              </a:extLst>
            </p:cNvPr>
            <p:cNvSpPr txBox="1"/>
            <p:nvPr/>
          </p:nvSpPr>
          <p:spPr>
            <a:xfrm>
              <a:off x="3548542" y="3366690"/>
              <a:ext cx="77262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Descripción -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Lorem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ipsum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dolor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amet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consectetur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adipiscing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elit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sed 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eiusmod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tempor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incididunt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labore et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dolore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magna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ad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minim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veniam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quis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nostrud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exercitation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ullamco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laboris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nisi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aliquip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ex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commodo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consequat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A9E73B34-B38E-4050-9E52-4C218933F206}"/>
                </a:ext>
              </a:extLst>
            </p:cNvPr>
            <p:cNvSpPr txBox="1"/>
            <p:nvPr/>
          </p:nvSpPr>
          <p:spPr>
            <a:xfrm>
              <a:off x="3548542" y="4105354"/>
              <a:ext cx="14932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u="sng" dirty="0">
                  <a:solidFill>
                    <a:schemeClr val="accent2"/>
                  </a:solidFill>
                  <a:ea typeface="DengXian" panose="02010600030101010101" pitchFamily="2" charset="-122"/>
                </a:rPr>
                <a:t>Leer más</a:t>
              </a:r>
              <a:endParaRPr lang="es-CO" sz="1100" u="sng" dirty="0">
                <a:solidFill>
                  <a:schemeClr val="accent2"/>
                </a:solidFill>
                <a:ea typeface="DengXian" panose="02010600030101010101" pitchFamily="2" charset="-122"/>
              </a:endParaRPr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20F9DAA-79C7-4389-B94E-B6285DB0C74F}"/>
              </a:ext>
            </a:extLst>
          </p:cNvPr>
          <p:cNvSpPr/>
          <p:nvPr/>
        </p:nvSpPr>
        <p:spPr>
          <a:xfrm>
            <a:off x="10452100" y="2510359"/>
            <a:ext cx="587812" cy="1331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latin typeface="Daytona Pro Light" panose="020B0304030503040204" pitchFamily="34" charset="0"/>
              </a:rPr>
              <a:t>Activos</a:t>
            </a:r>
            <a:endParaRPr lang="es-CO" sz="900" dirty="0">
              <a:latin typeface="Daytona Pro Light" panose="020B0304030503040204" pitchFamily="34" charset="0"/>
            </a:endParaRP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E66701BA-3E63-4587-832D-B1A48B97717C}"/>
              </a:ext>
            </a:extLst>
          </p:cNvPr>
          <p:cNvSpPr/>
          <p:nvPr/>
        </p:nvSpPr>
        <p:spPr>
          <a:xfrm>
            <a:off x="11039911" y="2510359"/>
            <a:ext cx="176082" cy="1331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▼</a:t>
            </a:r>
            <a:endParaRPr lang="es-CO" sz="1000" dirty="0"/>
          </a:p>
        </p:txBody>
      </p:sp>
      <p:cxnSp>
        <p:nvCxnSpPr>
          <p:cNvPr id="2049" name="Conector recto de flecha 2048">
            <a:extLst>
              <a:ext uri="{FF2B5EF4-FFF2-40B4-BE49-F238E27FC236}">
                <a16:creationId xmlns:a16="http://schemas.microsoft.com/office/drawing/2014/main" id="{5F721A84-239B-4FC6-B506-1B8ECE228B3A}"/>
              </a:ext>
            </a:extLst>
          </p:cNvPr>
          <p:cNvCxnSpPr>
            <a:cxnSpLocks/>
            <a:stCxn id="2054" idx="3"/>
            <a:endCxn id="26" idx="2"/>
          </p:cNvCxnSpPr>
          <p:nvPr/>
        </p:nvCxnSpPr>
        <p:spPr>
          <a:xfrm>
            <a:off x="9512299" y="2572262"/>
            <a:ext cx="348457" cy="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54" name="CuadroTexto 2053">
            <a:extLst>
              <a:ext uri="{FF2B5EF4-FFF2-40B4-BE49-F238E27FC236}">
                <a16:creationId xmlns:a16="http://schemas.microsoft.com/office/drawing/2014/main" id="{D55E99B8-94A9-422C-BC37-ACFC7EE302D5}"/>
              </a:ext>
            </a:extLst>
          </p:cNvPr>
          <p:cNvSpPr txBox="1"/>
          <p:nvPr/>
        </p:nvSpPr>
        <p:spPr>
          <a:xfrm>
            <a:off x="6509856" y="2433762"/>
            <a:ext cx="300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Filtro por estado (activo, culminado, inactivo)</a:t>
            </a:r>
          </a:p>
        </p:txBody>
      </p:sp>
    </p:spTree>
    <p:extLst>
      <p:ext uri="{BB962C8B-B14F-4D97-AF65-F5344CB8AC3E}">
        <p14:creationId xmlns:p14="http://schemas.microsoft.com/office/powerpoint/2010/main" val="45686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lipse 25">
            <a:extLst>
              <a:ext uri="{FF2B5EF4-FFF2-40B4-BE49-F238E27FC236}">
                <a16:creationId xmlns:a16="http://schemas.microsoft.com/office/drawing/2014/main" id="{8470F6F6-18F6-47D2-AD77-0180152AC07A}"/>
              </a:ext>
            </a:extLst>
          </p:cNvPr>
          <p:cNvSpPr/>
          <p:nvPr/>
        </p:nvSpPr>
        <p:spPr>
          <a:xfrm>
            <a:off x="9985376" y="2392453"/>
            <a:ext cx="1381708" cy="3743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396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Grupos de investigación</a:t>
            </a:r>
            <a:endParaRPr lang="es-CO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E18BD25-9F69-4674-A577-B1734C2BD97F}"/>
              </a:ext>
            </a:extLst>
          </p:cNvPr>
          <p:cNvSpPr/>
          <p:nvPr/>
        </p:nvSpPr>
        <p:spPr>
          <a:xfrm>
            <a:off x="-1" y="491491"/>
            <a:ext cx="12192000" cy="10101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AC703E4C-C601-49B8-87E5-244611FBA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324219"/>
            <a:ext cx="12192000" cy="533781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F588E394-182C-4358-8493-B5B869B4C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419" y="6414872"/>
            <a:ext cx="1505160" cy="352474"/>
          </a:xfrm>
          <a:prstGeom prst="rect">
            <a:avLst/>
          </a:prstGeom>
        </p:spPr>
      </p:pic>
      <p:grpSp>
        <p:nvGrpSpPr>
          <p:cNvPr id="34" name="Grupo 33">
            <a:extLst>
              <a:ext uri="{FF2B5EF4-FFF2-40B4-BE49-F238E27FC236}">
                <a16:creationId xmlns:a16="http://schemas.microsoft.com/office/drawing/2014/main" id="{2384D841-7D18-40E0-A2A9-CBE80CE8561B}"/>
              </a:ext>
            </a:extLst>
          </p:cNvPr>
          <p:cNvGrpSpPr/>
          <p:nvPr/>
        </p:nvGrpSpPr>
        <p:grpSpPr>
          <a:xfrm>
            <a:off x="0" y="582144"/>
            <a:ext cx="12192000" cy="1010138"/>
            <a:chOff x="-1" y="491491"/>
            <a:chExt cx="12192000" cy="1010138"/>
          </a:xfrm>
        </p:grpSpPr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65C5DF41-88E7-4F68-9591-A482F25E4451}"/>
                </a:ext>
              </a:extLst>
            </p:cNvPr>
            <p:cNvSpPr/>
            <p:nvPr/>
          </p:nvSpPr>
          <p:spPr>
            <a:xfrm>
              <a:off x="-1" y="491491"/>
              <a:ext cx="12192000" cy="10101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08824A09-3C9A-4780-8402-002B3547D2C3}"/>
                </a:ext>
              </a:extLst>
            </p:cNvPr>
            <p:cNvSpPr txBox="1"/>
            <p:nvPr/>
          </p:nvSpPr>
          <p:spPr>
            <a:xfrm>
              <a:off x="3942455" y="908708"/>
              <a:ext cx="81071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Proyectos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	Grupos de Investigación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Semilleros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</a:t>
              </a:r>
              <a:r>
                <a:rPr lang="es-ES" sz="1400" u="sng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Iniciar sesión</a:t>
              </a:r>
              <a:endParaRPr lang="es-CO" sz="1400" u="sng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endParaRPr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ADAE49F1-4E76-49F2-A500-ACDBDBB9C0D7}"/>
                </a:ext>
              </a:extLst>
            </p:cNvPr>
            <p:cNvGrpSpPr/>
            <p:nvPr/>
          </p:nvGrpSpPr>
          <p:grpSpPr>
            <a:xfrm>
              <a:off x="142429" y="560699"/>
              <a:ext cx="3154260" cy="855840"/>
              <a:chOff x="1" y="799053"/>
              <a:chExt cx="3154260" cy="855840"/>
            </a:xfrm>
          </p:grpSpPr>
          <p:pic>
            <p:nvPicPr>
              <p:cNvPr id="41" name="Picture 4" descr="Universidad de San Buenaventura | Carreras | Matrícula 2022">
                <a:extLst>
                  <a:ext uri="{FF2B5EF4-FFF2-40B4-BE49-F238E27FC236}">
                    <a16:creationId xmlns:a16="http://schemas.microsoft.com/office/drawing/2014/main" id="{9C613BA8-8F20-42E0-844B-7CA45BEA90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24" t="37094" r="11888" b="29230"/>
              <a:stretch/>
            </p:blipFill>
            <p:spPr bwMode="auto">
              <a:xfrm>
                <a:off x="1" y="799053"/>
                <a:ext cx="2910980" cy="8027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422EB578-7CF7-47DA-A202-A122B96EB6DD}"/>
                  </a:ext>
                </a:extLst>
              </p:cNvPr>
              <p:cNvSpPr txBox="1"/>
              <p:nvPr/>
            </p:nvSpPr>
            <p:spPr>
              <a:xfrm>
                <a:off x="503338" y="1408672"/>
                <a:ext cx="26509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>
                    <a:latin typeface="Book Antiqua" panose="02040602050305030304" pitchFamily="18" charset="0"/>
                    <a:ea typeface="DengXian" panose="02010600030101010101" pitchFamily="2" charset="-122"/>
                  </a:rPr>
                  <a:t>Sistema de Gestión de Proyectos - Reportes</a:t>
                </a:r>
                <a:endParaRPr lang="es-CO" sz="1000" dirty="0">
                  <a:latin typeface="Book Antiqua" panose="02040602050305030304" pitchFamily="18" charset="0"/>
                  <a:ea typeface="DengXian" panose="02010600030101010101" pitchFamily="2" charset="-122"/>
                </a:endParaRPr>
              </a:p>
            </p:txBody>
          </p:sp>
        </p:grpSp>
      </p:grpSp>
      <p:sp>
        <p:nvSpPr>
          <p:cNvPr id="45" name="Rectángulo 44">
            <a:extLst>
              <a:ext uri="{FF2B5EF4-FFF2-40B4-BE49-F238E27FC236}">
                <a16:creationId xmlns:a16="http://schemas.microsoft.com/office/drawing/2014/main" id="{FBE6D4A8-482D-4DFD-9BA0-46A93944038C}"/>
              </a:ext>
            </a:extLst>
          </p:cNvPr>
          <p:cNvSpPr/>
          <p:nvPr/>
        </p:nvSpPr>
        <p:spPr>
          <a:xfrm>
            <a:off x="-1" y="1787984"/>
            <a:ext cx="12192000" cy="5691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latin typeface="Daytona Pro Light" panose="020B0304030503040204" pitchFamily="34" charset="0"/>
                <a:ea typeface="DengXian" panose="02010600030101010101" pitchFamily="2" charset="-122"/>
              </a:rPr>
              <a:t>Grupos de investigación</a:t>
            </a:r>
            <a:endParaRPr lang="es-CO" sz="2400" b="1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BEE04E9-2C86-4AC0-AF5D-1312AFD5319F}"/>
              </a:ext>
            </a:extLst>
          </p:cNvPr>
          <p:cNvSpPr/>
          <p:nvPr/>
        </p:nvSpPr>
        <p:spPr>
          <a:xfrm>
            <a:off x="142430" y="2943222"/>
            <a:ext cx="2910980" cy="13854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92ACFC18-FD6B-4EA5-B3AB-7A262F7124E6}"/>
              </a:ext>
            </a:extLst>
          </p:cNvPr>
          <p:cNvSpPr/>
          <p:nvPr/>
        </p:nvSpPr>
        <p:spPr>
          <a:xfrm>
            <a:off x="142430" y="4689763"/>
            <a:ext cx="2910980" cy="13854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AFB3161-214D-487A-8FEE-77BAAE87A1B3}"/>
              </a:ext>
            </a:extLst>
          </p:cNvPr>
          <p:cNvGrpSpPr/>
          <p:nvPr/>
        </p:nvGrpSpPr>
        <p:grpSpPr>
          <a:xfrm>
            <a:off x="3548542" y="2942368"/>
            <a:ext cx="7726262" cy="1423742"/>
            <a:chOff x="3548542" y="2943222"/>
            <a:chExt cx="7726262" cy="1423742"/>
          </a:xfrm>
        </p:grpSpPr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9A09B396-1A8A-4E84-B2F2-DD3A6082A494}"/>
                </a:ext>
              </a:extLst>
            </p:cNvPr>
            <p:cNvSpPr txBox="1"/>
            <p:nvPr/>
          </p:nvSpPr>
          <p:spPr>
            <a:xfrm>
              <a:off x="3548542" y="2943222"/>
              <a:ext cx="2684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Nombre del grupo</a:t>
              </a:r>
              <a:endParaRPr lang="es-CO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F2B829D5-6846-436E-AD20-F464D646711A}"/>
                </a:ext>
              </a:extLst>
            </p:cNvPr>
            <p:cNvSpPr txBox="1"/>
            <p:nvPr/>
          </p:nvSpPr>
          <p:spPr>
            <a:xfrm>
              <a:off x="3548542" y="3366690"/>
              <a:ext cx="77262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Descripción -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Lorem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ipsum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dolor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amet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consectetur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adipiscing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elit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sed 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eiusmod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tempor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incididunt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labore et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dolore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magna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ad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minim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veniam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quis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nostrud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exercitation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ullamco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laboris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nisi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aliquip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ex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commodo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consequat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276F4FCB-A99F-420E-A31C-8F24BFC2B98B}"/>
                </a:ext>
              </a:extLst>
            </p:cNvPr>
            <p:cNvSpPr txBox="1"/>
            <p:nvPr/>
          </p:nvSpPr>
          <p:spPr>
            <a:xfrm>
              <a:off x="3548542" y="4105354"/>
              <a:ext cx="14932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u="sng" dirty="0">
                  <a:solidFill>
                    <a:schemeClr val="accent2"/>
                  </a:solidFill>
                  <a:ea typeface="DengXian" panose="02010600030101010101" pitchFamily="2" charset="-122"/>
                </a:rPr>
                <a:t>Leer más</a:t>
              </a:r>
              <a:endParaRPr lang="es-CO" sz="1100" u="sng" dirty="0">
                <a:solidFill>
                  <a:schemeClr val="accent2"/>
                </a:solidFill>
                <a:ea typeface="DengXian" panose="02010600030101010101" pitchFamily="2" charset="-122"/>
              </a:endParaRPr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A1BA74B4-BADF-4583-B71D-8BFD33E4AC62}"/>
              </a:ext>
            </a:extLst>
          </p:cNvPr>
          <p:cNvGrpSpPr/>
          <p:nvPr/>
        </p:nvGrpSpPr>
        <p:grpSpPr>
          <a:xfrm>
            <a:off x="3540152" y="4689763"/>
            <a:ext cx="7726262" cy="1423742"/>
            <a:chOff x="3548542" y="2943222"/>
            <a:chExt cx="7726262" cy="1423742"/>
          </a:xfrm>
        </p:grpSpPr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2073905A-0CB9-4268-8689-8E3D3C36E4E8}"/>
                </a:ext>
              </a:extLst>
            </p:cNvPr>
            <p:cNvSpPr txBox="1"/>
            <p:nvPr/>
          </p:nvSpPr>
          <p:spPr>
            <a:xfrm>
              <a:off x="3548542" y="2943222"/>
              <a:ext cx="2684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Nombre del grupo</a:t>
              </a:r>
              <a:endParaRPr lang="es-CO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2E2B23EF-6EB8-442C-9B01-37D39514E0EF}"/>
                </a:ext>
              </a:extLst>
            </p:cNvPr>
            <p:cNvSpPr txBox="1"/>
            <p:nvPr/>
          </p:nvSpPr>
          <p:spPr>
            <a:xfrm>
              <a:off x="3548542" y="3366690"/>
              <a:ext cx="77262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Descripción -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Lorem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ipsum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dolor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amet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consectetur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adipiscing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elit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sed 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eiusmod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tempor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incididunt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labore et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dolore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magna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ad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minim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veniam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quis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nostrud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exercitation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ullamco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laboris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nisi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aliquip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ex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commodo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consequat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A9E73B34-B38E-4050-9E52-4C218933F206}"/>
                </a:ext>
              </a:extLst>
            </p:cNvPr>
            <p:cNvSpPr txBox="1"/>
            <p:nvPr/>
          </p:nvSpPr>
          <p:spPr>
            <a:xfrm>
              <a:off x="3548542" y="4105354"/>
              <a:ext cx="14932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u="sng" dirty="0">
                  <a:solidFill>
                    <a:schemeClr val="accent2"/>
                  </a:solidFill>
                  <a:ea typeface="DengXian" panose="02010600030101010101" pitchFamily="2" charset="-122"/>
                </a:rPr>
                <a:t>Leer más</a:t>
              </a:r>
              <a:endParaRPr lang="es-CO" sz="1100" u="sng" dirty="0">
                <a:solidFill>
                  <a:schemeClr val="accent2"/>
                </a:solidFill>
                <a:ea typeface="DengXian" panose="02010600030101010101" pitchFamily="2" charset="-122"/>
              </a:endParaRPr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20F9DAA-79C7-4389-B94E-B6285DB0C74F}"/>
              </a:ext>
            </a:extLst>
          </p:cNvPr>
          <p:cNvSpPr/>
          <p:nvPr/>
        </p:nvSpPr>
        <p:spPr>
          <a:xfrm>
            <a:off x="10296525" y="2510359"/>
            <a:ext cx="743386" cy="1331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latin typeface="Daytona Pro Light" panose="020B0304030503040204" pitchFamily="34" charset="0"/>
              </a:rPr>
              <a:t>Software</a:t>
            </a:r>
            <a:endParaRPr lang="es-CO" sz="900" dirty="0">
              <a:latin typeface="Daytona Pro Light" panose="020B0304030503040204" pitchFamily="34" charset="0"/>
            </a:endParaRP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E66701BA-3E63-4587-832D-B1A48B97717C}"/>
              </a:ext>
            </a:extLst>
          </p:cNvPr>
          <p:cNvSpPr/>
          <p:nvPr/>
        </p:nvSpPr>
        <p:spPr>
          <a:xfrm>
            <a:off x="11039911" y="2510359"/>
            <a:ext cx="176082" cy="1331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▼</a:t>
            </a:r>
            <a:endParaRPr lang="es-CO" sz="1000" dirty="0"/>
          </a:p>
        </p:txBody>
      </p:sp>
      <p:cxnSp>
        <p:nvCxnSpPr>
          <p:cNvPr id="2049" name="Conector recto de flecha 2048">
            <a:extLst>
              <a:ext uri="{FF2B5EF4-FFF2-40B4-BE49-F238E27FC236}">
                <a16:creationId xmlns:a16="http://schemas.microsoft.com/office/drawing/2014/main" id="{5F721A84-239B-4FC6-B506-1B8ECE228B3A}"/>
              </a:ext>
            </a:extLst>
          </p:cNvPr>
          <p:cNvCxnSpPr>
            <a:cxnSpLocks/>
            <a:stCxn id="2054" idx="3"/>
            <a:endCxn id="26" idx="2"/>
          </p:cNvCxnSpPr>
          <p:nvPr/>
        </p:nvCxnSpPr>
        <p:spPr>
          <a:xfrm>
            <a:off x="9582150" y="2579603"/>
            <a:ext cx="403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54" name="CuadroTexto 2053">
            <a:extLst>
              <a:ext uri="{FF2B5EF4-FFF2-40B4-BE49-F238E27FC236}">
                <a16:creationId xmlns:a16="http://schemas.microsoft.com/office/drawing/2014/main" id="{D55E99B8-94A9-422C-BC37-ACFC7EE302D5}"/>
              </a:ext>
            </a:extLst>
          </p:cNvPr>
          <p:cNvSpPr txBox="1"/>
          <p:nvPr/>
        </p:nvSpPr>
        <p:spPr>
          <a:xfrm>
            <a:off x="7521575" y="2441103"/>
            <a:ext cx="206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Filtro de línea de investigación</a:t>
            </a:r>
            <a:endParaRPr lang="es-CO" sz="1200" dirty="0"/>
          </a:p>
        </p:txBody>
      </p:sp>
      <p:pic>
        <p:nvPicPr>
          <p:cNvPr id="5" name="Gráfico 4" descr="Bombilla">
            <a:extLst>
              <a:ext uri="{FF2B5EF4-FFF2-40B4-BE49-F238E27FC236}">
                <a16:creationId xmlns:a16="http://schemas.microsoft.com/office/drawing/2014/main" id="{643EAF50-4823-4F7A-BA82-58B37868E2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0720" y="4963989"/>
            <a:ext cx="914400" cy="914400"/>
          </a:xfrm>
          <a:prstGeom prst="rect">
            <a:avLst/>
          </a:prstGeom>
        </p:spPr>
      </p:pic>
      <p:pic>
        <p:nvPicPr>
          <p:cNvPr id="8" name="Gráfico 7" descr="Lupa">
            <a:extLst>
              <a:ext uri="{FF2B5EF4-FFF2-40B4-BE49-F238E27FC236}">
                <a16:creationId xmlns:a16="http://schemas.microsoft.com/office/drawing/2014/main" id="{98A7A553-1689-497D-8AE3-ECC8DC52AD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1813" y="31901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974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1614</Words>
  <Application>Microsoft Office PowerPoint</Application>
  <PresentationFormat>Panorámica</PresentationFormat>
  <Paragraphs>635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7" baseType="lpstr">
      <vt:lpstr>DengXian</vt:lpstr>
      <vt:lpstr>Arial</vt:lpstr>
      <vt:lpstr>Book Antiqua</vt:lpstr>
      <vt:lpstr>Calibri</vt:lpstr>
      <vt:lpstr>Calibri Light</vt:lpstr>
      <vt:lpstr>Daytona Pro Light</vt:lpstr>
      <vt:lpstr>Tema de Office</vt:lpstr>
      <vt:lpstr>Mockups Aplicación Web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Mockups Aplicación Web</dc:title>
  <dc:creator>Juan David Gonzalez Dimaté</dc:creator>
  <cp:lastModifiedBy>Juan David Gonzalez Dimaté</cp:lastModifiedBy>
  <cp:revision>59</cp:revision>
  <dcterms:created xsi:type="dcterms:W3CDTF">2023-04-14T16:47:51Z</dcterms:created>
  <dcterms:modified xsi:type="dcterms:W3CDTF">2023-04-21T18:16:24Z</dcterms:modified>
</cp:coreProperties>
</file>