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2" r:id="rId6"/>
    <p:sldId id="264" r:id="rId7"/>
    <p:sldId id="261" r:id="rId8"/>
    <p:sldId id="265" r:id="rId9"/>
    <p:sldId id="266" r:id="rId10"/>
    <p:sldId id="267" r:id="rId11"/>
    <p:sldId id="268" r:id="rId12"/>
    <p:sldId id="259" r:id="rId13"/>
    <p:sldId id="260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1E8EB-05D3-4B6B-BB63-41588E8B8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890E63-F715-4460-BCA5-04A1374D2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71A023-B568-426A-8088-595C1A19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C49A07-53FD-4365-AF17-0EAB111D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0B7D8A-5DB9-4F18-8674-20A7320D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844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11544-B8B7-4E6C-946E-EAE267CF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1F1C06-DAB8-49D6-8F0A-AF4A455AC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FAF9C4-9E4C-4ABC-AA19-E8710D53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EA9B2F-A5BA-40BA-BA85-8577526EA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CFAFA6-1255-42A8-99C3-5936357F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940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0B5FBF-1C86-4BAA-B52D-9B2DA148B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B19851-1CCE-4EBC-9341-012DC1D67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AB8D2E-6DA5-4BE3-9203-19C9ED7F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584F38-82E6-454B-9E84-87D4284C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942C5D-5748-462F-8FFE-A7B8B187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427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C2336-F7AB-4ECE-B9DB-E67C566D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7F606D-6616-4C1C-8EDE-91E7146D6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457C95-8C56-4A75-8DEC-211006F7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66FA48-F48A-48CF-9507-2DB4A72E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2BA72B-4715-4BCB-8B53-75AE871D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432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8E426-3DF9-4196-8B17-71C9D246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B6D804-F0D8-4C79-B054-2FFBDCD1D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9C918D-6307-4C31-893B-B66317B9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6E1F7B-BD4E-4D62-85E1-28EAD6DC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25F0D1-3063-46B6-9F62-1F5C6D24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221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6A27D-EB39-435D-9CE4-17DD706A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C1394B-3DAC-4F4A-B504-FBD651E44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E9D300-EC52-4F7E-9658-6DC460C9F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FA85A6-1793-4E5F-A09C-1B0282F9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9DCCFC-45B6-417E-B4E2-60010C8F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557C19-A66E-487C-AE8B-01D63417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39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E1018-03A4-476D-804A-22B1D64E7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634647-A17D-44EF-96E8-9488A2AF2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5ADCC3-1012-486A-8D6A-E4115F663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BF372F-0BC0-4231-88AC-B192763E2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5F0176-3351-4844-A912-6866AFEEF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21A5632-01CE-4592-84B4-3C44638B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6CCA390-16E5-46C1-8B2D-CA304F6D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3D63B9-D33F-44F5-86BA-4F6BBE24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298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52F7E-9FB0-4F47-8E07-F9A850F3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E264D7-8F75-4670-A11E-18CA4075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D4FD14-9B86-4F08-8689-2F4BEB3F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28BDAE-5F9D-408C-9D57-CC3EA299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494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23FC5B0-071B-4E9D-A75D-B594DAB79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79D0AA-4F41-4ACE-88C3-3D5D3B10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A2E559-E712-463A-9A7B-4517B973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600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5BB1D-61CA-47D2-B5F8-7528BFC4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96DB-12D7-418D-B9D8-47D3EA805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ED157D-DA93-415B-ADF7-FE43D7BE1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79C271-EA8F-46BF-B02A-603CCA31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77BDDE-A299-44D2-8734-4E708E7E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C30EB6-25CB-40C1-A38C-3D3A9600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400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243A3-101D-4E2C-AC08-F89C62D0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5AAE223-966D-4222-87EE-E97A85019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883CBA-DDCC-428C-94A1-8340FC154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ADD884-16E5-4178-AE06-D020E468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6A6-2F2E-46C7-A4FE-E84199786617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27BAA1-6C62-4B1B-A49D-FF5D788E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DBAFAC-35D8-4E27-A18D-C3A32076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266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CCE26DA-A3D5-42B6-B77E-46CAA61B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656B27-D9E2-4CE4-AFC7-640401825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575F66-C618-469B-92C0-3BECD60BA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EA6A6-2F2E-46C7-A4FE-E84199786617}" type="datetimeFigureOut">
              <a:rPr lang="es-CO" smtClean="0"/>
              <a:t>17/04/2023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912348-56FC-40B1-AAC6-4DC73C658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93D8E7-4F61-4E07-9589-B7EFFEA70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D6E7E-0833-41B0-87B9-2D36EABFA5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974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451EC-A851-4C30-A388-7C09F0EF8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Mockups Aplicación Web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3DEEB3-17FF-4EF4-9034-F3F6F7518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Juan David Gonzalez Dimaté</a:t>
            </a:r>
          </a:p>
          <a:p>
            <a:r>
              <a:rPr lang="es-ES" dirty="0"/>
              <a:t>Luis Felipe Velasco Tao</a:t>
            </a:r>
          </a:p>
        </p:txBody>
      </p:sp>
    </p:spTree>
    <p:extLst>
      <p:ext uri="{BB962C8B-B14F-4D97-AF65-F5344CB8AC3E}">
        <p14:creationId xmlns:p14="http://schemas.microsoft.com/office/powerpoint/2010/main" val="4175313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lipse 25">
            <a:extLst>
              <a:ext uri="{FF2B5EF4-FFF2-40B4-BE49-F238E27FC236}">
                <a16:creationId xmlns:a16="http://schemas.microsoft.com/office/drawing/2014/main" id="{8470F6F6-18F6-47D2-AD77-0180152AC07A}"/>
              </a:ext>
            </a:extLst>
          </p:cNvPr>
          <p:cNvSpPr/>
          <p:nvPr/>
        </p:nvSpPr>
        <p:spPr>
          <a:xfrm>
            <a:off x="10284902" y="2392453"/>
            <a:ext cx="1082181" cy="3743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396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Semilleros</a:t>
            </a:r>
            <a:endParaRPr lang="es-CO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E18BD25-9F69-4674-A577-B1734C2BD97F}"/>
              </a:ext>
            </a:extLst>
          </p:cNvPr>
          <p:cNvSpPr/>
          <p:nvPr/>
        </p:nvSpPr>
        <p:spPr>
          <a:xfrm>
            <a:off x="-1" y="491491"/>
            <a:ext cx="12192000" cy="10101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AC703E4C-C601-49B8-87E5-244611FBA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324219"/>
            <a:ext cx="12192000" cy="533781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F588E394-182C-4358-8493-B5B869B4C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419" y="6414872"/>
            <a:ext cx="1505160" cy="352474"/>
          </a:xfrm>
          <a:prstGeom prst="rect">
            <a:avLst/>
          </a:prstGeom>
        </p:spPr>
      </p:pic>
      <p:grpSp>
        <p:nvGrpSpPr>
          <p:cNvPr id="34" name="Grupo 33">
            <a:extLst>
              <a:ext uri="{FF2B5EF4-FFF2-40B4-BE49-F238E27FC236}">
                <a16:creationId xmlns:a16="http://schemas.microsoft.com/office/drawing/2014/main" id="{2384D841-7D18-40E0-A2A9-CBE80CE8561B}"/>
              </a:ext>
            </a:extLst>
          </p:cNvPr>
          <p:cNvGrpSpPr/>
          <p:nvPr/>
        </p:nvGrpSpPr>
        <p:grpSpPr>
          <a:xfrm>
            <a:off x="0" y="582144"/>
            <a:ext cx="12192000" cy="1010138"/>
            <a:chOff x="-1" y="491491"/>
            <a:chExt cx="12192000" cy="1010138"/>
          </a:xfrm>
        </p:grpSpPr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65C5DF41-88E7-4F68-9591-A482F25E4451}"/>
                </a:ext>
              </a:extLst>
            </p:cNvPr>
            <p:cNvSpPr/>
            <p:nvPr/>
          </p:nvSpPr>
          <p:spPr>
            <a:xfrm>
              <a:off x="-1" y="491491"/>
              <a:ext cx="12192000" cy="10101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08824A09-3C9A-4780-8402-002B3547D2C3}"/>
                </a:ext>
              </a:extLst>
            </p:cNvPr>
            <p:cNvSpPr txBox="1"/>
            <p:nvPr/>
          </p:nvSpPr>
          <p:spPr>
            <a:xfrm>
              <a:off x="3942455" y="908708"/>
              <a:ext cx="81071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Proyectos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	Grupos de Investigación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Semilleros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</a:t>
              </a:r>
              <a:r>
                <a:rPr lang="es-ES" sz="1400" u="sng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Iniciar sesión</a:t>
              </a:r>
              <a:endParaRPr lang="es-CO" sz="1400" u="sng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endParaRPr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ADAE49F1-4E76-49F2-A500-ACDBDBB9C0D7}"/>
                </a:ext>
              </a:extLst>
            </p:cNvPr>
            <p:cNvGrpSpPr/>
            <p:nvPr/>
          </p:nvGrpSpPr>
          <p:grpSpPr>
            <a:xfrm>
              <a:off x="142429" y="560699"/>
              <a:ext cx="3154260" cy="855840"/>
              <a:chOff x="1" y="799053"/>
              <a:chExt cx="3154260" cy="855840"/>
            </a:xfrm>
          </p:grpSpPr>
          <p:pic>
            <p:nvPicPr>
              <p:cNvPr id="41" name="Picture 4" descr="Universidad de San Buenaventura | Carreras | Matrícula 2022">
                <a:extLst>
                  <a:ext uri="{FF2B5EF4-FFF2-40B4-BE49-F238E27FC236}">
                    <a16:creationId xmlns:a16="http://schemas.microsoft.com/office/drawing/2014/main" id="{9C613BA8-8F20-42E0-844B-7CA45BEA90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24" t="37094" r="11888" b="29230"/>
              <a:stretch/>
            </p:blipFill>
            <p:spPr bwMode="auto">
              <a:xfrm>
                <a:off x="1" y="799053"/>
                <a:ext cx="2910980" cy="8027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422EB578-7CF7-47DA-A202-A122B96EB6DD}"/>
                  </a:ext>
                </a:extLst>
              </p:cNvPr>
              <p:cNvSpPr txBox="1"/>
              <p:nvPr/>
            </p:nvSpPr>
            <p:spPr>
              <a:xfrm>
                <a:off x="503338" y="1408672"/>
                <a:ext cx="26509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>
                    <a:latin typeface="Book Antiqua" panose="02040602050305030304" pitchFamily="18" charset="0"/>
                    <a:ea typeface="DengXian" panose="02010600030101010101" pitchFamily="2" charset="-122"/>
                  </a:rPr>
                  <a:t>Sistema de Gestión de Proyectos - Reportes</a:t>
                </a:r>
                <a:endParaRPr lang="es-CO" sz="1000" dirty="0">
                  <a:latin typeface="Book Antiqua" panose="02040602050305030304" pitchFamily="18" charset="0"/>
                  <a:ea typeface="DengXian" panose="02010600030101010101" pitchFamily="2" charset="-122"/>
                </a:endParaRPr>
              </a:p>
            </p:txBody>
          </p:sp>
        </p:grpSp>
      </p:grpSp>
      <p:sp>
        <p:nvSpPr>
          <p:cNvPr id="45" name="Rectángulo 44">
            <a:extLst>
              <a:ext uri="{FF2B5EF4-FFF2-40B4-BE49-F238E27FC236}">
                <a16:creationId xmlns:a16="http://schemas.microsoft.com/office/drawing/2014/main" id="{FBE6D4A8-482D-4DFD-9BA0-46A93944038C}"/>
              </a:ext>
            </a:extLst>
          </p:cNvPr>
          <p:cNvSpPr/>
          <p:nvPr/>
        </p:nvSpPr>
        <p:spPr>
          <a:xfrm>
            <a:off x="-1" y="1787984"/>
            <a:ext cx="12192000" cy="5691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latin typeface="Daytona Pro Light" panose="020B0304030503040204" pitchFamily="34" charset="0"/>
                <a:ea typeface="DengXian" panose="02010600030101010101" pitchFamily="2" charset="-122"/>
              </a:rPr>
              <a:t>Semilleros</a:t>
            </a:r>
            <a:endParaRPr lang="es-CO" sz="2400" b="1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BEE04E9-2C86-4AC0-AF5D-1312AFD5319F}"/>
              </a:ext>
            </a:extLst>
          </p:cNvPr>
          <p:cNvSpPr/>
          <p:nvPr/>
        </p:nvSpPr>
        <p:spPr>
          <a:xfrm>
            <a:off x="142430" y="2943222"/>
            <a:ext cx="2910980" cy="13854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92ACFC18-FD6B-4EA5-B3AB-7A262F7124E6}"/>
              </a:ext>
            </a:extLst>
          </p:cNvPr>
          <p:cNvSpPr/>
          <p:nvPr/>
        </p:nvSpPr>
        <p:spPr>
          <a:xfrm>
            <a:off x="142430" y="4689763"/>
            <a:ext cx="2910980" cy="13854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AFB3161-214D-487A-8FEE-77BAAE87A1B3}"/>
              </a:ext>
            </a:extLst>
          </p:cNvPr>
          <p:cNvGrpSpPr/>
          <p:nvPr/>
        </p:nvGrpSpPr>
        <p:grpSpPr>
          <a:xfrm>
            <a:off x="3548542" y="2942368"/>
            <a:ext cx="7726262" cy="1423742"/>
            <a:chOff x="3548542" y="2943222"/>
            <a:chExt cx="7726262" cy="1423742"/>
          </a:xfrm>
        </p:grpSpPr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9A09B396-1A8A-4E84-B2F2-DD3A6082A494}"/>
                </a:ext>
              </a:extLst>
            </p:cNvPr>
            <p:cNvSpPr txBox="1"/>
            <p:nvPr/>
          </p:nvSpPr>
          <p:spPr>
            <a:xfrm>
              <a:off x="3548542" y="2943222"/>
              <a:ext cx="2684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Nombre del semillero</a:t>
              </a:r>
              <a:endParaRPr lang="es-CO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F2B829D5-6846-436E-AD20-F464D646711A}"/>
                </a:ext>
              </a:extLst>
            </p:cNvPr>
            <p:cNvSpPr txBox="1"/>
            <p:nvPr/>
          </p:nvSpPr>
          <p:spPr>
            <a:xfrm>
              <a:off x="3548542" y="3366690"/>
              <a:ext cx="77262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Descripción -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Lorem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ipsum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dolor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amet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consectetur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adipiscing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elit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sed 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eiusmod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tempor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incididunt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labore et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dolore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magna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ad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minim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veniam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quis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nostrud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exercitation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ullamco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laboris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nisi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aliquip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ex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commodo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consequat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276F4FCB-A99F-420E-A31C-8F24BFC2B98B}"/>
                </a:ext>
              </a:extLst>
            </p:cNvPr>
            <p:cNvSpPr txBox="1"/>
            <p:nvPr/>
          </p:nvSpPr>
          <p:spPr>
            <a:xfrm>
              <a:off x="3548542" y="4105354"/>
              <a:ext cx="14932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u="sng" dirty="0">
                  <a:solidFill>
                    <a:schemeClr val="accent2"/>
                  </a:solidFill>
                  <a:ea typeface="DengXian" panose="02010600030101010101" pitchFamily="2" charset="-122"/>
                </a:rPr>
                <a:t>Leer más</a:t>
              </a:r>
              <a:endParaRPr lang="es-CO" sz="1100" u="sng" dirty="0">
                <a:solidFill>
                  <a:schemeClr val="accent2"/>
                </a:solidFill>
                <a:ea typeface="DengXian" panose="02010600030101010101" pitchFamily="2" charset="-122"/>
              </a:endParaRPr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A1BA74B4-BADF-4583-B71D-8BFD33E4AC62}"/>
              </a:ext>
            </a:extLst>
          </p:cNvPr>
          <p:cNvGrpSpPr/>
          <p:nvPr/>
        </p:nvGrpSpPr>
        <p:grpSpPr>
          <a:xfrm>
            <a:off x="3540152" y="4689763"/>
            <a:ext cx="7726262" cy="1423742"/>
            <a:chOff x="3548542" y="2943222"/>
            <a:chExt cx="7726262" cy="1423742"/>
          </a:xfrm>
        </p:grpSpPr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2073905A-0CB9-4268-8689-8E3D3C36E4E8}"/>
                </a:ext>
              </a:extLst>
            </p:cNvPr>
            <p:cNvSpPr txBox="1"/>
            <p:nvPr/>
          </p:nvSpPr>
          <p:spPr>
            <a:xfrm>
              <a:off x="3548542" y="2943222"/>
              <a:ext cx="2684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Nombre del semillero</a:t>
              </a:r>
              <a:endParaRPr lang="es-CO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2E2B23EF-6EB8-442C-9B01-37D39514E0EF}"/>
                </a:ext>
              </a:extLst>
            </p:cNvPr>
            <p:cNvSpPr txBox="1"/>
            <p:nvPr/>
          </p:nvSpPr>
          <p:spPr>
            <a:xfrm>
              <a:off x="3548542" y="3366690"/>
              <a:ext cx="77262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Descripción -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Lorem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ipsum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dolor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amet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consectetur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adipiscing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elit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sed 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eiusmod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tempor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incididunt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labore et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dolore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magna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ad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minim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veniam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quis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nostrud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exercitation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ullamco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laboris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nisi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aliquip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ex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commodo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consequat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A9E73B34-B38E-4050-9E52-4C218933F206}"/>
                </a:ext>
              </a:extLst>
            </p:cNvPr>
            <p:cNvSpPr txBox="1"/>
            <p:nvPr/>
          </p:nvSpPr>
          <p:spPr>
            <a:xfrm>
              <a:off x="3548542" y="4105354"/>
              <a:ext cx="14932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u="sng" dirty="0">
                  <a:solidFill>
                    <a:schemeClr val="accent2"/>
                  </a:solidFill>
                  <a:ea typeface="DengXian" panose="02010600030101010101" pitchFamily="2" charset="-122"/>
                </a:rPr>
                <a:t>Leer más</a:t>
              </a:r>
              <a:endParaRPr lang="es-CO" sz="1100" u="sng" dirty="0">
                <a:solidFill>
                  <a:schemeClr val="accent2"/>
                </a:solidFill>
                <a:ea typeface="DengXian" panose="02010600030101010101" pitchFamily="2" charset="-122"/>
              </a:endParaRPr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20F9DAA-79C7-4389-B94E-B6285DB0C74F}"/>
              </a:ext>
            </a:extLst>
          </p:cNvPr>
          <p:cNvSpPr/>
          <p:nvPr/>
        </p:nvSpPr>
        <p:spPr>
          <a:xfrm>
            <a:off x="10425113" y="2510359"/>
            <a:ext cx="614798" cy="1331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latin typeface="Daytona Pro Light" panose="020B0304030503040204" pitchFamily="34" charset="0"/>
              </a:rPr>
              <a:t>Activos</a:t>
            </a:r>
            <a:endParaRPr lang="es-CO" sz="900" dirty="0">
              <a:latin typeface="Daytona Pro Light" panose="020B0304030503040204" pitchFamily="34" charset="0"/>
            </a:endParaRP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E66701BA-3E63-4587-832D-B1A48B97717C}"/>
              </a:ext>
            </a:extLst>
          </p:cNvPr>
          <p:cNvSpPr/>
          <p:nvPr/>
        </p:nvSpPr>
        <p:spPr>
          <a:xfrm>
            <a:off x="11039911" y="2510359"/>
            <a:ext cx="176082" cy="1331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▼</a:t>
            </a:r>
            <a:endParaRPr lang="es-CO" sz="1000" dirty="0"/>
          </a:p>
        </p:txBody>
      </p:sp>
      <p:cxnSp>
        <p:nvCxnSpPr>
          <p:cNvPr id="2049" name="Conector recto de flecha 2048">
            <a:extLst>
              <a:ext uri="{FF2B5EF4-FFF2-40B4-BE49-F238E27FC236}">
                <a16:creationId xmlns:a16="http://schemas.microsoft.com/office/drawing/2014/main" id="{5F721A84-239B-4FC6-B506-1B8ECE228B3A}"/>
              </a:ext>
            </a:extLst>
          </p:cNvPr>
          <p:cNvCxnSpPr>
            <a:cxnSpLocks/>
            <a:stCxn id="2054" idx="3"/>
            <a:endCxn id="26" idx="2"/>
          </p:cNvCxnSpPr>
          <p:nvPr/>
        </p:nvCxnSpPr>
        <p:spPr>
          <a:xfrm>
            <a:off x="9867376" y="2572262"/>
            <a:ext cx="417526" cy="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54" name="CuadroTexto 2053">
            <a:extLst>
              <a:ext uri="{FF2B5EF4-FFF2-40B4-BE49-F238E27FC236}">
                <a16:creationId xmlns:a16="http://schemas.microsoft.com/office/drawing/2014/main" id="{D55E99B8-94A9-422C-BC37-ACFC7EE302D5}"/>
              </a:ext>
            </a:extLst>
          </p:cNvPr>
          <p:cNvSpPr txBox="1"/>
          <p:nvPr/>
        </p:nvSpPr>
        <p:spPr>
          <a:xfrm>
            <a:off x="8614839" y="2433762"/>
            <a:ext cx="125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Filtro por estado</a:t>
            </a:r>
            <a:endParaRPr lang="es-CO" sz="1200" dirty="0"/>
          </a:p>
        </p:txBody>
      </p:sp>
      <p:pic>
        <p:nvPicPr>
          <p:cNvPr id="11" name="Gráfico 10" descr="Ojo">
            <a:extLst>
              <a:ext uri="{FF2B5EF4-FFF2-40B4-BE49-F238E27FC236}">
                <a16:creationId xmlns:a16="http://schemas.microsoft.com/office/drawing/2014/main" id="{507A88D9-7480-431F-B036-6FE4B8438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0720" y="3165030"/>
            <a:ext cx="914400" cy="914400"/>
          </a:xfrm>
          <a:prstGeom prst="rect">
            <a:avLst/>
          </a:prstGeom>
        </p:spPr>
      </p:pic>
      <p:pic>
        <p:nvPicPr>
          <p:cNvPr id="14" name="Gráfico 13" descr="Cuaderno de estrategias">
            <a:extLst>
              <a:ext uri="{FF2B5EF4-FFF2-40B4-BE49-F238E27FC236}">
                <a16:creationId xmlns:a16="http://schemas.microsoft.com/office/drawing/2014/main" id="{2E056AEC-0422-4F84-8957-4D4834D3BC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6828" y="49148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02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Login</a:t>
            </a:r>
            <a:endParaRPr lang="es-CO" dirty="0"/>
          </a:p>
        </p:txBody>
      </p:sp>
      <p:pic>
        <p:nvPicPr>
          <p:cNvPr id="1026" name="Picture 2" descr="Universidad de San Buenaventura - Especialización en Multimedia y ...">
            <a:extLst>
              <a:ext uri="{FF2B5EF4-FFF2-40B4-BE49-F238E27FC236}">
                <a16:creationId xmlns:a16="http://schemas.microsoft.com/office/drawing/2014/main" id="{AE502BE8-CA75-4E14-B30C-A7BE3A544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1616078"/>
            <a:ext cx="2381250" cy="23812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B1D2771-2FA3-4805-99A1-4E82A170563F}"/>
              </a:ext>
            </a:extLst>
          </p:cNvPr>
          <p:cNvSpPr/>
          <p:nvPr/>
        </p:nvSpPr>
        <p:spPr>
          <a:xfrm>
            <a:off x="5037267" y="4401266"/>
            <a:ext cx="2117466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Usuario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899856D-7A6A-4033-988C-C3F4D14EC639}"/>
              </a:ext>
            </a:extLst>
          </p:cNvPr>
          <p:cNvSpPr/>
          <p:nvPr/>
        </p:nvSpPr>
        <p:spPr>
          <a:xfrm>
            <a:off x="5037267" y="4977820"/>
            <a:ext cx="2117466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Contraseña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06DB088-AF1B-462D-9D47-AF5CF6F1743A}"/>
              </a:ext>
            </a:extLst>
          </p:cNvPr>
          <p:cNvSpPr/>
          <p:nvPr/>
        </p:nvSpPr>
        <p:spPr>
          <a:xfrm>
            <a:off x="5793996" y="5625605"/>
            <a:ext cx="604007" cy="209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Ingresar</a:t>
            </a:r>
            <a:endParaRPr lang="es-CO" sz="1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B57ABC8-075C-46F3-B1EB-104C0B3F7228}"/>
              </a:ext>
            </a:extLst>
          </p:cNvPr>
          <p:cNvSpPr txBox="1"/>
          <p:nvPr/>
        </p:nvSpPr>
        <p:spPr>
          <a:xfrm>
            <a:off x="5037267" y="6030160"/>
            <a:ext cx="1422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u="sng" dirty="0">
                <a:solidFill>
                  <a:schemeClr val="accent2"/>
                </a:solidFill>
              </a:rPr>
              <a:t>¿Ha olvidado su contraseña?</a:t>
            </a:r>
            <a:endParaRPr lang="es-CO" sz="800" u="sng" dirty="0">
              <a:solidFill>
                <a:schemeClr val="accent2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C3282DC-BD7C-4154-A9A5-F32B39FBF8A5}"/>
              </a:ext>
            </a:extLst>
          </p:cNvPr>
          <p:cNvSpPr txBox="1"/>
          <p:nvPr/>
        </p:nvSpPr>
        <p:spPr>
          <a:xfrm>
            <a:off x="6310705" y="6030160"/>
            <a:ext cx="975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u="sng" dirty="0">
                <a:solidFill>
                  <a:schemeClr val="accent2"/>
                </a:solidFill>
              </a:rPr>
              <a:t>Regístrese aquí</a:t>
            </a:r>
            <a:endParaRPr lang="es-CO" sz="800" u="sng" dirty="0">
              <a:solidFill>
                <a:schemeClr val="accent2"/>
              </a:solidFill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C0FA7E2-4DAF-4A2B-9719-DD876DAD34A6}"/>
              </a:ext>
            </a:extLst>
          </p:cNvPr>
          <p:cNvGrpSpPr/>
          <p:nvPr/>
        </p:nvGrpSpPr>
        <p:grpSpPr>
          <a:xfrm>
            <a:off x="0" y="601194"/>
            <a:ext cx="12192000" cy="307777"/>
            <a:chOff x="0" y="601194"/>
            <a:chExt cx="12192000" cy="307777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CCB9F8E6-B668-4562-8A56-53C9C87E3C9C}"/>
                </a:ext>
              </a:extLst>
            </p:cNvPr>
            <p:cNvSpPr/>
            <p:nvPr/>
          </p:nvSpPr>
          <p:spPr>
            <a:xfrm>
              <a:off x="0" y="612396"/>
              <a:ext cx="12192000" cy="2965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>
                  <a:latin typeface="Daytona Pro Light" panose="020B0304030503040204" pitchFamily="34" charset="0"/>
                </a:rPr>
                <a:t>Sistema de Gestión de Proyectos - Reportes</a:t>
              </a:r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4F19FB4A-8655-457B-8360-E91BDFD187F2}"/>
                </a:ext>
              </a:extLst>
            </p:cNvPr>
            <p:cNvSpPr txBox="1"/>
            <p:nvPr/>
          </p:nvSpPr>
          <p:spPr>
            <a:xfrm>
              <a:off x="82814" y="601194"/>
              <a:ext cx="7509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Inicio	</a:t>
              </a:r>
              <a:endParaRPr lang="es-CO" sz="1400" dirty="0">
                <a:solidFill>
                  <a:schemeClr val="bg1"/>
                </a:solidFill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4585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6438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Perfil</a:t>
            </a:r>
          </a:p>
        </p:txBody>
      </p:sp>
    </p:spTree>
    <p:extLst>
      <p:ext uri="{BB962C8B-B14F-4D97-AF65-F5344CB8AC3E}">
        <p14:creationId xmlns:p14="http://schemas.microsoft.com/office/powerpoint/2010/main" val="619202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6438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Menú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42490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396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  <a:endParaRPr lang="es-CO" dirty="0"/>
          </a:p>
        </p:txBody>
      </p:sp>
      <p:pic>
        <p:nvPicPr>
          <p:cNvPr id="2050" name="Picture 2" descr="Universidad de San Buenaventura, Bogotá 10 de marzo de 2020 - YouTube">
            <a:extLst>
              <a:ext uri="{FF2B5EF4-FFF2-40B4-BE49-F238E27FC236}">
                <a16:creationId xmlns:a16="http://schemas.microsoft.com/office/drawing/2014/main" id="{6458062C-32FA-4CEE-9DEE-1F2B999EDE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5"/>
          <a:stretch/>
        </p:blipFill>
        <p:spPr bwMode="auto">
          <a:xfrm>
            <a:off x="0" y="1570837"/>
            <a:ext cx="12192000" cy="4753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DA0D6044-01FC-43E3-A1F9-1846A9385877}"/>
              </a:ext>
            </a:extLst>
          </p:cNvPr>
          <p:cNvGrpSpPr/>
          <p:nvPr/>
        </p:nvGrpSpPr>
        <p:grpSpPr>
          <a:xfrm>
            <a:off x="-1" y="491491"/>
            <a:ext cx="12192000" cy="1010138"/>
            <a:chOff x="-1" y="491491"/>
            <a:chExt cx="12192000" cy="1010138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CE18BD25-9F69-4674-A577-B1734C2BD97F}"/>
                </a:ext>
              </a:extLst>
            </p:cNvPr>
            <p:cNvSpPr/>
            <p:nvPr/>
          </p:nvSpPr>
          <p:spPr>
            <a:xfrm>
              <a:off x="-1" y="491491"/>
              <a:ext cx="12192000" cy="10101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6698FDAF-25A8-4B22-994B-5A16EA4F176F}"/>
                </a:ext>
              </a:extLst>
            </p:cNvPr>
            <p:cNvSpPr txBox="1"/>
            <p:nvPr/>
          </p:nvSpPr>
          <p:spPr>
            <a:xfrm>
              <a:off x="3942455" y="908708"/>
              <a:ext cx="81071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Proyectos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	Grupos de Investigación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Semilleros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</a:t>
              </a:r>
              <a:r>
                <a:rPr lang="es-ES" sz="1400" u="sng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Iniciar sesión</a:t>
              </a:r>
              <a:endParaRPr lang="es-CO" sz="1400" u="sng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endParaRPr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C8C2C970-B0C3-4EB1-BBC7-EF7FE7A25A6D}"/>
                </a:ext>
              </a:extLst>
            </p:cNvPr>
            <p:cNvGrpSpPr/>
            <p:nvPr/>
          </p:nvGrpSpPr>
          <p:grpSpPr>
            <a:xfrm>
              <a:off x="142429" y="560699"/>
              <a:ext cx="3154260" cy="855840"/>
              <a:chOff x="1" y="799053"/>
              <a:chExt cx="3154260" cy="855840"/>
            </a:xfrm>
          </p:grpSpPr>
          <p:pic>
            <p:nvPicPr>
              <p:cNvPr id="2052" name="Picture 4" descr="Universidad de San Buenaventura | Carreras | Matrícula 2022">
                <a:extLst>
                  <a:ext uri="{FF2B5EF4-FFF2-40B4-BE49-F238E27FC236}">
                    <a16:creationId xmlns:a16="http://schemas.microsoft.com/office/drawing/2014/main" id="{E8C2B3ED-474F-4DC5-8911-9687DFE300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24" t="37094" r="11888" b="29230"/>
              <a:stretch/>
            </p:blipFill>
            <p:spPr bwMode="auto">
              <a:xfrm>
                <a:off x="1" y="799053"/>
                <a:ext cx="2910980" cy="8027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506F8A8-C775-42AA-9B99-BC6ECE3BE9B9}"/>
                  </a:ext>
                </a:extLst>
              </p:cNvPr>
              <p:cNvSpPr txBox="1"/>
              <p:nvPr/>
            </p:nvSpPr>
            <p:spPr>
              <a:xfrm>
                <a:off x="503338" y="1408672"/>
                <a:ext cx="26509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>
                    <a:latin typeface="Book Antiqua" panose="02040602050305030304" pitchFamily="18" charset="0"/>
                    <a:ea typeface="DengXian" panose="02010600030101010101" pitchFamily="2" charset="-122"/>
                  </a:rPr>
                  <a:t>Sistema de Gestión de Proyectos - Reportes</a:t>
                </a:r>
                <a:endParaRPr lang="es-CO" sz="1000" dirty="0">
                  <a:latin typeface="Book Antiqua" panose="02040602050305030304" pitchFamily="18" charset="0"/>
                  <a:ea typeface="DengXian" panose="02010600030101010101" pitchFamily="2" charset="-122"/>
                </a:endParaRPr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1F52A51-1FDC-4C5E-AB48-EED9406FF622}"/>
              </a:ext>
            </a:extLst>
          </p:cNvPr>
          <p:cNvGrpSpPr/>
          <p:nvPr/>
        </p:nvGrpSpPr>
        <p:grpSpPr>
          <a:xfrm>
            <a:off x="-1" y="6324219"/>
            <a:ext cx="12192000" cy="533781"/>
            <a:chOff x="-1" y="6324219"/>
            <a:chExt cx="12192000" cy="533781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4E2E79FF-F622-48ED-8529-52A99AE1F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" y="6324219"/>
              <a:ext cx="12192000" cy="533781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B3BC405F-A2C0-4162-BE62-4F552975B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43419" y="6414872"/>
              <a:ext cx="1505160" cy="352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51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Login</a:t>
            </a:r>
            <a:endParaRPr lang="es-CO" dirty="0"/>
          </a:p>
        </p:txBody>
      </p:sp>
      <p:pic>
        <p:nvPicPr>
          <p:cNvPr id="1026" name="Picture 2" descr="Universidad de San Buenaventura - Especialización en Multimedia y ...">
            <a:extLst>
              <a:ext uri="{FF2B5EF4-FFF2-40B4-BE49-F238E27FC236}">
                <a16:creationId xmlns:a16="http://schemas.microsoft.com/office/drawing/2014/main" id="{AE502BE8-CA75-4E14-B30C-A7BE3A544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1616078"/>
            <a:ext cx="2381250" cy="23812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B1D2771-2FA3-4805-99A1-4E82A170563F}"/>
              </a:ext>
            </a:extLst>
          </p:cNvPr>
          <p:cNvSpPr/>
          <p:nvPr/>
        </p:nvSpPr>
        <p:spPr>
          <a:xfrm>
            <a:off x="5037267" y="4401266"/>
            <a:ext cx="2117466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Usuario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899856D-7A6A-4033-988C-C3F4D14EC639}"/>
              </a:ext>
            </a:extLst>
          </p:cNvPr>
          <p:cNvSpPr/>
          <p:nvPr/>
        </p:nvSpPr>
        <p:spPr>
          <a:xfrm>
            <a:off x="5037267" y="4977820"/>
            <a:ext cx="2117466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Contraseña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06DB088-AF1B-462D-9D47-AF5CF6F1743A}"/>
              </a:ext>
            </a:extLst>
          </p:cNvPr>
          <p:cNvSpPr/>
          <p:nvPr/>
        </p:nvSpPr>
        <p:spPr>
          <a:xfrm>
            <a:off x="5793996" y="5625605"/>
            <a:ext cx="604007" cy="209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Ingresar</a:t>
            </a:r>
            <a:endParaRPr lang="es-CO" sz="1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B57ABC8-075C-46F3-B1EB-104C0B3F7228}"/>
              </a:ext>
            </a:extLst>
          </p:cNvPr>
          <p:cNvSpPr txBox="1"/>
          <p:nvPr/>
        </p:nvSpPr>
        <p:spPr>
          <a:xfrm>
            <a:off x="5037267" y="6030160"/>
            <a:ext cx="1422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u="sng" dirty="0">
                <a:solidFill>
                  <a:schemeClr val="accent2"/>
                </a:solidFill>
              </a:rPr>
              <a:t>¿Ha olvidado su contraseña?</a:t>
            </a:r>
            <a:endParaRPr lang="es-CO" sz="800" u="sng" dirty="0">
              <a:solidFill>
                <a:schemeClr val="accent2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C3282DC-BD7C-4154-A9A5-F32B39FBF8A5}"/>
              </a:ext>
            </a:extLst>
          </p:cNvPr>
          <p:cNvSpPr txBox="1"/>
          <p:nvPr/>
        </p:nvSpPr>
        <p:spPr>
          <a:xfrm>
            <a:off x="6310705" y="6030160"/>
            <a:ext cx="975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u="sng" dirty="0">
                <a:solidFill>
                  <a:schemeClr val="accent2"/>
                </a:solidFill>
              </a:rPr>
              <a:t>Regístrese aquí</a:t>
            </a:r>
            <a:endParaRPr lang="es-CO" sz="800" u="sng" dirty="0">
              <a:solidFill>
                <a:schemeClr val="accent2"/>
              </a:solidFill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C0FA7E2-4DAF-4A2B-9719-DD876DAD34A6}"/>
              </a:ext>
            </a:extLst>
          </p:cNvPr>
          <p:cNvGrpSpPr/>
          <p:nvPr/>
        </p:nvGrpSpPr>
        <p:grpSpPr>
          <a:xfrm>
            <a:off x="0" y="601194"/>
            <a:ext cx="12192000" cy="307777"/>
            <a:chOff x="0" y="601194"/>
            <a:chExt cx="12192000" cy="307777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CCB9F8E6-B668-4562-8A56-53C9C87E3C9C}"/>
                </a:ext>
              </a:extLst>
            </p:cNvPr>
            <p:cNvSpPr/>
            <p:nvPr/>
          </p:nvSpPr>
          <p:spPr>
            <a:xfrm>
              <a:off x="0" y="612396"/>
              <a:ext cx="12192000" cy="2965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>
                  <a:latin typeface="Daytona Pro Light" panose="020B0304030503040204" pitchFamily="34" charset="0"/>
                </a:rPr>
                <a:t>Sistema de Gestión de Proyectos - Reportes</a:t>
              </a:r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4F19FB4A-8655-457B-8360-E91BDFD187F2}"/>
                </a:ext>
              </a:extLst>
            </p:cNvPr>
            <p:cNvSpPr txBox="1"/>
            <p:nvPr/>
          </p:nvSpPr>
          <p:spPr>
            <a:xfrm>
              <a:off x="82814" y="601194"/>
              <a:ext cx="7509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Inicio	</a:t>
              </a:r>
              <a:endParaRPr lang="es-CO" sz="1400" dirty="0">
                <a:solidFill>
                  <a:schemeClr val="bg1"/>
                </a:solidFill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001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A875A6A-D000-4A01-8498-23AD111B0AF4}"/>
              </a:ext>
            </a:extLst>
          </p:cNvPr>
          <p:cNvSpPr/>
          <p:nvPr/>
        </p:nvSpPr>
        <p:spPr>
          <a:xfrm>
            <a:off x="6236357" y="3420774"/>
            <a:ext cx="4236440" cy="10697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Registro</a:t>
            </a:r>
            <a:endParaRPr lang="es-CO" dirty="0"/>
          </a:p>
        </p:txBody>
      </p:sp>
      <p:pic>
        <p:nvPicPr>
          <p:cNvPr id="1026" name="Picture 2" descr="Universidad de San Buenaventura - Especialización en Multimedia y ...">
            <a:extLst>
              <a:ext uri="{FF2B5EF4-FFF2-40B4-BE49-F238E27FC236}">
                <a16:creationId xmlns:a16="http://schemas.microsoft.com/office/drawing/2014/main" id="{AE502BE8-CA75-4E14-B30C-A7BE3A544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175" y="2236278"/>
            <a:ext cx="2381250" cy="23812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B1D2771-2FA3-4805-99A1-4E82A170563F}"/>
              </a:ext>
            </a:extLst>
          </p:cNvPr>
          <p:cNvSpPr/>
          <p:nvPr/>
        </p:nvSpPr>
        <p:spPr>
          <a:xfrm>
            <a:off x="6351223" y="1922564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Nombre(s)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899856D-7A6A-4033-988C-C3F4D14EC639}"/>
              </a:ext>
            </a:extLst>
          </p:cNvPr>
          <p:cNvSpPr/>
          <p:nvPr/>
        </p:nvSpPr>
        <p:spPr>
          <a:xfrm>
            <a:off x="6351223" y="4617528"/>
            <a:ext cx="4006708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Correo electrónico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06DB088-AF1B-462D-9D47-AF5CF6F1743A}"/>
              </a:ext>
            </a:extLst>
          </p:cNvPr>
          <p:cNvSpPr/>
          <p:nvPr/>
        </p:nvSpPr>
        <p:spPr>
          <a:xfrm>
            <a:off x="8067100" y="5451416"/>
            <a:ext cx="604007" cy="209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Solicitar</a:t>
            </a:r>
            <a:endParaRPr lang="es-CO" sz="100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C0FA7E2-4DAF-4A2B-9719-DD876DAD34A6}"/>
              </a:ext>
            </a:extLst>
          </p:cNvPr>
          <p:cNvGrpSpPr/>
          <p:nvPr/>
        </p:nvGrpSpPr>
        <p:grpSpPr>
          <a:xfrm>
            <a:off x="0" y="601194"/>
            <a:ext cx="12192000" cy="307777"/>
            <a:chOff x="0" y="601194"/>
            <a:chExt cx="12192000" cy="307777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CCB9F8E6-B668-4562-8A56-53C9C87E3C9C}"/>
                </a:ext>
              </a:extLst>
            </p:cNvPr>
            <p:cNvSpPr/>
            <p:nvPr/>
          </p:nvSpPr>
          <p:spPr>
            <a:xfrm>
              <a:off x="0" y="612396"/>
              <a:ext cx="12192000" cy="2965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>
                  <a:latin typeface="Daytona Pro Light" panose="020B0304030503040204" pitchFamily="34" charset="0"/>
                </a:rPr>
                <a:t>Sistema de Gestión de Proyectos - Reportes</a:t>
              </a:r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4F19FB4A-8655-457B-8360-E91BDFD187F2}"/>
                </a:ext>
              </a:extLst>
            </p:cNvPr>
            <p:cNvSpPr txBox="1"/>
            <p:nvPr/>
          </p:nvSpPr>
          <p:spPr>
            <a:xfrm>
              <a:off x="82814" y="601194"/>
              <a:ext cx="7509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Inicio	</a:t>
              </a:r>
              <a:endParaRPr lang="es-CO" sz="1400" dirty="0">
                <a:solidFill>
                  <a:schemeClr val="bg1"/>
                </a:solidFill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endParaRPr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666012E-5B7F-4438-B157-008F4A816AF1}"/>
              </a:ext>
            </a:extLst>
          </p:cNvPr>
          <p:cNvSpPr txBox="1"/>
          <p:nvPr/>
        </p:nvSpPr>
        <p:spPr>
          <a:xfrm>
            <a:off x="5913925" y="1328909"/>
            <a:ext cx="245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Solicitar usuario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136AE71-BAE9-4096-A1B3-FF797961BD2B}"/>
              </a:ext>
            </a:extLst>
          </p:cNvPr>
          <p:cNvSpPr/>
          <p:nvPr/>
        </p:nvSpPr>
        <p:spPr>
          <a:xfrm>
            <a:off x="8468694" y="1915605"/>
            <a:ext cx="1889242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Apellido(s)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A9329D2-3F2A-464E-982C-DC47619E4CBD}"/>
              </a:ext>
            </a:extLst>
          </p:cNvPr>
          <p:cNvSpPr/>
          <p:nvPr/>
        </p:nvSpPr>
        <p:spPr>
          <a:xfrm>
            <a:off x="6351227" y="2451123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 de documento         ▼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0284BE0-BD05-4711-9531-904F6328B49B}"/>
              </a:ext>
            </a:extLst>
          </p:cNvPr>
          <p:cNvSpPr/>
          <p:nvPr/>
        </p:nvSpPr>
        <p:spPr>
          <a:xfrm>
            <a:off x="8468693" y="2451123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Número de documento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0304EF2-177F-4C05-86D6-0BCD726E1A0D}"/>
              </a:ext>
            </a:extLst>
          </p:cNvPr>
          <p:cNvSpPr/>
          <p:nvPr/>
        </p:nvSpPr>
        <p:spPr>
          <a:xfrm>
            <a:off x="6351226" y="2982591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Rol	                 ▼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D4082D4-526B-4045-BF36-D5F305DD29E1}"/>
              </a:ext>
            </a:extLst>
          </p:cNvPr>
          <p:cNvSpPr/>
          <p:nvPr/>
        </p:nvSpPr>
        <p:spPr>
          <a:xfrm>
            <a:off x="8468693" y="2991911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Código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575DDA9-C98F-4F67-935F-EC106F58CE46}"/>
              </a:ext>
            </a:extLst>
          </p:cNvPr>
          <p:cNvSpPr/>
          <p:nvPr/>
        </p:nvSpPr>
        <p:spPr>
          <a:xfrm>
            <a:off x="6351224" y="3507718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 de curso	                 ▼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35BA64E-199A-41C9-8D48-DC5BD063298C}"/>
              </a:ext>
            </a:extLst>
          </p:cNvPr>
          <p:cNvSpPr/>
          <p:nvPr/>
        </p:nvSpPr>
        <p:spPr>
          <a:xfrm>
            <a:off x="8468694" y="3528240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Facultad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3300392-5046-4C1F-AFD8-FA27F845CB26}"/>
              </a:ext>
            </a:extLst>
          </p:cNvPr>
          <p:cNvSpPr/>
          <p:nvPr/>
        </p:nvSpPr>
        <p:spPr>
          <a:xfrm>
            <a:off x="6368547" y="4080706"/>
            <a:ext cx="1871921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Carrera	                 ▼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B6CD306-2EE2-43E8-89FE-0F4D621C33B7}"/>
              </a:ext>
            </a:extLst>
          </p:cNvPr>
          <p:cNvSpPr/>
          <p:nvPr/>
        </p:nvSpPr>
        <p:spPr>
          <a:xfrm>
            <a:off x="8486012" y="4069028"/>
            <a:ext cx="1889243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Semestre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B7D19C6F-EEEE-4CC0-83B3-58EC2788765B}"/>
              </a:ext>
            </a:extLst>
          </p:cNvPr>
          <p:cNvSpPr/>
          <p:nvPr/>
        </p:nvSpPr>
        <p:spPr>
          <a:xfrm>
            <a:off x="5019099" y="3680334"/>
            <a:ext cx="1217258" cy="46685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/>
              <a:t>Para estudiantes</a:t>
            </a:r>
            <a:endParaRPr lang="es-CO" sz="1050" dirty="0"/>
          </a:p>
        </p:txBody>
      </p:sp>
    </p:spTree>
    <p:extLst>
      <p:ext uri="{BB962C8B-B14F-4D97-AF65-F5344CB8AC3E}">
        <p14:creationId xmlns:p14="http://schemas.microsoft.com/office/powerpoint/2010/main" val="364340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38FD6A5-FD34-4BF6-942E-AEB02704256D}"/>
              </a:ext>
            </a:extLst>
          </p:cNvPr>
          <p:cNvSpPr/>
          <p:nvPr/>
        </p:nvSpPr>
        <p:spPr>
          <a:xfrm>
            <a:off x="3782466" y="2174845"/>
            <a:ext cx="4627067" cy="25083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Restablecer contraseña</a:t>
            </a:r>
            <a:endParaRPr lang="es-CO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C0FA7E2-4DAF-4A2B-9719-DD876DAD34A6}"/>
              </a:ext>
            </a:extLst>
          </p:cNvPr>
          <p:cNvGrpSpPr/>
          <p:nvPr/>
        </p:nvGrpSpPr>
        <p:grpSpPr>
          <a:xfrm>
            <a:off x="0" y="601194"/>
            <a:ext cx="12192000" cy="307777"/>
            <a:chOff x="0" y="601194"/>
            <a:chExt cx="12192000" cy="307777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CCB9F8E6-B668-4562-8A56-53C9C87E3C9C}"/>
                </a:ext>
              </a:extLst>
            </p:cNvPr>
            <p:cNvSpPr/>
            <p:nvPr/>
          </p:nvSpPr>
          <p:spPr>
            <a:xfrm>
              <a:off x="0" y="612396"/>
              <a:ext cx="12192000" cy="2965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>
                  <a:latin typeface="Daytona Pro Light" panose="020B0304030503040204" pitchFamily="34" charset="0"/>
                </a:rPr>
                <a:t>Sistema de Gestión de Proyectos - Reportes</a:t>
              </a:r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4F19FB4A-8655-457B-8360-E91BDFD187F2}"/>
                </a:ext>
              </a:extLst>
            </p:cNvPr>
            <p:cNvSpPr txBox="1"/>
            <p:nvPr/>
          </p:nvSpPr>
          <p:spPr>
            <a:xfrm>
              <a:off x="82814" y="601194"/>
              <a:ext cx="7509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Inicio	</a:t>
              </a:r>
              <a:endParaRPr lang="es-CO" sz="1400" dirty="0">
                <a:solidFill>
                  <a:schemeClr val="bg1"/>
                </a:solidFill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5751F26A-53BB-4570-B827-FF5569B60D2A}"/>
              </a:ext>
            </a:extLst>
          </p:cNvPr>
          <p:cNvSpPr txBox="1"/>
          <p:nvPr/>
        </p:nvSpPr>
        <p:spPr>
          <a:xfrm>
            <a:off x="4321727" y="2295971"/>
            <a:ext cx="354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DengXian" panose="02010600030101010101" pitchFamily="2" charset="-122"/>
                <a:ea typeface="DengXian" panose="02010600030101010101" pitchFamily="2" charset="-122"/>
              </a:rPr>
              <a:t>Restablecer contraseña</a:t>
            </a:r>
            <a:endParaRPr lang="es-CO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C1FB908-A41B-4ABF-AA69-CEDDB246C5D6}"/>
              </a:ext>
            </a:extLst>
          </p:cNvPr>
          <p:cNvSpPr/>
          <p:nvPr/>
        </p:nvSpPr>
        <p:spPr>
          <a:xfrm>
            <a:off x="5037266" y="3480119"/>
            <a:ext cx="2117466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Correo electrónico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A56DA18-95ED-49DE-9C32-81AB0EE8E201}"/>
              </a:ext>
            </a:extLst>
          </p:cNvPr>
          <p:cNvSpPr/>
          <p:nvPr/>
        </p:nvSpPr>
        <p:spPr>
          <a:xfrm>
            <a:off x="5793997" y="4091728"/>
            <a:ext cx="604007" cy="209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Solicitar</a:t>
            </a:r>
            <a:endParaRPr lang="es-CO" sz="10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4F72EB3-32AD-4978-8939-B3177DEAAD75}"/>
              </a:ext>
            </a:extLst>
          </p:cNvPr>
          <p:cNvSpPr/>
          <p:nvPr/>
        </p:nvSpPr>
        <p:spPr>
          <a:xfrm>
            <a:off x="5037266" y="2868510"/>
            <a:ext cx="2117466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Usuario</a:t>
            </a:r>
            <a:endParaRPr lang="es-CO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191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Confirmación envío de notificación</a:t>
            </a:r>
            <a:endParaRPr lang="es-CO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C0FA7E2-4DAF-4A2B-9719-DD876DAD34A6}"/>
              </a:ext>
            </a:extLst>
          </p:cNvPr>
          <p:cNvGrpSpPr/>
          <p:nvPr/>
        </p:nvGrpSpPr>
        <p:grpSpPr>
          <a:xfrm>
            <a:off x="0" y="601194"/>
            <a:ext cx="12192000" cy="307777"/>
            <a:chOff x="0" y="601194"/>
            <a:chExt cx="12192000" cy="307777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CCB9F8E6-B668-4562-8A56-53C9C87E3C9C}"/>
                </a:ext>
              </a:extLst>
            </p:cNvPr>
            <p:cNvSpPr/>
            <p:nvPr/>
          </p:nvSpPr>
          <p:spPr>
            <a:xfrm>
              <a:off x="0" y="612396"/>
              <a:ext cx="12192000" cy="2965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>
                  <a:latin typeface="Daytona Pro Light" panose="020B0304030503040204" pitchFamily="34" charset="0"/>
                </a:rPr>
                <a:t>Sistema de Gestión de Proyectos - Reportes</a:t>
              </a:r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4F19FB4A-8655-457B-8360-E91BDFD187F2}"/>
                </a:ext>
              </a:extLst>
            </p:cNvPr>
            <p:cNvSpPr txBox="1"/>
            <p:nvPr/>
          </p:nvSpPr>
          <p:spPr>
            <a:xfrm>
              <a:off x="82814" y="601194"/>
              <a:ext cx="7509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Inicio	</a:t>
              </a:r>
              <a:endParaRPr lang="es-CO" sz="1400" dirty="0">
                <a:solidFill>
                  <a:schemeClr val="bg1"/>
                </a:solidFill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5751F26A-53BB-4570-B827-FF5569B60D2A}"/>
              </a:ext>
            </a:extLst>
          </p:cNvPr>
          <p:cNvSpPr txBox="1"/>
          <p:nvPr/>
        </p:nvSpPr>
        <p:spPr>
          <a:xfrm>
            <a:off x="2857848" y="1486659"/>
            <a:ext cx="6476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latin typeface="DengXian" panose="02010600030101010101" pitchFamily="2" charset="-122"/>
                <a:ea typeface="DengXian" panose="02010600030101010101" pitchFamily="2" charset="-122"/>
              </a:rPr>
              <a:t>Solicitud realizada</a:t>
            </a:r>
            <a:endParaRPr lang="es-CO" sz="40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2D751E7-9553-4CC9-9E01-8CE51BE36643}"/>
              </a:ext>
            </a:extLst>
          </p:cNvPr>
          <p:cNvSpPr txBox="1"/>
          <p:nvPr/>
        </p:nvSpPr>
        <p:spPr>
          <a:xfrm>
            <a:off x="1498831" y="2902591"/>
            <a:ext cx="919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engXian" panose="02010600030101010101" pitchFamily="2" charset="-122"/>
                <a:ea typeface="DengXian" panose="02010600030101010101" pitchFamily="2" charset="-122"/>
              </a:rPr>
              <a:t>Se ha enviado una notificación al correo </a:t>
            </a:r>
            <a:r>
              <a:rPr lang="es-ES" i="1" dirty="0">
                <a:latin typeface="DengXian" panose="02010600030101010101" pitchFamily="2" charset="-122"/>
                <a:ea typeface="DengXian" panose="02010600030101010101" pitchFamily="2" charset="-122"/>
              </a:rPr>
              <a:t>{correo}. </a:t>
            </a:r>
            <a:r>
              <a:rPr lang="es-ES" dirty="0">
                <a:latin typeface="DengXian" panose="02010600030101010101" pitchFamily="2" charset="-122"/>
                <a:ea typeface="DengXian" panose="02010600030101010101" pitchFamily="2" charset="-122"/>
              </a:rPr>
              <a:t>Por favor revise su buzón para continuar.</a:t>
            </a:r>
            <a:endParaRPr lang="es-CO" i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02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396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 (Lista de opciones)</a:t>
            </a:r>
            <a:endParaRPr lang="es-CO" dirty="0"/>
          </a:p>
        </p:txBody>
      </p:sp>
      <p:pic>
        <p:nvPicPr>
          <p:cNvPr id="2050" name="Picture 2" descr="Universidad de San Buenaventura, Bogotá 10 de marzo de 2020 - YouTube">
            <a:extLst>
              <a:ext uri="{FF2B5EF4-FFF2-40B4-BE49-F238E27FC236}">
                <a16:creationId xmlns:a16="http://schemas.microsoft.com/office/drawing/2014/main" id="{6458062C-32FA-4CEE-9DEE-1F2B999EDE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5"/>
          <a:stretch/>
        </p:blipFill>
        <p:spPr bwMode="auto">
          <a:xfrm>
            <a:off x="0" y="1570837"/>
            <a:ext cx="12192000" cy="4753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CE18BD25-9F69-4674-A577-B1734C2BD97F}"/>
              </a:ext>
            </a:extLst>
          </p:cNvPr>
          <p:cNvSpPr/>
          <p:nvPr/>
        </p:nvSpPr>
        <p:spPr>
          <a:xfrm>
            <a:off x="-1" y="491491"/>
            <a:ext cx="12192000" cy="10101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CO" dirty="0">
              <a:latin typeface="Daytona Pro Light" panose="020B030403050304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698FDAF-25A8-4B22-994B-5A16EA4F176F}"/>
              </a:ext>
            </a:extLst>
          </p:cNvPr>
          <p:cNvSpPr txBox="1"/>
          <p:nvPr/>
        </p:nvSpPr>
        <p:spPr>
          <a:xfrm>
            <a:off x="3942455" y="908708"/>
            <a:ext cx="8107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Proyectos</a:t>
            </a:r>
            <a:r>
              <a:rPr lang="es-ES" sz="1000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▼</a:t>
            </a:r>
            <a:r>
              <a:rPr lang="es-ES" sz="1400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		Grupos de Investigación</a:t>
            </a:r>
            <a:r>
              <a:rPr lang="es-ES" sz="1000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▼</a:t>
            </a:r>
            <a:r>
              <a:rPr lang="es-ES" sz="1400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	Semilleros</a:t>
            </a:r>
            <a:r>
              <a:rPr lang="es-ES" sz="1000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▼</a:t>
            </a:r>
            <a:r>
              <a:rPr lang="es-ES" sz="1400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	</a:t>
            </a:r>
            <a:r>
              <a:rPr lang="es-ES" sz="1400" u="sng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rPr>
              <a:t>Iniciar sesión</a:t>
            </a:r>
            <a:endParaRPr lang="es-CO" sz="1400" u="sng" dirty="0">
              <a:latin typeface="Daytona Pro Light" panose="020B0604020202020204" pitchFamily="34" charset="0"/>
              <a:ea typeface="DengXian" panose="020B0503020204020204" pitchFamily="2" charset="-122"/>
              <a:cs typeface="David" panose="020B0604020202020204" pitchFamily="34" charset="-79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C8C2C970-B0C3-4EB1-BBC7-EF7FE7A25A6D}"/>
              </a:ext>
            </a:extLst>
          </p:cNvPr>
          <p:cNvGrpSpPr/>
          <p:nvPr/>
        </p:nvGrpSpPr>
        <p:grpSpPr>
          <a:xfrm>
            <a:off x="142429" y="560699"/>
            <a:ext cx="3154260" cy="855840"/>
            <a:chOff x="1" y="799053"/>
            <a:chExt cx="3154260" cy="855840"/>
          </a:xfrm>
        </p:grpSpPr>
        <p:pic>
          <p:nvPicPr>
            <p:cNvPr id="2052" name="Picture 4" descr="Universidad de San Buenaventura | Carreras | Matrícula 2022">
              <a:extLst>
                <a:ext uri="{FF2B5EF4-FFF2-40B4-BE49-F238E27FC236}">
                  <a16:creationId xmlns:a16="http://schemas.microsoft.com/office/drawing/2014/main" id="{E8C2B3ED-474F-4DC5-8911-9687DFE300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4" t="37094" r="11888" b="29230"/>
            <a:stretch/>
          </p:blipFill>
          <p:spPr bwMode="auto">
            <a:xfrm>
              <a:off x="1" y="799053"/>
              <a:ext cx="2910980" cy="802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9506F8A8-C775-42AA-9B99-BC6ECE3BE9B9}"/>
                </a:ext>
              </a:extLst>
            </p:cNvPr>
            <p:cNvSpPr txBox="1"/>
            <p:nvPr/>
          </p:nvSpPr>
          <p:spPr>
            <a:xfrm>
              <a:off x="503338" y="1408672"/>
              <a:ext cx="26509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>
                  <a:latin typeface="Book Antiqua" panose="02040602050305030304" pitchFamily="18" charset="0"/>
                  <a:ea typeface="DengXian" panose="02010600030101010101" pitchFamily="2" charset="-122"/>
                </a:rPr>
                <a:t>Sistema de Gestión de Proyectos - Reportes</a:t>
              </a:r>
              <a:endParaRPr lang="es-CO" sz="1000" dirty="0">
                <a:latin typeface="Book Antiqua" panose="02040602050305030304" pitchFamily="18" charset="0"/>
                <a:ea typeface="DengXian" panose="02010600030101010101" pitchFamily="2" charset="-122"/>
              </a:endParaRPr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B2387F9C-4546-4374-A981-55A2413B4B17}"/>
              </a:ext>
            </a:extLst>
          </p:cNvPr>
          <p:cNvSpPr/>
          <p:nvPr/>
        </p:nvSpPr>
        <p:spPr>
          <a:xfrm>
            <a:off x="4053922" y="1380834"/>
            <a:ext cx="140935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FCBABBF-27B0-477A-903E-F752BC1E4052}"/>
              </a:ext>
            </a:extLst>
          </p:cNvPr>
          <p:cNvSpPr/>
          <p:nvPr/>
        </p:nvSpPr>
        <p:spPr>
          <a:xfrm>
            <a:off x="4053922" y="1424375"/>
            <a:ext cx="1409350" cy="89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41A79C61-51C9-4535-A190-35EA82B363C2}"/>
              </a:ext>
            </a:extLst>
          </p:cNvPr>
          <p:cNvGrpSpPr/>
          <p:nvPr/>
        </p:nvGrpSpPr>
        <p:grpSpPr>
          <a:xfrm>
            <a:off x="5886618" y="1380834"/>
            <a:ext cx="2109394" cy="933741"/>
            <a:chOff x="5886618" y="1380834"/>
            <a:chExt cx="2109394" cy="1294679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5C253D2D-929C-46E0-8F85-F6F139A59A6B}"/>
                </a:ext>
              </a:extLst>
            </p:cNvPr>
            <p:cNvSpPr/>
            <p:nvPr/>
          </p:nvSpPr>
          <p:spPr>
            <a:xfrm>
              <a:off x="5886619" y="1380834"/>
              <a:ext cx="210939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7ED64D67-105F-4F89-B833-5305F91C36AE}"/>
                </a:ext>
              </a:extLst>
            </p:cNvPr>
            <p:cNvSpPr/>
            <p:nvPr/>
          </p:nvSpPr>
          <p:spPr>
            <a:xfrm>
              <a:off x="5886618" y="1424375"/>
              <a:ext cx="2109393" cy="12511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D81DAA5D-3558-42B2-A6FF-1D11D8F7CEB5}"/>
              </a:ext>
            </a:extLst>
          </p:cNvPr>
          <p:cNvGrpSpPr/>
          <p:nvPr/>
        </p:nvGrpSpPr>
        <p:grpSpPr>
          <a:xfrm>
            <a:off x="8608459" y="1378656"/>
            <a:ext cx="1099104" cy="657189"/>
            <a:chOff x="8608459" y="1378656"/>
            <a:chExt cx="1099104" cy="1296857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87A93E8A-36DB-4D41-89B0-5E905D4DB90A}"/>
                </a:ext>
              </a:extLst>
            </p:cNvPr>
            <p:cNvSpPr/>
            <p:nvPr/>
          </p:nvSpPr>
          <p:spPr>
            <a:xfrm>
              <a:off x="8608460" y="1378656"/>
              <a:ext cx="109910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B69B289B-CBC8-45A3-A508-C6695065B99D}"/>
                </a:ext>
              </a:extLst>
            </p:cNvPr>
            <p:cNvSpPr/>
            <p:nvPr/>
          </p:nvSpPr>
          <p:spPr>
            <a:xfrm>
              <a:off x="8608459" y="1424375"/>
              <a:ext cx="1099103" cy="12511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1B1720F-E495-4219-86AC-87DC4F317DFE}"/>
              </a:ext>
            </a:extLst>
          </p:cNvPr>
          <p:cNvCxnSpPr>
            <a:cxnSpLocks/>
          </p:cNvCxnSpPr>
          <p:nvPr/>
        </p:nvCxnSpPr>
        <p:spPr>
          <a:xfrm>
            <a:off x="4053921" y="1720554"/>
            <a:ext cx="140935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53A9341-0458-4626-8DBB-A8B6DEE6894F}"/>
              </a:ext>
            </a:extLst>
          </p:cNvPr>
          <p:cNvSpPr txBox="1"/>
          <p:nvPr/>
        </p:nvSpPr>
        <p:spPr>
          <a:xfrm>
            <a:off x="4053921" y="1444215"/>
            <a:ext cx="1149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Proyectos activos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930BA02-AD56-46FB-9635-3FFCB04D4970}"/>
              </a:ext>
            </a:extLst>
          </p:cNvPr>
          <p:cNvSpPr txBox="1"/>
          <p:nvPr/>
        </p:nvSpPr>
        <p:spPr>
          <a:xfrm>
            <a:off x="4053920" y="1741224"/>
            <a:ext cx="1409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Proyectos culminados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57E128EE-DE83-4D5C-BEF5-BF1AB9DC2DB0}"/>
              </a:ext>
            </a:extLst>
          </p:cNvPr>
          <p:cNvCxnSpPr>
            <a:cxnSpLocks/>
          </p:cNvCxnSpPr>
          <p:nvPr/>
        </p:nvCxnSpPr>
        <p:spPr>
          <a:xfrm>
            <a:off x="4053921" y="2015829"/>
            <a:ext cx="140935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1A59EF6-D97E-4584-9360-8CA5B743D114}"/>
              </a:ext>
            </a:extLst>
          </p:cNvPr>
          <p:cNvSpPr txBox="1"/>
          <p:nvPr/>
        </p:nvSpPr>
        <p:spPr>
          <a:xfrm>
            <a:off x="4053919" y="2017646"/>
            <a:ext cx="1409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Proyectos inactivos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DF5077E6-E70F-4C2B-B988-049949682669}"/>
              </a:ext>
            </a:extLst>
          </p:cNvPr>
          <p:cNvCxnSpPr>
            <a:cxnSpLocks/>
          </p:cNvCxnSpPr>
          <p:nvPr/>
        </p:nvCxnSpPr>
        <p:spPr>
          <a:xfrm flipV="1">
            <a:off x="5886618" y="1720554"/>
            <a:ext cx="2109393" cy="28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CA399A3A-782E-4C67-AA4E-975B81FCEF91}"/>
              </a:ext>
            </a:extLst>
          </p:cNvPr>
          <p:cNvCxnSpPr>
            <a:cxnSpLocks/>
          </p:cNvCxnSpPr>
          <p:nvPr/>
        </p:nvCxnSpPr>
        <p:spPr>
          <a:xfrm flipV="1">
            <a:off x="5886618" y="2015829"/>
            <a:ext cx="2109393" cy="287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F168711-9193-401D-8DA8-6796FEA69FEB}"/>
              </a:ext>
            </a:extLst>
          </p:cNvPr>
          <p:cNvSpPr txBox="1"/>
          <p:nvPr/>
        </p:nvSpPr>
        <p:spPr>
          <a:xfrm>
            <a:off x="5870814" y="1452396"/>
            <a:ext cx="208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Grupos de línea de Software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A0AC09D-EB71-45F3-BA86-AF5091FBAD44}"/>
              </a:ext>
            </a:extLst>
          </p:cNvPr>
          <p:cNvSpPr txBox="1"/>
          <p:nvPr/>
        </p:nvSpPr>
        <p:spPr>
          <a:xfrm>
            <a:off x="5870813" y="1743502"/>
            <a:ext cx="20381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Grupos de línea de Redes 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FE83D5C-6615-4D1A-BEF1-5FB4B53FF4F7}"/>
              </a:ext>
            </a:extLst>
          </p:cNvPr>
          <p:cNvSpPr txBox="1"/>
          <p:nvPr/>
        </p:nvSpPr>
        <p:spPr>
          <a:xfrm>
            <a:off x="5879641" y="2035845"/>
            <a:ext cx="1864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Grupos de línea de seguridad 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AC703E4C-C601-49B8-87E5-244611FBA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324219"/>
            <a:ext cx="12192000" cy="533781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F588E394-182C-4358-8493-B5B869B4C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3419" y="6414872"/>
            <a:ext cx="1505160" cy="352474"/>
          </a:xfrm>
          <a:prstGeom prst="rect">
            <a:avLst/>
          </a:prstGeom>
        </p:spPr>
      </p:pic>
      <p:cxnSp>
        <p:nvCxnSpPr>
          <p:cNvPr id="2053" name="Conector recto 2052">
            <a:extLst>
              <a:ext uri="{FF2B5EF4-FFF2-40B4-BE49-F238E27FC236}">
                <a16:creationId xmlns:a16="http://schemas.microsoft.com/office/drawing/2014/main" id="{B76EE366-B8F8-40B0-BC70-E4F1E6F70631}"/>
              </a:ext>
            </a:extLst>
          </p:cNvPr>
          <p:cNvCxnSpPr>
            <a:endCxn id="16" idx="3"/>
          </p:cNvCxnSpPr>
          <p:nvPr/>
        </p:nvCxnSpPr>
        <p:spPr>
          <a:xfrm flipV="1">
            <a:off x="8604250" y="1718835"/>
            <a:ext cx="1103312" cy="171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4F377E42-9A55-4C2E-B879-7C4AA69A86AF}"/>
              </a:ext>
            </a:extLst>
          </p:cNvPr>
          <p:cNvSpPr txBox="1"/>
          <p:nvPr/>
        </p:nvSpPr>
        <p:spPr>
          <a:xfrm>
            <a:off x="8600281" y="1450480"/>
            <a:ext cx="208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Activos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B61C6FA-31DD-4EA1-A262-92D800AC2A51}"/>
              </a:ext>
            </a:extLst>
          </p:cNvPr>
          <p:cNvSpPr txBox="1"/>
          <p:nvPr/>
        </p:nvSpPr>
        <p:spPr>
          <a:xfrm>
            <a:off x="8600281" y="1755089"/>
            <a:ext cx="208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In</a:t>
            </a:r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es-ES" sz="100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ctivos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7104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lipse 25">
            <a:extLst>
              <a:ext uri="{FF2B5EF4-FFF2-40B4-BE49-F238E27FC236}">
                <a16:creationId xmlns:a16="http://schemas.microsoft.com/office/drawing/2014/main" id="{8470F6F6-18F6-47D2-AD77-0180152AC07A}"/>
              </a:ext>
            </a:extLst>
          </p:cNvPr>
          <p:cNvSpPr/>
          <p:nvPr/>
        </p:nvSpPr>
        <p:spPr>
          <a:xfrm>
            <a:off x="9860756" y="2392453"/>
            <a:ext cx="1506328" cy="3743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396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Proyectos</a:t>
            </a:r>
            <a:endParaRPr lang="es-CO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E18BD25-9F69-4674-A577-B1734C2BD97F}"/>
              </a:ext>
            </a:extLst>
          </p:cNvPr>
          <p:cNvSpPr/>
          <p:nvPr/>
        </p:nvSpPr>
        <p:spPr>
          <a:xfrm>
            <a:off x="-1" y="491491"/>
            <a:ext cx="12192000" cy="10101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AC703E4C-C601-49B8-87E5-244611FBA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324219"/>
            <a:ext cx="12192000" cy="533781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F588E394-182C-4358-8493-B5B869B4C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419" y="6414872"/>
            <a:ext cx="1505160" cy="352474"/>
          </a:xfrm>
          <a:prstGeom prst="rect">
            <a:avLst/>
          </a:prstGeom>
        </p:spPr>
      </p:pic>
      <p:grpSp>
        <p:nvGrpSpPr>
          <p:cNvPr id="34" name="Grupo 33">
            <a:extLst>
              <a:ext uri="{FF2B5EF4-FFF2-40B4-BE49-F238E27FC236}">
                <a16:creationId xmlns:a16="http://schemas.microsoft.com/office/drawing/2014/main" id="{2384D841-7D18-40E0-A2A9-CBE80CE8561B}"/>
              </a:ext>
            </a:extLst>
          </p:cNvPr>
          <p:cNvGrpSpPr/>
          <p:nvPr/>
        </p:nvGrpSpPr>
        <p:grpSpPr>
          <a:xfrm>
            <a:off x="0" y="582144"/>
            <a:ext cx="12192000" cy="1010138"/>
            <a:chOff x="-1" y="491491"/>
            <a:chExt cx="12192000" cy="1010138"/>
          </a:xfrm>
        </p:grpSpPr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65C5DF41-88E7-4F68-9591-A482F25E4451}"/>
                </a:ext>
              </a:extLst>
            </p:cNvPr>
            <p:cNvSpPr/>
            <p:nvPr/>
          </p:nvSpPr>
          <p:spPr>
            <a:xfrm>
              <a:off x="-1" y="491491"/>
              <a:ext cx="12192000" cy="10101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08824A09-3C9A-4780-8402-002B3547D2C3}"/>
                </a:ext>
              </a:extLst>
            </p:cNvPr>
            <p:cNvSpPr txBox="1"/>
            <p:nvPr/>
          </p:nvSpPr>
          <p:spPr>
            <a:xfrm>
              <a:off x="3942455" y="908708"/>
              <a:ext cx="81071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Proyectos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	Grupos de Investigación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Semilleros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</a:t>
              </a:r>
              <a:r>
                <a:rPr lang="es-ES" sz="1400" u="sng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Iniciar sesión</a:t>
              </a:r>
              <a:endParaRPr lang="es-CO" sz="1400" u="sng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endParaRPr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ADAE49F1-4E76-49F2-A500-ACDBDBB9C0D7}"/>
                </a:ext>
              </a:extLst>
            </p:cNvPr>
            <p:cNvGrpSpPr/>
            <p:nvPr/>
          </p:nvGrpSpPr>
          <p:grpSpPr>
            <a:xfrm>
              <a:off x="142429" y="560699"/>
              <a:ext cx="3154260" cy="855840"/>
              <a:chOff x="1" y="799053"/>
              <a:chExt cx="3154260" cy="855840"/>
            </a:xfrm>
          </p:grpSpPr>
          <p:pic>
            <p:nvPicPr>
              <p:cNvPr id="41" name="Picture 4" descr="Universidad de San Buenaventura | Carreras | Matrícula 2022">
                <a:extLst>
                  <a:ext uri="{FF2B5EF4-FFF2-40B4-BE49-F238E27FC236}">
                    <a16:creationId xmlns:a16="http://schemas.microsoft.com/office/drawing/2014/main" id="{9C613BA8-8F20-42E0-844B-7CA45BEA90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24" t="37094" r="11888" b="29230"/>
              <a:stretch/>
            </p:blipFill>
            <p:spPr bwMode="auto">
              <a:xfrm>
                <a:off x="1" y="799053"/>
                <a:ext cx="2910980" cy="8027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422EB578-7CF7-47DA-A202-A122B96EB6DD}"/>
                  </a:ext>
                </a:extLst>
              </p:cNvPr>
              <p:cNvSpPr txBox="1"/>
              <p:nvPr/>
            </p:nvSpPr>
            <p:spPr>
              <a:xfrm>
                <a:off x="503338" y="1408672"/>
                <a:ext cx="26509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>
                    <a:latin typeface="Book Antiqua" panose="02040602050305030304" pitchFamily="18" charset="0"/>
                    <a:ea typeface="DengXian" panose="02010600030101010101" pitchFamily="2" charset="-122"/>
                  </a:rPr>
                  <a:t>Sistema de Gestión de Proyectos - Reportes</a:t>
                </a:r>
                <a:endParaRPr lang="es-CO" sz="1000" dirty="0">
                  <a:latin typeface="Book Antiqua" panose="02040602050305030304" pitchFamily="18" charset="0"/>
                  <a:ea typeface="DengXian" panose="02010600030101010101" pitchFamily="2" charset="-122"/>
                </a:endParaRPr>
              </a:p>
            </p:txBody>
          </p:sp>
        </p:grpSp>
      </p:grpSp>
      <p:sp>
        <p:nvSpPr>
          <p:cNvPr id="45" name="Rectángulo 44">
            <a:extLst>
              <a:ext uri="{FF2B5EF4-FFF2-40B4-BE49-F238E27FC236}">
                <a16:creationId xmlns:a16="http://schemas.microsoft.com/office/drawing/2014/main" id="{FBE6D4A8-482D-4DFD-9BA0-46A93944038C}"/>
              </a:ext>
            </a:extLst>
          </p:cNvPr>
          <p:cNvSpPr/>
          <p:nvPr/>
        </p:nvSpPr>
        <p:spPr>
          <a:xfrm>
            <a:off x="-1" y="1787984"/>
            <a:ext cx="12192000" cy="5691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latin typeface="Daytona Pro Light" panose="020B0304030503040204" pitchFamily="34" charset="0"/>
                <a:ea typeface="DengXian" panose="02010600030101010101" pitchFamily="2" charset="-122"/>
              </a:rPr>
              <a:t>Proyectos</a:t>
            </a:r>
            <a:endParaRPr lang="es-CO" sz="2400" b="1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BEE04E9-2C86-4AC0-AF5D-1312AFD5319F}"/>
              </a:ext>
            </a:extLst>
          </p:cNvPr>
          <p:cNvSpPr/>
          <p:nvPr/>
        </p:nvSpPr>
        <p:spPr>
          <a:xfrm>
            <a:off x="142430" y="2943222"/>
            <a:ext cx="2910980" cy="13854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92ACFC18-FD6B-4EA5-B3AB-7A262F7124E6}"/>
              </a:ext>
            </a:extLst>
          </p:cNvPr>
          <p:cNvSpPr/>
          <p:nvPr/>
        </p:nvSpPr>
        <p:spPr>
          <a:xfrm>
            <a:off x="142430" y="4689763"/>
            <a:ext cx="2910980" cy="13854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Gráfico 16" descr="Silla de ruedas nueva">
            <a:extLst>
              <a:ext uri="{FF2B5EF4-FFF2-40B4-BE49-F238E27FC236}">
                <a16:creationId xmlns:a16="http://schemas.microsoft.com/office/drawing/2014/main" id="{0571ABD0-D963-42EF-8428-3CDAC730CE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6828" y="3178770"/>
            <a:ext cx="914400" cy="914400"/>
          </a:xfrm>
          <a:prstGeom prst="rect">
            <a:avLst/>
          </a:prstGeom>
        </p:spPr>
      </p:pic>
      <p:pic>
        <p:nvPicPr>
          <p:cNvPr id="19" name="Gráfico 18" descr="Cabeza con engranajes">
            <a:extLst>
              <a:ext uri="{FF2B5EF4-FFF2-40B4-BE49-F238E27FC236}">
                <a16:creationId xmlns:a16="http://schemas.microsoft.com/office/drawing/2014/main" id="{9DCDBD7F-ADA5-444F-B1BC-63306DC802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0720" y="4925311"/>
            <a:ext cx="914400" cy="914400"/>
          </a:xfrm>
          <a:prstGeom prst="rect">
            <a:avLst/>
          </a:prstGeom>
        </p:spPr>
      </p:pic>
      <p:grpSp>
        <p:nvGrpSpPr>
          <p:cNvPr id="22" name="Grupo 21">
            <a:extLst>
              <a:ext uri="{FF2B5EF4-FFF2-40B4-BE49-F238E27FC236}">
                <a16:creationId xmlns:a16="http://schemas.microsoft.com/office/drawing/2014/main" id="{1AFB3161-214D-487A-8FEE-77BAAE87A1B3}"/>
              </a:ext>
            </a:extLst>
          </p:cNvPr>
          <p:cNvGrpSpPr/>
          <p:nvPr/>
        </p:nvGrpSpPr>
        <p:grpSpPr>
          <a:xfrm>
            <a:off x="3548542" y="2942368"/>
            <a:ext cx="7726262" cy="1423742"/>
            <a:chOff x="3548542" y="2943222"/>
            <a:chExt cx="7726262" cy="1423742"/>
          </a:xfrm>
        </p:grpSpPr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9A09B396-1A8A-4E84-B2F2-DD3A6082A494}"/>
                </a:ext>
              </a:extLst>
            </p:cNvPr>
            <p:cNvSpPr txBox="1"/>
            <p:nvPr/>
          </p:nvSpPr>
          <p:spPr>
            <a:xfrm>
              <a:off x="3548542" y="2943222"/>
              <a:ext cx="2684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Nombre del proyecto</a:t>
              </a:r>
              <a:endParaRPr lang="es-CO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F2B829D5-6846-436E-AD20-F464D646711A}"/>
                </a:ext>
              </a:extLst>
            </p:cNvPr>
            <p:cNvSpPr txBox="1"/>
            <p:nvPr/>
          </p:nvSpPr>
          <p:spPr>
            <a:xfrm>
              <a:off x="3548542" y="3366690"/>
              <a:ext cx="77262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Descripción -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Lorem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ipsum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dolor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amet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consectetur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adipiscing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elit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sed 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eiusmod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tempor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incididunt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labore et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dolore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magna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ad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minim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veniam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quis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nostrud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exercitation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ullamco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laboris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nisi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aliquip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ex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commodo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consequat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276F4FCB-A99F-420E-A31C-8F24BFC2B98B}"/>
                </a:ext>
              </a:extLst>
            </p:cNvPr>
            <p:cNvSpPr txBox="1"/>
            <p:nvPr/>
          </p:nvSpPr>
          <p:spPr>
            <a:xfrm>
              <a:off x="3548542" y="4105354"/>
              <a:ext cx="14932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u="sng" dirty="0">
                  <a:solidFill>
                    <a:schemeClr val="accent2"/>
                  </a:solidFill>
                  <a:ea typeface="DengXian" panose="02010600030101010101" pitchFamily="2" charset="-122"/>
                </a:rPr>
                <a:t>Leer más</a:t>
              </a:r>
              <a:endParaRPr lang="es-CO" sz="1100" u="sng" dirty="0">
                <a:solidFill>
                  <a:schemeClr val="accent2"/>
                </a:solidFill>
                <a:ea typeface="DengXian" panose="02010600030101010101" pitchFamily="2" charset="-122"/>
              </a:endParaRPr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A1BA74B4-BADF-4583-B71D-8BFD33E4AC62}"/>
              </a:ext>
            </a:extLst>
          </p:cNvPr>
          <p:cNvGrpSpPr/>
          <p:nvPr/>
        </p:nvGrpSpPr>
        <p:grpSpPr>
          <a:xfrm>
            <a:off x="3540152" y="4689763"/>
            <a:ext cx="7726262" cy="1423742"/>
            <a:chOff x="3548542" y="2943222"/>
            <a:chExt cx="7726262" cy="1423742"/>
          </a:xfrm>
        </p:grpSpPr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2073905A-0CB9-4268-8689-8E3D3C36E4E8}"/>
                </a:ext>
              </a:extLst>
            </p:cNvPr>
            <p:cNvSpPr txBox="1"/>
            <p:nvPr/>
          </p:nvSpPr>
          <p:spPr>
            <a:xfrm>
              <a:off x="3548542" y="2943222"/>
              <a:ext cx="2684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Nombre del proyecto</a:t>
              </a:r>
              <a:endParaRPr lang="es-CO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2E2B23EF-6EB8-442C-9B01-37D39514E0EF}"/>
                </a:ext>
              </a:extLst>
            </p:cNvPr>
            <p:cNvSpPr txBox="1"/>
            <p:nvPr/>
          </p:nvSpPr>
          <p:spPr>
            <a:xfrm>
              <a:off x="3548542" y="3366690"/>
              <a:ext cx="77262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Descripción -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Lorem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ipsum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dolor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amet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consectetur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adipiscing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elit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sed 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eiusmod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tempor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incididunt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labore et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dolore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magna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ad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minim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veniam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quis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nostrud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exercitation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ullamco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laboris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nisi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aliquip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ex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commodo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consequat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A9E73B34-B38E-4050-9E52-4C218933F206}"/>
                </a:ext>
              </a:extLst>
            </p:cNvPr>
            <p:cNvSpPr txBox="1"/>
            <p:nvPr/>
          </p:nvSpPr>
          <p:spPr>
            <a:xfrm>
              <a:off x="3548542" y="4105354"/>
              <a:ext cx="14932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u="sng" dirty="0">
                  <a:solidFill>
                    <a:schemeClr val="accent2"/>
                  </a:solidFill>
                  <a:ea typeface="DengXian" panose="02010600030101010101" pitchFamily="2" charset="-122"/>
                </a:rPr>
                <a:t>Leer más</a:t>
              </a:r>
              <a:endParaRPr lang="es-CO" sz="1100" u="sng" dirty="0">
                <a:solidFill>
                  <a:schemeClr val="accent2"/>
                </a:solidFill>
                <a:ea typeface="DengXian" panose="02010600030101010101" pitchFamily="2" charset="-122"/>
              </a:endParaRPr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20F9DAA-79C7-4389-B94E-B6285DB0C74F}"/>
              </a:ext>
            </a:extLst>
          </p:cNvPr>
          <p:cNvSpPr/>
          <p:nvPr/>
        </p:nvSpPr>
        <p:spPr>
          <a:xfrm>
            <a:off x="10452100" y="2510359"/>
            <a:ext cx="587812" cy="1331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latin typeface="Daytona Pro Light" panose="020B0304030503040204" pitchFamily="34" charset="0"/>
              </a:rPr>
              <a:t>Activos</a:t>
            </a:r>
            <a:endParaRPr lang="es-CO" sz="900" dirty="0">
              <a:latin typeface="Daytona Pro Light" panose="020B0304030503040204" pitchFamily="34" charset="0"/>
            </a:endParaRP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E66701BA-3E63-4587-832D-B1A48B97717C}"/>
              </a:ext>
            </a:extLst>
          </p:cNvPr>
          <p:cNvSpPr/>
          <p:nvPr/>
        </p:nvSpPr>
        <p:spPr>
          <a:xfrm>
            <a:off x="11039911" y="2510359"/>
            <a:ext cx="176082" cy="1331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▼</a:t>
            </a:r>
            <a:endParaRPr lang="es-CO" sz="1000" dirty="0"/>
          </a:p>
        </p:txBody>
      </p:sp>
      <p:cxnSp>
        <p:nvCxnSpPr>
          <p:cNvPr id="2049" name="Conector recto de flecha 2048">
            <a:extLst>
              <a:ext uri="{FF2B5EF4-FFF2-40B4-BE49-F238E27FC236}">
                <a16:creationId xmlns:a16="http://schemas.microsoft.com/office/drawing/2014/main" id="{5F721A84-239B-4FC6-B506-1B8ECE228B3A}"/>
              </a:ext>
            </a:extLst>
          </p:cNvPr>
          <p:cNvCxnSpPr>
            <a:cxnSpLocks/>
            <a:stCxn id="2054" idx="3"/>
            <a:endCxn id="26" idx="2"/>
          </p:cNvCxnSpPr>
          <p:nvPr/>
        </p:nvCxnSpPr>
        <p:spPr>
          <a:xfrm>
            <a:off x="9512299" y="2572262"/>
            <a:ext cx="348457" cy="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54" name="CuadroTexto 2053">
            <a:extLst>
              <a:ext uri="{FF2B5EF4-FFF2-40B4-BE49-F238E27FC236}">
                <a16:creationId xmlns:a16="http://schemas.microsoft.com/office/drawing/2014/main" id="{D55E99B8-94A9-422C-BC37-ACFC7EE302D5}"/>
              </a:ext>
            </a:extLst>
          </p:cNvPr>
          <p:cNvSpPr txBox="1"/>
          <p:nvPr/>
        </p:nvSpPr>
        <p:spPr>
          <a:xfrm>
            <a:off x="6509856" y="2433762"/>
            <a:ext cx="300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Filtro por estado (activo, culminado, inactivo)</a:t>
            </a:r>
          </a:p>
        </p:txBody>
      </p:sp>
    </p:spTree>
    <p:extLst>
      <p:ext uri="{BB962C8B-B14F-4D97-AF65-F5344CB8AC3E}">
        <p14:creationId xmlns:p14="http://schemas.microsoft.com/office/powerpoint/2010/main" val="45686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lipse 25">
            <a:extLst>
              <a:ext uri="{FF2B5EF4-FFF2-40B4-BE49-F238E27FC236}">
                <a16:creationId xmlns:a16="http://schemas.microsoft.com/office/drawing/2014/main" id="{8470F6F6-18F6-47D2-AD77-0180152AC07A}"/>
              </a:ext>
            </a:extLst>
          </p:cNvPr>
          <p:cNvSpPr/>
          <p:nvPr/>
        </p:nvSpPr>
        <p:spPr>
          <a:xfrm>
            <a:off x="9985376" y="2392453"/>
            <a:ext cx="1381708" cy="3743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739544-B0B5-4FDC-B46F-9386318BFE6D}"/>
              </a:ext>
            </a:extLst>
          </p:cNvPr>
          <p:cNvSpPr/>
          <p:nvPr/>
        </p:nvSpPr>
        <p:spPr>
          <a:xfrm>
            <a:off x="0" y="0"/>
            <a:ext cx="12192000" cy="396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Grupos de investigación</a:t>
            </a:r>
            <a:endParaRPr lang="es-CO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E18BD25-9F69-4674-A577-B1734C2BD97F}"/>
              </a:ext>
            </a:extLst>
          </p:cNvPr>
          <p:cNvSpPr/>
          <p:nvPr/>
        </p:nvSpPr>
        <p:spPr>
          <a:xfrm>
            <a:off x="-1" y="491491"/>
            <a:ext cx="12192000" cy="10101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CO" dirty="0">
              <a:latin typeface="Daytona Pro Light" panose="020B0304030503040204" pitchFamily="34" charset="0"/>
            </a:endParaRP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AC703E4C-C601-49B8-87E5-244611FBA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324219"/>
            <a:ext cx="12192000" cy="533781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F588E394-182C-4358-8493-B5B869B4C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419" y="6414872"/>
            <a:ext cx="1505160" cy="352474"/>
          </a:xfrm>
          <a:prstGeom prst="rect">
            <a:avLst/>
          </a:prstGeom>
        </p:spPr>
      </p:pic>
      <p:grpSp>
        <p:nvGrpSpPr>
          <p:cNvPr id="34" name="Grupo 33">
            <a:extLst>
              <a:ext uri="{FF2B5EF4-FFF2-40B4-BE49-F238E27FC236}">
                <a16:creationId xmlns:a16="http://schemas.microsoft.com/office/drawing/2014/main" id="{2384D841-7D18-40E0-A2A9-CBE80CE8561B}"/>
              </a:ext>
            </a:extLst>
          </p:cNvPr>
          <p:cNvGrpSpPr/>
          <p:nvPr/>
        </p:nvGrpSpPr>
        <p:grpSpPr>
          <a:xfrm>
            <a:off x="0" y="582144"/>
            <a:ext cx="12192000" cy="1010138"/>
            <a:chOff x="-1" y="491491"/>
            <a:chExt cx="12192000" cy="1010138"/>
          </a:xfrm>
        </p:grpSpPr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65C5DF41-88E7-4F68-9591-A482F25E4451}"/>
                </a:ext>
              </a:extLst>
            </p:cNvPr>
            <p:cNvSpPr/>
            <p:nvPr/>
          </p:nvSpPr>
          <p:spPr>
            <a:xfrm>
              <a:off x="-1" y="491491"/>
              <a:ext cx="12192000" cy="10101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CO" dirty="0">
                <a:latin typeface="Daytona Pro Light" panose="020B0304030503040204" pitchFamily="34" charset="0"/>
              </a:endParaRP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08824A09-3C9A-4780-8402-002B3547D2C3}"/>
                </a:ext>
              </a:extLst>
            </p:cNvPr>
            <p:cNvSpPr txBox="1"/>
            <p:nvPr/>
          </p:nvSpPr>
          <p:spPr>
            <a:xfrm>
              <a:off x="3942455" y="908708"/>
              <a:ext cx="81071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Proyectos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	Grupos de Investigación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Semilleros</a:t>
              </a:r>
              <a:r>
                <a:rPr lang="es-ES" sz="10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▼</a:t>
              </a:r>
              <a:r>
                <a:rPr lang="es-ES" sz="1400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	</a:t>
              </a:r>
              <a:r>
                <a:rPr lang="es-ES" sz="1400" u="sng" dirty="0">
                  <a:latin typeface="Daytona Pro Light" panose="020B0604020202020204" pitchFamily="34" charset="0"/>
                  <a:ea typeface="DengXian" panose="020B0503020204020204" pitchFamily="2" charset="-122"/>
                  <a:cs typeface="David" panose="020B0604020202020204" pitchFamily="34" charset="-79"/>
                </a:rPr>
                <a:t>Iniciar sesión</a:t>
              </a:r>
              <a:endParaRPr lang="es-CO" sz="1400" u="sng" dirty="0">
                <a:latin typeface="Daytona Pro Light" panose="020B0604020202020204" pitchFamily="34" charset="0"/>
                <a:ea typeface="DengXian" panose="020B0503020204020204" pitchFamily="2" charset="-122"/>
                <a:cs typeface="David" panose="020B0604020202020204" pitchFamily="34" charset="-79"/>
              </a:endParaRPr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ADAE49F1-4E76-49F2-A500-ACDBDBB9C0D7}"/>
                </a:ext>
              </a:extLst>
            </p:cNvPr>
            <p:cNvGrpSpPr/>
            <p:nvPr/>
          </p:nvGrpSpPr>
          <p:grpSpPr>
            <a:xfrm>
              <a:off x="142429" y="560699"/>
              <a:ext cx="3154260" cy="855840"/>
              <a:chOff x="1" y="799053"/>
              <a:chExt cx="3154260" cy="855840"/>
            </a:xfrm>
          </p:grpSpPr>
          <p:pic>
            <p:nvPicPr>
              <p:cNvPr id="41" name="Picture 4" descr="Universidad de San Buenaventura | Carreras | Matrícula 2022">
                <a:extLst>
                  <a:ext uri="{FF2B5EF4-FFF2-40B4-BE49-F238E27FC236}">
                    <a16:creationId xmlns:a16="http://schemas.microsoft.com/office/drawing/2014/main" id="{9C613BA8-8F20-42E0-844B-7CA45BEA90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24" t="37094" r="11888" b="29230"/>
              <a:stretch/>
            </p:blipFill>
            <p:spPr bwMode="auto">
              <a:xfrm>
                <a:off x="1" y="799053"/>
                <a:ext cx="2910980" cy="8027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422EB578-7CF7-47DA-A202-A122B96EB6DD}"/>
                  </a:ext>
                </a:extLst>
              </p:cNvPr>
              <p:cNvSpPr txBox="1"/>
              <p:nvPr/>
            </p:nvSpPr>
            <p:spPr>
              <a:xfrm>
                <a:off x="503338" y="1408672"/>
                <a:ext cx="26509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>
                    <a:latin typeface="Book Antiqua" panose="02040602050305030304" pitchFamily="18" charset="0"/>
                    <a:ea typeface="DengXian" panose="02010600030101010101" pitchFamily="2" charset="-122"/>
                  </a:rPr>
                  <a:t>Sistema de Gestión de Proyectos - Reportes</a:t>
                </a:r>
                <a:endParaRPr lang="es-CO" sz="1000" dirty="0">
                  <a:latin typeface="Book Antiqua" panose="02040602050305030304" pitchFamily="18" charset="0"/>
                  <a:ea typeface="DengXian" panose="02010600030101010101" pitchFamily="2" charset="-122"/>
                </a:endParaRPr>
              </a:p>
            </p:txBody>
          </p:sp>
        </p:grpSp>
      </p:grpSp>
      <p:sp>
        <p:nvSpPr>
          <p:cNvPr id="45" name="Rectángulo 44">
            <a:extLst>
              <a:ext uri="{FF2B5EF4-FFF2-40B4-BE49-F238E27FC236}">
                <a16:creationId xmlns:a16="http://schemas.microsoft.com/office/drawing/2014/main" id="{FBE6D4A8-482D-4DFD-9BA0-46A93944038C}"/>
              </a:ext>
            </a:extLst>
          </p:cNvPr>
          <p:cNvSpPr/>
          <p:nvPr/>
        </p:nvSpPr>
        <p:spPr>
          <a:xfrm>
            <a:off x="-1" y="1787984"/>
            <a:ext cx="12192000" cy="5691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latin typeface="Daytona Pro Light" panose="020B0304030503040204" pitchFamily="34" charset="0"/>
                <a:ea typeface="DengXian" panose="02010600030101010101" pitchFamily="2" charset="-122"/>
              </a:rPr>
              <a:t>Grupos de investigación</a:t>
            </a:r>
            <a:endParaRPr lang="es-CO" sz="2400" b="1" dirty="0">
              <a:latin typeface="Daytona Pro Light" panose="020B0304030503040204" pitchFamily="34" charset="0"/>
              <a:ea typeface="DengXian" panose="02010600030101010101" pitchFamily="2" charset="-122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BEE04E9-2C86-4AC0-AF5D-1312AFD5319F}"/>
              </a:ext>
            </a:extLst>
          </p:cNvPr>
          <p:cNvSpPr/>
          <p:nvPr/>
        </p:nvSpPr>
        <p:spPr>
          <a:xfrm>
            <a:off x="142430" y="2943222"/>
            <a:ext cx="2910980" cy="13854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92ACFC18-FD6B-4EA5-B3AB-7A262F7124E6}"/>
              </a:ext>
            </a:extLst>
          </p:cNvPr>
          <p:cNvSpPr/>
          <p:nvPr/>
        </p:nvSpPr>
        <p:spPr>
          <a:xfrm>
            <a:off x="142430" y="4689763"/>
            <a:ext cx="2910980" cy="13854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AFB3161-214D-487A-8FEE-77BAAE87A1B3}"/>
              </a:ext>
            </a:extLst>
          </p:cNvPr>
          <p:cNvGrpSpPr/>
          <p:nvPr/>
        </p:nvGrpSpPr>
        <p:grpSpPr>
          <a:xfrm>
            <a:off x="3548542" y="2942368"/>
            <a:ext cx="7726262" cy="1423742"/>
            <a:chOff x="3548542" y="2943222"/>
            <a:chExt cx="7726262" cy="1423742"/>
          </a:xfrm>
        </p:grpSpPr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9A09B396-1A8A-4E84-B2F2-DD3A6082A494}"/>
                </a:ext>
              </a:extLst>
            </p:cNvPr>
            <p:cNvSpPr txBox="1"/>
            <p:nvPr/>
          </p:nvSpPr>
          <p:spPr>
            <a:xfrm>
              <a:off x="3548542" y="2943222"/>
              <a:ext cx="2684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Nombre del grupo</a:t>
              </a:r>
              <a:endParaRPr lang="es-CO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F2B829D5-6846-436E-AD20-F464D646711A}"/>
                </a:ext>
              </a:extLst>
            </p:cNvPr>
            <p:cNvSpPr txBox="1"/>
            <p:nvPr/>
          </p:nvSpPr>
          <p:spPr>
            <a:xfrm>
              <a:off x="3548542" y="3366690"/>
              <a:ext cx="77262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Descripción -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Lorem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ipsum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dolor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amet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consectetur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adipiscing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elit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sed 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eiusmod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tempor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incididunt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labore et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dolore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magna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ad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minim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veniam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quis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nostrud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exercitation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ullamco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laboris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nisi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aliquip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ex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commodo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consequat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276F4FCB-A99F-420E-A31C-8F24BFC2B98B}"/>
                </a:ext>
              </a:extLst>
            </p:cNvPr>
            <p:cNvSpPr txBox="1"/>
            <p:nvPr/>
          </p:nvSpPr>
          <p:spPr>
            <a:xfrm>
              <a:off x="3548542" y="4105354"/>
              <a:ext cx="14932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u="sng" dirty="0">
                  <a:solidFill>
                    <a:schemeClr val="accent2"/>
                  </a:solidFill>
                  <a:ea typeface="DengXian" panose="02010600030101010101" pitchFamily="2" charset="-122"/>
                </a:rPr>
                <a:t>Leer más</a:t>
              </a:r>
              <a:endParaRPr lang="es-CO" sz="1100" u="sng" dirty="0">
                <a:solidFill>
                  <a:schemeClr val="accent2"/>
                </a:solidFill>
                <a:ea typeface="DengXian" panose="02010600030101010101" pitchFamily="2" charset="-122"/>
              </a:endParaRPr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A1BA74B4-BADF-4583-B71D-8BFD33E4AC62}"/>
              </a:ext>
            </a:extLst>
          </p:cNvPr>
          <p:cNvGrpSpPr/>
          <p:nvPr/>
        </p:nvGrpSpPr>
        <p:grpSpPr>
          <a:xfrm>
            <a:off x="3540152" y="4689763"/>
            <a:ext cx="7726262" cy="1423742"/>
            <a:chOff x="3548542" y="2943222"/>
            <a:chExt cx="7726262" cy="1423742"/>
          </a:xfrm>
        </p:grpSpPr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2073905A-0CB9-4268-8689-8E3D3C36E4E8}"/>
                </a:ext>
              </a:extLst>
            </p:cNvPr>
            <p:cNvSpPr txBox="1"/>
            <p:nvPr/>
          </p:nvSpPr>
          <p:spPr>
            <a:xfrm>
              <a:off x="3548542" y="2943222"/>
              <a:ext cx="2684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Nombre del grupo</a:t>
              </a:r>
              <a:endParaRPr lang="es-CO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2E2B23EF-6EB8-442C-9B01-37D39514E0EF}"/>
                </a:ext>
              </a:extLst>
            </p:cNvPr>
            <p:cNvSpPr txBox="1"/>
            <p:nvPr/>
          </p:nvSpPr>
          <p:spPr>
            <a:xfrm>
              <a:off x="3548542" y="3366690"/>
              <a:ext cx="77262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Descripción -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Lorem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ipsum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dolor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amet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consectetur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adipiscing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elit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sed 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eiusmod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tempor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incididunt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labore et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dolore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magna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ad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minim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veniam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, quis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nostrud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exercitation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ullamco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laboris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nisi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ut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aliquip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ex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ea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commodo </a:t>
              </a:r>
              <a:r>
                <a:rPr lang="es-ES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consequat</a:t>
              </a:r>
              <a:r>
                <a:rPr lang="es-E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A9E73B34-B38E-4050-9E52-4C218933F206}"/>
                </a:ext>
              </a:extLst>
            </p:cNvPr>
            <p:cNvSpPr txBox="1"/>
            <p:nvPr/>
          </p:nvSpPr>
          <p:spPr>
            <a:xfrm>
              <a:off x="3548542" y="4105354"/>
              <a:ext cx="14932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u="sng" dirty="0">
                  <a:solidFill>
                    <a:schemeClr val="accent2"/>
                  </a:solidFill>
                  <a:ea typeface="DengXian" panose="02010600030101010101" pitchFamily="2" charset="-122"/>
                </a:rPr>
                <a:t>Leer más</a:t>
              </a:r>
              <a:endParaRPr lang="es-CO" sz="1100" u="sng" dirty="0">
                <a:solidFill>
                  <a:schemeClr val="accent2"/>
                </a:solidFill>
                <a:ea typeface="DengXian" panose="02010600030101010101" pitchFamily="2" charset="-122"/>
              </a:endParaRPr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20F9DAA-79C7-4389-B94E-B6285DB0C74F}"/>
              </a:ext>
            </a:extLst>
          </p:cNvPr>
          <p:cNvSpPr/>
          <p:nvPr/>
        </p:nvSpPr>
        <p:spPr>
          <a:xfrm>
            <a:off x="10296525" y="2510359"/>
            <a:ext cx="743386" cy="1331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latin typeface="Daytona Pro Light" panose="020B0304030503040204" pitchFamily="34" charset="0"/>
              </a:rPr>
              <a:t>Software</a:t>
            </a:r>
            <a:endParaRPr lang="es-CO" sz="900" dirty="0">
              <a:latin typeface="Daytona Pro Light" panose="020B0304030503040204" pitchFamily="34" charset="0"/>
            </a:endParaRP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E66701BA-3E63-4587-832D-B1A48B97717C}"/>
              </a:ext>
            </a:extLst>
          </p:cNvPr>
          <p:cNvSpPr/>
          <p:nvPr/>
        </p:nvSpPr>
        <p:spPr>
          <a:xfrm>
            <a:off x="11039911" y="2510359"/>
            <a:ext cx="176082" cy="1331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▼</a:t>
            </a:r>
            <a:endParaRPr lang="es-CO" sz="1000" dirty="0"/>
          </a:p>
        </p:txBody>
      </p:sp>
      <p:cxnSp>
        <p:nvCxnSpPr>
          <p:cNvPr id="2049" name="Conector recto de flecha 2048">
            <a:extLst>
              <a:ext uri="{FF2B5EF4-FFF2-40B4-BE49-F238E27FC236}">
                <a16:creationId xmlns:a16="http://schemas.microsoft.com/office/drawing/2014/main" id="{5F721A84-239B-4FC6-B506-1B8ECE228B3A}"/>
              </a:ext>
            </a:extLst>
          </p:cNvPr>
          <p:cNvCxnSpPr>
            <a:cxnSpLocks/>
            <a:stCxn id="2054" idx="3"/>
            <a:endCxn id="26" idx="2"/>
          </p:cNvCxnSpPr>
          <p:nvPr/>
        </p:nvCxnSpPr>
        <p:spPr>
          <a:xfrm>
            <a:off x="9582150" y="2579603"/>
            <a:ext cx="403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54" name="CuadroTexto 2053">
            <a:extLst>
              <a:ext uri="{FF2B5EF4-FFF2-40B4-BE49-F238E27FC236}">
                <a16:creationId xmlns:a16="http://schemas.microsoft.com/office/drawing/2014/main" id="{D55E99B8-94A9-422C-BC37-ACFC7EE302D5}"/>
              </a:ext>
            </a:extLst>
          </p:cNvPr>
          <p:cNvSpPr txBox="1"/>
          <p:nvPr/>
        </p:nvSpPr>
        <p:spPr>
          <a:xfrm>
            <a:off x="7521575" y="2441103"/>
            <a:ext cx="206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Filtro de línea de investigación</a:t>
            </a:r>
            <a:endParaRPr lang="es-CO" sz="1200" dirty="0"/>
          </a:p>
        </p:txBody>
      </p:sp>
      <p:pic>
        <p:nvPicPr>
          <p:cNvPr id="5" name="Gráfico 4" descr="Bombilla">
            <a:extLst>
              <a:ext uri="{FF2B5EF4-FFF2-40B4-BE49-F238E27FC236}">
                <a16:creationId xmlns:a16="http://schemas.microsoft.com/office/drawing/2014/main" id="{643EAF50-4823-4F7A-BA82-58B37868E2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0720" y="4963989"/>
            <a:ext cx="914400" cy="914400"/>
          </a:xfrm>
          <a:prstGeom prst="rect">
            <a:avLst/>
          </a:prstGeom>
        </p:spPr>
      </p:pic>
      <p:pic>
        <p:nvPicPr>
          <p:cNvPr id="8" name="Gráfico 7" descr="Lupa">
            <a:extLst>
              <a:ext uri="{FF2B5EF4-FFF2-40B4-BE49-F238E27FC236}">
                <a16:creationId xmlns:a16="http://schemas.microsoft.com/office/drawing/2014/main" id="{98A7A553-1689-497D-8AE3-ECC8DC52AD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1813" y="31901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974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611</Words>
  <Application>Microsoft Office PowerPoint</Application>
  <PresentationFormat>Panorámica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DengXian</vt:lpstr>
      <vt:lpstr>Arial</vt:lpstr>
      <vt:lpstr>Book Antiqua</vt:lpstr>
      <vt:lpstr>Calibri</vt:lpstr>
      <vt:lpstr>Calibri Light</vt:lpstr>
      <vt:lpstr>Daytona Pro Light</vt:lpstr>
      <vt:lpstr>Tema de Office</vt:lpstr>
      <vt:lpstr>Mockups Aplicación Web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Mockups Aplicación Web</dc:title>
  <dc:creator>Juan David Gonzalez Dimaté</dc:creator>
  <cp:lastModifiedBy>Juan David Gonzalez Dimaté</cp:lastModifiedBy>
  <cp:revision>8</cp:revision>
  <dcterms:created xsi:type="dcterms:W3CDTF">2023-04-14T16:47:51Z</dcterms:created>
  <dcterms:modified xsi:type="dcterms:W3CDTF">2023-04-17T20:47:37Z</dcterms:modified>
</cp:coreProperties>
</file>