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0"/>
  </p:notesMasterIdLst>
  <p:sldIdLst>
    <p:sldId id="256" r:id="rId2"/>
    <p:sldId id="314" r:id="rId3"/>
    <p:sldId id="263" r:id="rId4"/>
    <p:sldId id="313" r:id="rId5"/>
    <p:sldId id="306" r:id="rId6"/>
    <p:sldId id="308" r:id="rId7"/>
    <p:sldId id="307" r:id="rId8"/>
    <p:sldId id="265" r:id="rId9"/>
    <p:sldId id="309" r:id="rId10"/>
    <p:sldId id="310" r:id="rId11"/>
    <p:sldId id="311" r:id="rId12"/>
    <p:sldId id="324" r:id="rId13"/>
    <p:sldId id="266" r:id="rId14"/>
    <p:sldId id="268" r:id="rId15"/>
    <p:sldId id="312" r:id="rId16"/>
    <p:sldId id="317" r:id="rId17"/>
    <p:sldId id="318" r:id="rId18"/>
    <p:sldId id="319" r:id="rId19"/>
    <p:sldId id="320" r:id="rId20"/>
    <p:sldId id="321" r:id="rId21"/>
    <p:sldId id="322" r:id="rId22"/>
    <p:sldId id="323" r:id="rId23"/>
    <p:sldId id="325" r:id="rId24"/>
    <p:sldId id="326" r:id="rId25"/>
    <p:sldId id="327" r:id="rId26"/>
    <p:sldId id="328" r:id="rId27"/>
    <p:sldId id="329" r:id="rId28"/>
    <p:sldId id="315" r:id="rId29"/>
  </p:sldIdLst>
  <p:sldSz cx="9144000" cy="5143500" type="screen16x9"/>
  <p:notesSz cx="6858000" cy="9144000"/>
  <p:embeddedFontLst>
    <p:embeddedFont>
      <p:font typeface="Josefin Sans"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1AA1E9-F29B-416E-8B73-C9DAA1DD78DE}">
  <a:tblStyle styleId="{A31AA1E9-F29B-416E-8B73-C9DAA1DD78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41" d="100"/>
          <a:sy n="141" d="100"/>
        </p:scale>
        <p:origin x="34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b8d1ca927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b8d1ca927_3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1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57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890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807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127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637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b8d1ca927_3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b8d1ca927_3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2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ab8d1ca927_3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ab8d1ca927_3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243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2" name="Google Shape;82;p6"/>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6"/>
          <p:cNvSpPr/>
          <p:nvPr/>
        </p:nvSpPr>
        <p:spPr>
          <a:xfrm rot="10800000">
            <a:off x="6965676"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6"/>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6"/>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6"/>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6"/>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52" name="Google Shape;152;p11"/>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1"/>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1"/>
          <p:cNvSpPr/>
          <p:nvPr/>
        </p:nvSpPr>
        <p:spPr>
          <a:xfrm rot="-7520738" flipH="1">
            <a:off x="7812289" y="3760467"/>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1"/>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1"/>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1"/>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1"/>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1"/>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1"/>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1"/>
          <p:cNvSpPr/>
          <p:nvPr/>
        </p:nvSpPr>
        <p:spPr>
          <a:xfrm rot="3279262" flipH="1">
            <a:off x="-226292" y="-6916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1"/>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1"/>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1"/>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6" name="Google Shape;216;p15"/>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7" name="Google Shape;217;p15"/>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15"/>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9" name="Google Shape;219;p15"/>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 name="Google Shape;220;p15"/>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2846475" y="363275"/>
            <a:ext cx="3450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45" name="Google Shape;245;p17"/>
          <p:cNvSpPr txBox="1">
            <a:spLocks noGrp="1"/>
          </p:cNvSpPr>
          <p:nvPr>
            <p:ph type="subTitle" idx="1"/>
          </p:nvPr>
        </p:nvSpPr>
        <p:spPr>
          <a:xfrm>
            <a:off x="788350"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6" name="Google Shape;246;p17"/>
          <p:cNvSpPr txBox="1">
            <a:spLocks noGrp="1"/>
          </p:cNvSpPr>
          <p:nvPr>
            <p:ph type="subTitle" idx="2"/>
          </p:nvPr>
        </p:nvSpPr>
        <p:spPr>
          <a:xfrm>
            <a:off x="53817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247" name="Google Shape;247;p17"/>
          <p:cNvSpPr txBox="1">
            <a:spLocks noGrp="1"/>
          </p:cNvSpPr>
          <p:nvPr>
            <p:ph type="subTitle" idx="3"/>
          </p:nvPr>
        </p:nvSpPr>
        <p:spPr>
          <a:xfrm>
            <a:off x="5158975"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8" name="Google Shape;248;p17"/>
          <p:cNvSpPr txBox="1">
            <a:spLocks noGrp="1"/>
          </p:cNvSpPr>
          <p:nvPr>
            <p:ph type="subTitle" idx="4"/>
          </p:nvPr>
        </p:nvSpPr>
        <p:spPr>
          <a:xfrm>
            <a:off x="477182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249" name="Google Shape;249;p17"/>
          <p:cNvSpPr/>
          <p:nvPr/>
        </p:nvSpPr>
        <p:spPr>
          <a:xfrm rot="-10350985" flipH="1">
            <a:off x="6450155" y="-124771"/>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7"/>
          <p:cNvSpPr/>
          <p:nvPr/>
        </p:nvSpPr>
        <p:spPr>
          <a:xfrm flipH="1">
            <a:off x="8345826" y="98462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7"/>
          <p:cNvSpPr/>
          <p:nvPr/>
        </p:nvSpPr>
        <p:spPr>
          <a:xfrm flipH="1">
            <a:off x="8977776" y="13254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7"/>
          <p:cNvSpPr/>
          <p:nvPr/>
        </p:nvSpPr>
        <p:spPr>
          <a:xfrm flipH="1">
            <a:off x="6236651" y="1883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7"/>
          <p:cNvSpPr/>
          <p:nvPr/>
        </p:nvSpPr>
        <p:spPr>
          <a:xfrm flipH="1">
            <a:off x="7070376" y="539299"/>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7"/>
          <p:cNvSpPr/>
          <p:nvPr/>
        </p:nvSpPr>
        <p:spPr>
          <a:xfrm>
            <a:off x="7168769" y="-99365"/>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7"/>
          <p:cNvSpPr/>
          <p:nvPr/>
        </p:nvSpPr>
        <p:spPr>
          <a:xfrm rot="10800000" flipH="1">
            <a:off x="7678176" y="-210266"/>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7"/>
          <p:cNvSpPr/>
          <p:nvPr/>
        </p:nvSpPr>
        <p:spPr>
          <a:xfrm rot="10350985">
            <a:off x="-562292" y="-173408"/>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7"/>
          <p:cNvSpPr/>
          <p:nvPr/>
        </p:nvSpPr>
        <p:spPr>
          <a:xfrm>
            <a:off x="823471" y="93598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7"/>
          <p:cNvSpPr/>
          <p:nvPr/>
        </p:nvSpPr>
        <p:spPr>
          <a:xfrm>
            <a:off x="256621" y="1276811"/>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7"/>
          <p:cNvSpPr/>
          <p:nvPr/>
        </p:nvSpPr>
        <p:spPr>
          <a:xfrm>
            <a:off x="2997746" y="13973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7"/>
          <p:cNvSpPr/>
          <p:nvPr/>
        </p:nvSpPr>
        <p:spPr>
          <a:xfrm>
            <a:off x="2164021" y="490661"/>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7"/>
          <p:cNvSpPr/>
          <p:nvPr/>
        </p:nvSpPr>
        <p:spPr>
          <a:xfrm flipH="1">
            <a:off x="-353582" y="-148002"/>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7"/>
          <p:cNvSpPr/>
          <p:nvPr/>
        </p:nvSpPr>
        <p:spPr>
          <a:xfrm rot="10800000">
            <a:off x="-402608" y="-258904"/>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2">
  <p:cSld name="CUSTOM_7_1">
    <p:spTree>
      <p:nvGrpSpPr>
        <p:cNvPr id="1" name="Shape 349"/>
        <p:cNvGrpSpPr/>
        <p:nvPr/>
      </p:nvGrpSpPr>
      <p:grpSpPr>
        <a:xfrm>
          <a:off x="0" y="0"/>
          <a:ext cx="0" cy="0"/>
          <a:chOff x="0" y="0"/>
          <a:chExt cx="0" cy="0"/>
        </a:xfrm>
      </p:grpSpPr>
      <p:sp>
        <p:nvSpPr>
          <p:cNvPr id="350" name="Google Shape;350;p22"/>
          <p:cNvSpPr txBox="1">
            <a:spLocks noGrp="1"/>
          </p:cNvSpPr>
          <p:nvPr>
            <p:ph type="title"/>
          </p:nvPr>
        </p:nvSpPr>
        <p:spPr>
          <a:xfrm>
            <a:off x="2693850" y="363275"/>
            <a:ext cx="3756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1" name="Google Shape;351;p22"/>
          <p:cNvSpPr txBox="1">
            <a:spLocks noGrp="1"/>
          </p:cNvSpPr>
          <p:nvPr>
            <p:ph type="subTitle" idx="1"/>
          </p:nvPr>
        </p:nvSpPr>
        <p:spPr>
          <a:xfrm>
            <a:off x="4655852" y="1414900"/>
            <a:ext cx="3045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2" name="Google Shape;352;p22"/>
          <p:cNvSpPr txBox="1">
            <a:spLocks noGrp="1"/>
          </p:cNvSpPr>
          <p:nvPr>
            <p:ph type="subTitle" idx="2"/>
          </p:nvPr>
        </p:nvSpPr>
        <p:spPr>
          <a:xfrm>
            <a:off x="4958476" y="1734025"/>
            <a:ext cx="2439900" cy="10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3" name="Google Shape;353;p22"/>
          <p:cNvSpPr txBox="1">
            <a:spLocks noGrp="1"/>
          </p:cNvSpPr>
          <p:nvPr>
            <p:ph type="subTitle" idx="3"/>
          </p:nvPr>
        </p:nvSpPr>
        <p:spPr>
          <a:xfrm>
            <a:off x="1442838" y="1414900"/>
            <a:ext cx="3045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4" name="Google Shape;354;p22"/>
          <p:cNvSpPr txBox="1">
            <a:spLocks noGrp="1"/>
          </p:cNvSpPr>
          <p:nvPr>
            <p:ph type="subTitle" idx="4"/>
          </p:nvPr>
        </p:nvSpPr>
        <p:spPr>
          <a:xfrm>
            <a:off x="1745688" y="1734025"/>
            <a:ext cx="2439900" cy="10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5" name="Google Shape;355;p22"/>
          <p:cNvSpPr txBox="1">
            <a:spLocks noGrp="1"/>
          </p:cNvSpPr>
          <p:nvPr>
            <p:ph type="subTitle" idx="5"/>
          </p:nvPr>
        </p:nvSpPr>
        <p:spPr>
          <a:xfrm>
            <a:off x="4655812" y="3160150"/>
            <a:ext cx="3045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6" name="Google Shape;356;p22"/>
          <p:cNvSpPr txBox="1">
            <a:spLocks noGrp="1"/>
          </p:cNvSpPr>
          <p:nvPr>
            <p:ph type="subTitle" idx="6"/>
          </p:nvPr>
        </p:nvSpPr>
        <p:spPr>
          <a:xfrm>
            <a:off x="4958476" y="3479274"/>
            <a:ext cx="2439900" cy="10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7" name="Google Shape;357;p22"/>
          <p:cNvSpPr txBox="1">
            <a:spLocks noGrp="1"/>
          </p:cNvSpPr>
          <p:nvPr>
            <p:ph type="subTitle" idx="7"/>
          </p:nvPr>
        </p:nvSpPr>
        <p:spPr>
          <a:xfrm>
            <a:off x="1442838" y="3160150"/>
            <a:ext cx="3045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8" name="Google Shape;358;p22"/>
          <p:cNvSpPr txBox="1">
            <a:spLocks noGrp="1"/>
          </p:cNvSpPr>
          <p:nvPr>
            <p:ph type="subTitle" idx="8"/>
          </p:nvPr>
        </p:nvSpPr>
        <p:spPr>
          <a:xfrm>
            <a:off x="1745688" y="3479274"/>
            <a:ext cx="2439900" cy="10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9" name="Google Shape;359;p22"/>
          <p:cNvSpPr/>
          <p:nvPr/>
        </p:nvSpPr>
        <p:spPr>
          <a:xfrm rot="-5532439" flipH="1">
            <a:off x="-2045052" y="2322174"/>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2"/>
          <p:cNvSpPr/>
          <p:nvPr/>
        </p:nvSpPr>
        <p:spPr>
          <a:xfrm rot="-5400000" flipH="1">
            <a:off x="-832519" y="2826431"/>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2"/>
          <p:cNvSpPr/>
          <p:nvPr/>
        </p:nvSpPr>
        <p:spPr>
          <a:xfrm rot="5400000" flipH="1">
            <a:off x="-551012" y="3638024"/>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2"/>
          <p:cNvSpPr/>
          <p:nvPr/>
        </p:nvSpPr>
        <p:spPr>
          <a:xfrm rot="5400000" flipH="1">
            <a:off x="1100376" y="440793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2"/>
          <p:cNvSpPr/>
          <p:nvPr/>
        </p:nvSpPr>
        <p:spPr>
          <a:xfrm rot="5400000" flipH="1">
            <a:off x="661951" y="365733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2"/>
          <p:cNvSpPr/>
          <p:nvPr/>
        </p:nvSpPr>
        <p:spPr>
          <a:xfrm rot="5400000" flipH="1">
            <a:off x="315101" y="1950637"/>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2"/>
          <p:cNvSpPr/>
          <p:nvPr/>
        </p:nvSpPr>
        <p:spPr>
          <a:xfrm rot="5400000" flipH="1">
            <a:off x="458251" y="2482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2"/>
          <p:cNvSpPr/>
          <p:nvPr/>
        </p:nvSpPr>
        <p:spPr>
          <a:xfrm rot="5267561" flipH="1">
            <a:off x="6370324" y="1912069"/>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2"/>
          <p:cNvSpPr/>
          <p:nvPr/>
        </p:nvSpPr>
        <p:spPr>
          <a:xfrm rot="5400000" flipH="1">
            <a:off x="7582879" y="1222315"/>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2"/>
          <p:cNvSpPr/>
          <p:nvPr/>
        </p:nvSpPr>
        <p:spPr>
          <a:xfrm rot="-5400000" flipH="1">
            <a:off x="7598103" y="388035"/>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2"/>
          <p:cNvSpPr/>
          <p:nvPr/>
        </p:nvSpPr>
        <p:spPr>
          <a:xfrm rot="-5400000" flipH="1">
            <a:off x="7945213" y="5085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2"/>
          <p:cNvSpPr/>
          <p:nvPr/>
        </p:nvSpPr>
        <p:spPr>
          <a:xfrm rot="-5400000" flipH="1">
            <a:off x="8383638" y="12591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2"/>
          <p:cNvSpPr/>
          <p:nvPr/>
        </p:nvSpPr>
        <p:spPr>
          <a:xfrm rot="-5400000" flipH="1">
            <a:off x="8730488" y="29658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2"/>
          <p:cNvSpPr/>
          <p:nvPr/>
        </p:nvSpPr>
        <p:spPr>
          <a:xfrm rot="-5400000" flipH="1">
            <a:off x="8522238" y="460349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7" r:id="rId4"/>
    <p:sldLayoutId id="2147483658" r:id="rId5"/>
    <p:sldLayoutId id="2147483661" r:id="rId6"/>
    <p:sldLayoutId id="2147483663"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tos.gov.co/Salud-y-Protecci-n-Social/Mortalidad-C-ncer-Mama-2010-A-2016/r39m-rntv"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datos.gov.co/Mapas-Nacionales/Departamentos-y-municipios-de-Colombia/xdk5-pm3f"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datos.gov.co/Salud-y-Protecci-n-Social/Mortalidad-VIH-2010-A-2016/yht4-twf4"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Bona </a:t>
            </a:r>
            <a:r>
              <a:rPr lang="es-CO" dirty="0" err="1"/>
              <a:t>Health</a:t>
            </a:r>
            <a:r>
              <a:rPr lang="en" dirty="0"/>
              <a:t> EPS</a:t>
            </a:r>
            <a:endParaRPr dirty="0"/>
          </a:p>
        </p:txBody>
      </p:sp>
      <p:sp>
        <p:nvSpPr>
          <p:cNvPr id="463" name="Google Shape;463;p30"/>
          <p:cNvSpPr txBox="1">
            <a:spLocks noGrp="1"/>
          </p:cNvSpPr>
          <p:nvPr>
            <p:ph type="subTitle" idx="1"/>
          </p:nvPr>
        </p:nvSpPr>
        <p:spPr>
          <a:xfrm>
            <a:off x="2547575" y="3466725"/>
            <a:ext cx="4048800" cy="8402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Juan David Gonzalez  - Luis Felipe Velasco</a:t>
            </a:r>
          </a:p>
          <a:p>
            <a:pPr marL="0" lvl="0" indent="0" algn="ctr" rtl="0">
              <a:spcBef>
                <a:spcPts val="0"/>
              </a:spcBef>
              <a:spcAft>
                <a:spcPts val="0"/>
              </a:spcAft>
              <a:buNone/>
            </a:pPr>
            <a:endParaRPr lang="es-CO" dirty="0"/>
          </a:p>
          <a:p>
            <a:pPr marL="0" lvl="0" indent="0" algn="ctr" rtl="0">
              <a:spcBef>
                <a:spcPts val="0"/>
              </a:spcBef>
              <a:spcAft>
                <a:spcPts val="0"/>
              </a:spcAft>
              <a:buNone/>
            </a:pPr>
            <a:r>
              <a:rPr lang="es-CO" sz="1200" dirty="0"/>
              <a:t>Data Warehouse</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A7C44BC-67FE-4846-A777-34E4A5CDD472}"/>
              </a:ext>
            </a:extLst>
          </p:cNvPr>
          <p:cNvSpPr>
            <a:spLocks noGrp="1"/>
          </p:cNvSpPr>
          <p:nvPr>
            <p:ph type="title"/>
          </p:nvPr>
        </p:nvSpPr>
        <p:spPr/>
        <p:txBody>
          <a:bodyPr/>
          <a:lstStyle/>
          <a:p>
            <a:r>
              <a:rPr lang="es-MX" dirty="0"/>
              <a:t>Mortalidad cáncer de pulmón 2010 a 2016 </a:t>
            </a:r>
            <a:endParaRPr lang="es-CO" dirty="0"/>
          </a:p>
        </p:txBody>
      </p:sp>
      <p:sp>
        <p:nvSpPr>
          <p:cNvPr id="6" name="Título 5">
            <a:extLst>
              <a:ext uri="{FF2B5EF4-FFF2-40B4-BE49-F238E27FC236}">
                <a16:creationId xmlns:a16="http://schemas.microsoft.com/office/drawing/2014/main" id="{D667DE1E-80ED-41FB-83C6-42CE09BF2A53}"/>
              </a:ext>
            </a:extLst>
          </p:cNvPr>
          <p:cNvSpPr>
            <a:spLocks noGrp="1"/>
          </p:cNvSpPr>
          <p:nvPr>
            <p:ph type="title" idx="2"/>
          </p:nvPr>
        </p:nvSpPr>
        <p:spPr>
          <a:xfrm>
            <a:off x="884803" y="1234212"/>
            <a:ext cx="3200400" cy="615000"/>
          </a:xfrm>
        </p:spPr>
        <p:txBody>
          <a:bodyPr/>
          <a:lstStyle/>
          <a:p>
            <a:r>
              <a:rPr lang="es-CO" dirty="0"/>
              <a:t>1025</a:t>
            </a:r>
          </a:p>
        </p:txBody>
      </p:sp>
      <p:sp>
        <p:nvSpPr>
          <p:cNvPr id="5" name="Subtítulo 4">
            <a:extLst>
              <a:ext uri="{FF2B5EF4-FFF2-40B4-BE49-F238E27FC236}">
                <a16:creationId xmlns:a16="http://schemas.microsoft.com/office/drawing/2014/main" id="{D006B708-3FEB-4F6C-ABDB-BC422D8C0ED9}"/>
              </a:ext>
            </a:extLst>
          </p:cNvPr>
          <p:cNvSpPr>
            <a:spLocks noGrp="1"/>
          </p:cNvSpPr>
          <p:nvPr>
            <p:ph type="subTitle" idx="1"/>
          </p:nvPr>
        </p:nvSpPr>
        <p:spPr>
          <a:xfrm>
            <a:off x="884803" y="1950743"/>
            <a:ext cx="3200400" cy="528600"/>
          </a:xfrm>
        </p:spPr>
        <p:txBody>
          <a:bodyPr/>
          <a:lstStyle/>
          <a:p>
            <a:r>
              <a:rPr lang="es-CO" dirty="0"/>
              <a:t>Cantidad de registros</a:t>
            </a:r>
          </a:p>
        </p:txBody>
      </p:sp>
      <p:sp>
        <p:nvSpPr>
          <p:cNvPr id="7" name="Título 6">
            <a:extLst>
              <a:ext uri="{FF2B5EF4-FFF2-40B4-BE49-F238E27FC236}">
                <a16:creationId xmlns:a16="http://schemas.microsoft.com/office/drawing/2014/main" id="{25A35299-8B6C-4113-94AE-8918EAD3DF43}"/>
              </a:ext>
            </a:extLst>
          </p:cNvPr>
          <p:cNvSpPr>
            <a:spLocks noGrp="1"/>
          </p:cNvSpPr>
          <p:nvPr>
            <p:ph type="title" idx="3"/>
          </p:nvPr>
        </p:nvSpPr>
        <p:spPr>
          <a:xfrm>
            <a:off x="5058799" y="1258607"/>
            <a:ext cx="3200400" cy="615000"/>
          </a:xfrm>
        </p:spPr>
        <p:txBody>
          <a:bodyPr/>
          <a:lstStyle/>
          <a:p>
            <a:r>
              <a:rPr lang="es-CO" dirty="0"/>
              <a:t>105</a:t>
            </a:r>
          </a:p>
        </p:txBody>
      </p:sp>
      <p:sp>
        <p:nvSpPr>
          <p:cNvPr id="8" name="Subtítulo 7">
            <a:extLst>
              <a:ext uri="{FF2B5EF4-FFF2-40B4-BE49-F238E27FC236}">
                <a16:creationId xmlns:a16="http://schemas.microsoft.com/office/drawing/2014/main" id="{424996B2-4E0B-4517-8DBA-1C89E1DEA070}"/>
              </a:ext>
            </a:extLst>
          </p:cNvPr>
          <p:cNvSpPr>
            <a:spLocks noGrp="1"/>
          </p:cNvSpPr>
          <p:nvPr>
            <p:ph type="subTitle" idx="4"/>
          </p:nvPr>
        </p:nvSpPr>
        <p:spPr>
          <a:xfrm>
            <a:off x="5058799" y="1962941"/>
            <a:ext cx="3200398" cy="528600"/>
          </a:xfrm>
        </p:spPr>
        <p:txBody>
          <a:bodyPr/>
          <a:lstStyle/>
          <a:p>
            <a:r>
              <a:rPr lang="es-CO" dirty="0"/>
              <a:t>Cantidad de columnas</a:t>
            </a:r>
          </a:p>
        </p:txBody>
      </p:sp>
      <p:sp>
        <p:nvSpPr>
          <p:cNvPr id="10" name="Subtítulo 9">
            <a:extLst>
              <a:ext uri="{FF2B5EF4-FFF2-40B4-BE49-F238E27FC236}">
                <a16:creationId xmlns:a16="http://schemas.microsoft.com/office/drawing/2014/main" id="{293F5B78-8E51-4C0B-8AE3-69FED2B2A0DA}"/>
              </a:ext>
            </a:extLst>
          </p:cNvPr>
          <p:cNvSpPr>
            <a:spLocks noGrp="1"/>
          </p:cNvSpPr>
          <p:nvPr>
            <p:ph type="subTitle" idx="6"/>
          </p:nvPr>
        </p:nvSpPr>
        <p:spPr>
          <a:xfrm>
            <a:off x="884803" y="2571750"/>
            <a:ext cx="7374394" cy="1337538"/>
          </a:xfrm>
        </p:spPr>
        <p:txBody>
          <a:bodyPr/>
          <a:lstStyle/>
          <a:p>
            <a:r>
              <a:rPr lang="es-CO" dirty="0"/>
              <a:t>Este dataset proporcionado por </a:t>
            </a:r>
            <a:r>
              <a:rPr lang="es-MX" dirty="0"/>
              <a:t>Observatorio Social de Salud Pública cuenta con los datos de los fallecimientos  producidos por el cáncer de pulmón en el periodo del 2010 a 2016  en el país, definiendo información relacionada con lugar  y fecha del la muerte, datos básicos del fallecido y observaciones medicas relacionadas con el deceso.</a:t>
            </a:r>
            <a:endParaRPr lang="es-CO" dirty="0"/>
          </a:p>
          <a:p>
            <a:endParaRPr lang="es-CO" dirty="0"/>
          </a:p>
        </p:txBody>
      </p:sp>
      <p:sp>
        <p:nvSpPr>
          <p:cNvPr id="9" name="Subtítulo 9">
            <a:extLst>
              <a:ext uri="{FF2B5EF4-FFF2-40B4-BE49-F238E27FC236}">
                <a16:creationId xmlns:a16="http://schemas.microsoft.com/office/drawing/2014/main" id="{C1CCCFCF-01DA-4C2F-860B-F9823F8D9738}"/>
              </a:ext>
            </a:extLst>
          </p:cNvPr>
          <p:cNvSpPr txBox="1">
            <a:spLocks/>
          </p:cNvSpPr>
          <p:nvPr/>
        </p:nvSpPr>
        <p:spPr>
          <a:xfrm>
            <a:off x="997447" y="3909288"/>
            <a:ext cx="7374394" cy="479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5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s-CO" dirty="0"/>
              <a:t>Fuente: https://www.datos.gov.co/Salud-y-Protecci-n-Social/Mortalidad-C-ncer-de-Pulm-n-2010-A-2016/qfuz-6igc</a:t>
            </a:r>
          </a:p>
        </p:txBody>
      </p:sp>
    </p:spTree>
    <p:extLst>
      <p:ext uri="{BB962C8B-B14F-4D97-AF65-F5344CB8AC3E}">
        <p14:creationId xmlns:p14="http://schemas.microsoft.com/office/powerpoint/2010/main" val="207755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A7C44BC-67FE-4846-A777-34E4A5CDD472}"/>
              </a:ext>
            </a:extLst>
          </p:cNvPr>
          <p:cNvSpPr>
            <a:spLocks noGrp="1"/>
          </p:cNvSpPr>
          <p:nvPr>
            <p:ph type="title"/>
          </p:nvPr>
        </p:nvSpPr>
        <p:spPr/>
        <p:txBody>
          <a:bodyPr/>
          <a:lstStyle/>
          <a:p>
            <a:r>
              <a:rPr lang="es-MX" dirty="0"/>
              <a:t>Mortalidad cáncer de mama 2010 a 2016 </a:t>
            </a:r>
            <a:endParaRPr lang="es-CO" dirty="0"/>
          </a:p>
        </p:txBody>
      </p:sp>
      <p:sp>
        <p:nvSpPr>
          <p:cNvPr id="6" name="Título 5">
            <a:extLst>
              <a:ext uri="{FF2B5EF4-FFF2-40B4-BE49-F238E27FC236}">
                <a16:creationId xmlns:a16="http://schemas.microsoft.com/office/drawing/2014/main" id="{D667DE1E-80ED-41FB-83C6-42CE09BF2A53}"/>
              </a:ext>
            </a:extLst>
          </p:cNvPr>
          <p:cNvSpPr>
            <a:spLocks noGrp="1"/>
          </p:cNvSpPr>
          <p:nvPr>
            <p:ph type="title" idx="2"/>
          </p:nvPr>
        </p:nvSpPr>
        <p:spPr>
          <a:xfrm>
            <a:off x="884803" y="1234212"/>
            <a:ext cx="3200400" cy="615000"/>
          </a:xfrm>
        </p:spPr>
        <p:txBody>
          <a:bodyPr/>
          <a:lstStyle/>
          <a:p>
            <a:r>
              <a:rPr lang="es-CO" dirty="0"/>
              <a:t>503</a:t>
            </a:r>
          </a:p>
        </p:txBody>
      </p:sp>
      <p:sp>
        <p:nvSpPr>
          <p:cNvPr id="5" name="Subtítulo 4">
            <a:extLst>
              <a:ext uri="{FF2B5EF4-FFF2-40B4-BE49-F238E27FC236}">
                <a16:creationId xmlns:a16="http://schemas.microsoft.com/office/drawing/2014/main" id="{D006B708-3FEB-4F6C-ABDB-BC422D8C0ED9}"/>
              </a:ext>
            </a:extLst>
          </p:cNvPr>
          <p:cNvSpPr>
            <a:spLocks noGrp="1"/>
          </p:cNvSpPr>
          <p:nvPr>
            <p:ph type="subTitle" idx="1"/>
          </p:nvPr>
        </p:nvSpPr>
        <p:spPr>
          <a:xfrm>
            <a:off x="884803" y="1950743"/>
            <a:ext cx="3200400" cy="528600"/>
          </a:xfrm>
        </p:spPr>
        <p:txBody>
          <a:bodyPr/>
          <a:lstStyle/>
          <a:p>
            <a:r>
              <a:rPr lang="es-CO" dirty="0"/>
              <a:t>Cantidad de registros</a:t>
            </a:r>
          </a:p>
        </p:txBody>
      </p:sp>
      <p:sp>
        <p:nvSpPr>
          <p:cNvPr id="7" name="Título 6">
            <a:extLst>
              <a:ext uri="{FF2B5EF4-FFF2-40B4-BE49-F238E27FC236}">
                <a16:creationId xmlns:a16="http://schemas.microsoft.com/office/drawing/2014/main" id="{25A35299-8B6C-4113-94AE-8918EAD3DF43}"/>
              </a:ext>
            </a:extLst>
          </p:cNvPr>
          <p:cNvSpPr>
            <a:spLocks noGrp="1"/>
          </p:cNvSpPr>
          <p:nvPr>
            <p:ph type="title" idx="3"/>
          </p:nvPr>
        </p:nvSpPr>
        <p:spPr>
          <a:xfrm>
            <a:off x="5058799" y="1258607"/>
            <a:ext cx="3200400" cy="615000"/>
          </a:xfrm>
        </p:spPr>
        <p:txBody>
          <a:bodyPr/>
          <a:lstStyle/>
          <a:p>
            <a:r>
              <a:rPr lang="es-CO" dirty="0"/>
              <a:t>105</a:t>
            </a:r>
          </a:p>
        </p:txBody>
      </p:sp>
      <p:sp>
        <p:nvSpPr>
          <p:cNvPr id="8" name="Subtítulo 7">
            <a:extLst>
              <a:ext uri="{FF2B5EF4-FFF2-40B4-BE49-F238E27FC236}">
                <a16:creationId xmlns:a16="http://schemas.microsoft.com/office/drawing/2014/main" id="{424996B2-4E0B-4517-8DBA-1C89E1DEA070}"/>
              </a:ext>
            </a:extLst>
          </p:cNvPr>
          <p:cNvSpPr>
            <a:spLocks noGrp="1"/>
          </p:cNvSpPr>
          <p:nvPr>
            <p:ph type="subTitle" idx="4"/>
          </p:nvPr>
        </p:nvSpPr>
        <p:spPr>
          <a:xfrm>
            <a:off x="5058799" y="1962941"/>
            <a:ext cx="3200398" cy="528600"/>
          </a:xfrm>
        </p:spPr>
        <p:txBody>
          <a:bodyPr/>
          <a:lstStyle/>
          <a:p>
            <a:r>
              <a:rPr lang="es-CO" dirty="0"/>
              <a:t>Cantidad de columnas</a:t>
            </a:r>
          </a:p>
        </p:txBody>
      </p:sp>
      <p:sp>
        <p:nvSpPr>
          <p:cNvPr id="10" name="Subtítulo 9">
            <a:extLst>
              <a:ext uri="{FF2B5EF4-FFF2-40B4-BE49-F238E27FC236}">
                <a16:creationId xmlns:a16="http://schemas.microsoft.com/office/drawing/2014/main" id="{293F5B78-8E51-4C0B-8AE3-69FED2B2A0DA}"/>
              </a:ext>
            </a:extLst>
          </p:cNvPr>
          <p:cNvSpPr>
            <a:spLocks noGrp="1"/>
          </p:cNvSpPr>
          <p:nvPr>
            <p:ph type="subTitle" idx="6"/>
          </p:nvPr>
        </p:nvSpPr>
        <p:spPr>
          <a:xfrm>
            <a:off x="884803" y="2571750"/>
            <a:ext cx="7374394" cy="1337538"/>
          </a:xfrm>
        </p:spPr>
        <p:txBody>
          <a:bodyPr/>
          <a:lstStyle/>
          <a:p>
            <a:r>
              <a:rPr lang="es-CO" dirty="0"/>
              <a:t>Este dataset proporcionado por </a:t>
            </a:r>
            <a:r>
              <a:rPr lang="es-MX" dirty="0"/>
              <a:t>Observatorio Social de Salud Pública cuenta con los datos de los fallecimientos  producidos por el  cáncer de mama en el periodo del 2010 a 2016  en el país, definiendo información relacionada con lugar  y fecha del la muerte, datos básicos del fallecido y observaciones medicas relacionadas con el deceso.</a:t>
            </a:r>
            <a:endParaRPr lang="es-CO" dirty="0"/>
          </a:p>
          <a:p>
            <a:endParaRPr lang="es-CO" dirty="0"/>
          </a:p>
        </p:txBody>
      </p:sp>
      <p:sp>
        <p:nvSpPr>
          <p:cNvPr id="9" name="Subtítulo 9">
            <a:extLst>
              <a:ext uri="{FF2B5EF4-FFF2-40B4-BE49-F238E27FC236}">
                <a16:creationId xmlns:a16="http://schemas.microsoft.com/office/drawing/2014/main" id="{BE5637CF-FD27-479B-B488-F043805E75ED}"/>
              </a:ext>
            </a:extLst>
          </p:cNvPr>
          <p:cNvSpPr txBox="1">
            <a:spLocks/>
          </p:cNvSpPr>
          <p:nvPr/>
        </p:nvSpPr>
        <p:spPr>
          <a:xfrm>
            <a:off x="997447" y="3909288"/>
            <a:ext cx="7374394" cy="479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5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s-CO" dirty="0"/>
              <a:t>Fuente: </a:t>
            </a:r>
            <a:r>
              <a:rPr lang="es-CO" dirty="0">
                <a:hlinkClick r:id="rId2"/>
              </a:rPr>
              <a:t>https://www.datos.gov.co/Salud-y-Protecci-n-Social/Mortalidad-C-ncer-Mama-2010-A-2016/r39m-rntv</a:t>
            </a:r>
            <a:r>
              <a:rPr lang="es-CO" dirty="0"/>
              <a:t> </a:t>
            </a:r>
          </a:p>
        </p:txBody>
      </p:sp>
    </p:spTree>
    <p:extLst>
      <p:ext uri="{BB962C8B-B14F-4D97-AF65-F5344CB8AC3E}">
        <p14:creationId xmlns:p14="http://schemas.microsoft.com/office/powerpoint/2010/main" val="35257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A7C44BC-67FE-4846-A777-34E4A5CDD472}"/>
              </a:ext>
            </a:extLst>
          </p:cNvPr>
          <p:cNvSpPr>
            <a:spLocks noGrp="1"/>
          </p:cNvSpPr>
          <p:nvPr>
            <p:ph type="title"/>
          </p:nvPr>
        </p:nvSpPr>
        <p:spPr/>
        <p:txBody>
          <a:bodyPr/>
          <a:lstStyle/>
          <a:p>
            <a:r>
              <a:rPr lang="es-MX" dirty="0"/>
              <a:t>Departamentos y municipios de Colombia</a:t>
            </a:r>
            <a:endParaRPr lang="es-CO" dirty="0"/>
          </a:p>
        </p:txBody>
      </p:sp>
      <p:sp>
        <p:nvSpPr>
          <p:cNvPr id="6" name="Título 5">
            <a:extLst>
              <a:ext uri="{FF2B5EF4-FFF2-40B4-BE49-F238E27FC236}">
                <a16:creationId xmlns:a16="http://schemas.microsoft.com/office/drawing/2014/main" id="{D667DE1E-80ED-41FB-83C6-42CE09BF2A53}"/>
              </a:ext>
            </a:extLst>
          </p:cNvPr>
          <p:cNvSpPr>
            <a:spLocks noGrp="1"/>
          </p:cNvSpPr>
          <p:nvPr>
            <p:ph type="title" idx="2"/>
          </p:nvPr>
        </p:nvSpPr>
        <p:spPr>
          <a:xfrm>
            <a:off x="884803" y="1234212"/>
            <a:ext cx="3200400" cy="615000"/>
          </a:xfrm>
        </p:spPr>
        <p:txBody>
          <a:bodyPr/>
          <a:lstStyle/>
          <a:p>
            <a:r>
              <a:rPr lang="es-CO" dirty="0"/>
              <a:t>1123</a:t>
            </a:r>
          </a:p>
        </p:txBody>
      </p:sp>
      <p:sp>
        <p:nvSpPr>
          <p:cNvPr id="5" name="Subtítulo 4">
            <a:extLst>
              <a:ext uri="{FF2B5EF4-FFF2-40B4-BE49-F238E27FC236}">
                <a16:creationId xmlns:a16="http://schemas.microsoft.com/office/drawing/2014/main" id="{D006B708-3FEB-4F6C-ABDB-BC422D8C0ED9}"/>
              </a:ext>
            </a:extLst>
          </p:cNvPr>
          <p:cNvSpPr>
            <a:spLocks noGrp="1"/>
          </p:cNvSpPr>
          <p:nvPr>
            <p:ph type="subTitle" idx="1"/>
          </p:nvPr>
        </p:nvSpPr>
        <p:spPr>
          <a:xfrm>
            <a:off x="884803" y="1950743"/>
            <a:ext cx="3200400" cy="528600"/>
          </a:xfrm>
        </p:spPr>
        <p:txBody>
          <a:bodyPr/>
          <a:lstStyle/>
          <a:p>
            <a:r>
              <a:rPr lang="es-CO" dirty="0"/>
              <a:t>Cantidad de registros</a:t>
            </a:r>
          </a:p>
        </p:txBody>
      </p:sp>
      <p:sp>
        <p:nvSpPr>
          <p:cNvPr id="7" name="Título 6">
            <a:extLst>
              <a:ext uri="{FF2B5EF4-FFF2-40B4-BE49-F238E27FC236}">
                <a16:creationId xmlns:a16="http://schemas.microsoft.com/office/drawing/2014/main" id="{25A35299-8B6C-4113-94AE-8918EAD3DF43}"/>
              </a:ext>
            </a:extLst>
          </p:cNvPr>
          <p:cNvSpPr>
            <a:spLocks noGrp="1"/>
          </p:cNvSpPr>
          <p:nvPr>
            <p:ph type="title" idx="3"/>
          </p:nvPr>
        </p:nvSpPr>
        <p:spPr>
          <a:xfrm>
            <a:off x="5058799" y="1258607"/>
            <a:ext cx="3200400" cy="615000"/>
          </a:xfrm>
        </p:spPr>
        <p:txBody>
          <a:bodyPr/>
          <a:lstStyle/>
          <a:p>
            <a:r>
              <a:rPr lang="es-CO" dirty="0"/>
              <a:t>5</a:t>
            </a:r>
          </a:p>
        </p:txBody>
      </p:sp>
      <p:sp>
        <p:nvSpPr>
          <p:cNvPr id="8" name="Subtítulo 7">
            <a:extLst>
              <a:ext uri="{FF2B5EF4-FFF2-40B4-BE49-F238E27FC236}">
                <a16:creationId xmlns:a16="http://schemas.microsoft.com/office/drawing/2014/main" id="{424996B2-4E0B-4517-8DBA-1C89E1DEA070}"/>
              </a:ext>
            </a:extLst>
          </p:cNvPr>
          <p:cNvSpPr>
            <a:spLocks noGrp="1"/>
          </p:cNvSpPr>
          <p:nvPr>
            <p:ph type="subTitle" idx="4"/>
          </p:nvPr>
        </p:nvSpPr>
        <p:spPr>
          <a:xfrm>
            <a:off x="5058799" y="1962941"/>
            <a:ext cx="3200398" cy="528600"/>
          </a:xfrm>
        </p:spPr>
        <p:txBody>
          <a:bodyPr/>
          <a:lstStyle/>
          <a:p>
            <a:r>
              <a:rPr lang="es-CO" dirty="0"/>
              <a:t>Cantidad de columnas</a:t>
            </a:r>
          </a:p>
        </p:txBody>
      </p:sp>
      <p:sp>
        <p:nvSpPr>
          <p:cNvPr id="10" name="Subtítulo 9">
            <a:extLst>
              <a:ext uri="{FF2B5EF4-FFF2-40B4-BE49-F238E27FC236}">
                <a16:creationId xmlns:a16="http://schemas.microsoft.com/office/drawing/2014/main" id="{293F5B78-8E51-4C0B-8AE3-69FED2B2A0DA}"/>
              </a:ext>
            </a:extLst>
          </p:cNvPr>
          <p:cNvSpPr>
            <a:spLocks noGrp="1"/>
          </p:cNvSpPr>
          <p:nvPr>
            <p:ph type="subTitle" idx="6"/>
          </p:nvPr>
        </p:nvSpPr>
        <p:spPr>
          <a:xfrm>
            <a:off x="884803" y="2571750"/>
            <a:ext cx="7374394" cy="1337538"/>
          </a:xfrm>
        </p:spPr>
        <p:txBody>
          <a:bodyPr/>
          <a:lstStyle/>
          <a:p>
            <a:r>
              <a:rPr lang="es-CO" dirty="0"/>
              <a:t>Este dataset proporcionado por el </a:t>
            </a:r>
            <a:r>
              <a:rPr lang="pt-BR" dirty="0"/>
              <a:t>Departamento Administrativo Nacional de Estadística DANE em </a:t>
            </a:r>
            <a:r>
              <a:rPr lang="es-CO" dirty="0"/>
              <a:t>el</a:t>
            </a:r>
            <a:r>
              <a:rPr lang="pt-BR" dirty="0"/>
              <a:t> </a:t>
            </a:r>
            <a:r>
              <a:rPr lang="es-CO" dirty="0"/>
              <a:t>cual</a:t>
            </a:r>
            <a:r>
              <a:rPr lang="pt-BR" dirty="0"/>
              <a:t> se </a:t>
            </a:r>
            <a:r>
              <a:rPr lang="es-CO" dirty="0"/>
              <a:t>encuentran</a:t>
            </a:r>
            <a:r>
              <a:rPr lang="pt-BR" dirty="0"/>
              <a:t> </a:t>
            </a:r>
            <a:r>
              <a:rPr lang="es-CO" dirty="0"/>
              <a:t>los</a:t>
            </a:r>
            <a:r>
              <a:rPr lang="pt-BR" dirty="0"/>
              <a:t> códigos por médio de </a:t>
            </a:r>
            <a:r>
              <a:rPr lang="pt-BR" dirty="0" err="1"/>
              <a:t>los</a:t>
            </a:r>
            <a:r>
              <a:rPr lang="pt-BR" dirty="0"/>
              <a:t> </a:t>
            </a:r>
            <a:r>
              <a:rPr lang="pt-BR" dirty="0" err="1"/>
              <a:t>cuales</a:t>
            </a:r>
            <a:r>
              <a:rPr lang="pt-BR" dirty="0"/>
              <a:t> se </a:t>
            </a:r>
            <a:r>
              <a:rPr lang="es-CO" dirty="0"/>
              <a:t>identifican</a:t>
            </a:r>
            <a:r>
              <a:rPr lang="pt-BR" dirty="0"/>
              <a:t> </a:t>
            </a:r>
            <a:r>
              <a:rPr lang="es-CO" dirty="0"/>
              <a:t>los</a:t>
            </a:r>
            <a:r>
              <a:rPr lang="pt-BR" dirty="0"/>
              <a:t> departamentos y municípios </a:t>
            </a:r>
            <a:r>
              <a:rPr lang="pt-BR" dirty="0" err="1"/>
              <a:t>del</a:t>
            </a:r>
            <a:r>
              <a:rPr lang="pt-BR" dirty="0"/>
              <a:t> pais </a:t>
            </a:r>
            <a:r>
              <a:rPr lang="pt-BR" dirty="0" err="1"/>
              <a:t>en</a:t>
            </a:r>
            <a:r>
              <a:rPr lang="pt-BR" dirty="0"/>
              <a:t> </a:t>
            </a:r>
            <a:r>
              <a:rPr lang="pt-BR" dirty="0" err="1"/>
              <a:t>las</a:t>
            </a:r>
            <a:r>
              <a:rPr lang="pt-BR" dirty="0"/>
              <a:t> </a:t>
            </a:r>
            <a:r>
              <a:rPr lang="pt-BR" dirty="0" err="1"/>
              <a:t>actividades</a:t>
            </a:r>
            <a:r>
              <a:rPr lang="pt-BR" dirty="0"/>
              <a:t> de distintas entidades publicas </a:t>
            </a:r>
            <a:r>
              <a:rPr lang="pt-BR" dirty="0" err="1"/>
              <a:t>del</a:t>
            </a:r>
            <a:r>
              <a:rPr lang="pt-BR" dirty="0"/>
              <a:t> país.</a:t>
            </a:r>
            <a:endParaRPr lang="es-CO" dirty="0"/>
          </a:p>
        </p:txBody>
      </p:sp>
      <p:sp>
        <p:nvSpPr>
          <p:cNvPr id="9" name="Subtítulo 9">
            <a:extLst>
              <a:ext uri="{FF2B5EF4-FFF2-40B4-BE49-F238E27FC236}">
                <a16:creationId xmlns:a16="http://schemas.microsoft.com/office/drawing/2014/main" id="{BE5637CF-FD27-479B-B488-F043805E75ED}"/>
              </a:ext>
            </a:extLst>
          </p:cNvPr>
          <p:cNvSpPr txBox="1">
            <a:spLocks/>
          </p:cNvSpPr>
          <p:nvPr/>
        </p:nvSpPr>
        <p:spPr>
          <a:xfrm>
            <a:off x="997447" y="3909288"/>
            <a:ext cx="7374394" cy="479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5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s-CO" dirty="0"/>
              <a:t>Fuente: </a:t>
            </a:r>
            <a:r>
              <a:rPr lang="es-CO" dirty="0">
                <a:hlinkClick r:id="rId2"/>
              </a:rPr>
              <a:t>https://www.datos.gov.co/Mapas-Nacionales/Departamentos-y-municipios-de-Colombia/xdk5-pm3f</a:t>
            </a:r>
            <a:r>
              <a:rPr lang="es-CO" dirty="0"/>
              <a:t> </a:t>
            </a:r>
          </a:p>
        </p:txBody>
      </p:sp>
    </p:spTree>
    <p:extLst>
      <p:ext uri="{BB962C8B-B14F-4D97-AF65-F5344CB8AC3E}">
        <p14:creationId xmlns:p14="http://schemas.microsoft.com/office/powerpoint/2010/main" val="380600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0"/>
          <p:cNvSpPr txBox="1">
            <a:spLocks noGrp="1"/>
          </p:cNvSpPr>
          <p:nvPr>
            <p:ph type="title"/>
          </p:nvPr>
        </p:nvSpPr>
        <p:spPr>
          <a:xfrm>
            <a:off x="1217350" y="1604400"/>
            <a:ext cx="6709200" cy="14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3093</a:t>
            </a:r>
            <a:endParaRPr dirty="0"/>
          </a:p>
        </p:txBody>
      </p:sp>
      <p:sp>
        <p:nvSpPr>
          <p:cNvPr id="566" name="Google Shape;566;p40"/>
          <p:cNvSpPr txBox="1">
            <a:spLocks noGrp="1"/>
          </p:cNvSpPr>
          <p:nvPr>
            <p:ph type="body" idx="1"/>
          </p:nvPr>
        </p:nvSpPr>
        <p:spPr>
          <a:xfrm>
            <a:off x="1668850" y="3050379"/>
            <a:ext cx="5806200" cy="83751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Total de registros a manipular entre los registros de fallecidos y de municipios/departamentos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a:spLocks noGrp="1"/>
          </p:cNvSpPr>
          <p:nvPr>
            <p:ph type="title"/>
          </p:nvPr>
        </p:nvSpPr>
        <p:spPr>
          <a:xfrm>
            <a:off x="2846475" y="363275"/>
            <a:ext cx="345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Aviso</a:t>
            </a:r>
            <a:endParaRPr dirty="0"/>
          </a:p>
        </p:txBody>
      </p:sp>
      <p:sp>
        <p:nvSpPr>
          <p:cNvPr id="602" name="Google Shape;602;p42"/>
          <p:cNvSpPr txBox="1">
            <a:spLocks noGrp="1"/>
          </p:cNvSpPr>
          <p:nvPr>
            <p:ph type="subTitle" idx="2"/>
          </p:nvPr>
        </p:nvSpPr>
        <p:spPr>
          <a:xfrm>
            <a:off x="2205286" y="1581749"/>
            <a:ext cx="4733277" cy="2597397"/>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s-CO" sz="1400" dirty="0"/>
              <a:t>Debido a que los datos, en los tres primeros </a:t>
            </a:r>
            <a:r>
              <a:rPr lang="es-CO" sz="1400" dirty="0" err="1"/>
              <a:t>datasets</a:t>
            </a:r>
            <a:r>
              <a:rPr lang="es-CO" sz="1400" dirty="0"/>
              <a:t> seleccionados, se encuentran estructurados en las mismas columnas y provienen de la misma entidad (</a:t>
            </a:r>
            <a:r>
              <a:rPr lang="es-MX" sz="1400" dirty="0"/>
              <a:t>Observatorio Social de Salud Pública</a:t>
            </a:r>
            <a:r>
              <a:rPr lang="es-CO" sz="1400" dirty="0"/>
              <a:t>),  el modelo entidad relación que se va a mostrar a continuación aplica para las tres fuentes de datos, pero, para cada fuente de dato, se prevén procesos ETL que permitan la obtención de los atributos especificados en las entidades del modelo. El ultimo dataset sirve de apoyo para la definición de los municipios y departamentos acorde a los datos del DANE.</a:t>
            </a: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Diagrama&#10;&#10;Descripción generada automáticamente">
            <a:extLst>
              <a:ext uri="{FF2B5EF4-FFF2-40B4-BE49-F238E27FC236}">
                <a16:creationId xmlns:a16="http://schemas.microsoft.com/office/drawing/2014/main" id="{FF3EF78B-712A-4C32-B835-C37CE52D38B2}"/>
              </a:ext>
            </a:extLst>
          </p:cNvPr>
          <p:cNvPicPr>
            <a:picLocks noChangeAspect="1"/>
          </p:cNvPicPr>
          <p:nvPr/>
        </p:nvPicPr>
        <p:blipFill rotWithShape="1">
          <a:blip r:embed="rId2"/>
          <a:srcRect l="4962" t="1165" r="445" b="875"/>
          <a:stretch/>
        </p:blipFill>
        <p:spPr>
          <a:xfrm>
            <a:off x="-9712" y="1097279"/>
            <a:ext cx="9153712" cy="3935307"/>
          </a:xfrm>
          <a:prstGeom prst="rect">
            <a:avLst/>
          </a:prstGeom>
        </p:spPr>
      </p:pic>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1187102" y="349728"/>
            <a:ext cx="67600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MODELO ENTIDAD-RELACIÓN</a:t>
            </a:r>
            <a:endParaRPr dirty="0">
              <a:ln>
                <a:solidFill>
                  <a:schemeClr val="bg1"/>
                </a:solidFill>
              </a:ln>
            </a:endParaRPr>
          </a:p>
        </p:txBody>
      </p:sp>
    </p:spTree>
    <p:extLst>
      <p:ext uri="{BB962C8B-B14F-4D97-AF65-F5344CB8AC3E}">
        <p14:creationId xmlns:p14="http://schemas.microsoft.com/office/powerpoint/2010/main" val="309514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9"/>
          <p:cNvSpPr txBox="1">
            <a:spLocks noGrp="1"/>
          </p:cNvSpPr>
          <p:nvPr>
            <p:ph type="title"/>
          </p:nvPr>
        </p:nvSpPr>
        <p:spPr>
          <a:xfrm>
            <a:off x="1263131" y="1934825"/>
            <a:ext cx="6617737"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Diseño conceptual</a:t>
            </a:r>
            <a:endParaRPr dirty="0"/>
          </a:p>
        </p:txBody>
      </p:sp>
      <p:sp>
        <p:nvSpPr>
          <p:cNvPr id="560" name="Google Shape;560;p39"/>
          <p:cNvSpPr txBox="1">
            <a:spLocks noGrp="1"/>
          </p:cNvSpPr>
          <p:nvPr>
            <p:ph type="subTitle" idx="1"/>
          </p:nvPr>
        </p:nvSpPr>
        <p:spPr>
          <a:xfrm>
            <a:off x="2141999" y="3260708"/>
            <a:ext cx="48600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Modelado de dimensiones, hechos, medidas y </a:t>
            </a:r>
            <a:r>
              <a:rPr lang="es-CO" dirty="0" err="1"/>
              <a:t>jerarquias</a:t>
            </a:r>
            <a:endParaRPr dirty="0"/>
          </a:p>
        </p:txBody>
      </p:sp>
    </p:spTree>
    <p:extLst>
      <p:ext uri="{BB962C8B-B14F-4D97-AF65-F5344CB8AC3E}">
        <p14:creationId xmlns:p14="http://schemas.microsoft.com/office/powerpoint/2010/main" val="247015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1187102" y="349728"/>
            <a:ext cx="67600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DIMENSIONES Y MEDIDAS</a:t>
            </a:r>
            <a:endParaRPr dirty="0">
              <a:ln>
                <a:solidFill>
                  <a:schemeClr val="bg1"/>
                </a:solidFill>
              </a:ln>
            </a:endParaRPr>
          </a:p>
        </p:txBody>
      </p:sp>
      <p:pic>
        <p:nvPicPr>
          <p:cNvPr id="6" name="Imagen 5" descr="Diagrama&#10;&#10;Descripción generada automáticamente">
            <a:extLst>
              <a:ext uri="{FF2B5EF4-FFF2-40B4-BE49-F238E27FC236}">
                <a16:creationId xmlns:a16="http://schemas.microsoft.com/office/drawing/2014/main" id="{3EACC17A-EAEE-4CA2-851F-470FE6C03081}"/>
              </a:ext>
            </a:extLst>
          </p:cNvPr>
          <p:cNvPicPr>
            <a:picLocks noChangeAspect="1"/>
          </p:cNvPicPr>
          <p:nvPr/>
        </p:nvPicPr>
        <p:blipFill>
          <a:blip r:embed="rId2"/>
          <a:stretch>
            <a:fillRect/>
          </a:stretch>
        </p:blipFill>
        <p:spPr>
          <a:xfrm>
            <a:off x="-4857" y="1000607"/>
            <a:ext cx="9144000" cy="4142893"/>
          </a:xfrm>
          <a:prstGeom prst="rect">
            <a:avLst/>
          </a:prstGeom>
        </p:spPr>
      </p:pic>
    </p:spTree>
    <p:extLst>
      <p:ext uri="{BB962C8B-B14F-4D97-AF65-F5344CB8AC3E}">
        <p14:creationId xmlns:p14="http://schemas.microsoft.com/office/powerpoint/2010/main" val="106000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1A72686-0819-4EEE-A6F1-1AC8E65EC71A}"/>
              </a:ext>
            </a:extLst>
          </p:cNvPr>
          <p:cNvSpPr>
            <a:spLocks noGrp="1"/>
          </p:cNvSpPr>
          <p:nvPr>
            <p:ph type="title"/>
          </p:nvPr>
        </p:nvSpPr>
        <p:spPr>
          <a:xfrm>
            <a:off x="76424" y="207489"/>
            <a:ext cx="8981440" cy="572700"/>
          </a:xfrm>
        </p:spPr>
        <p:txBody>
          <a:bodyPr/>
          <a:lstStyle/>
          <a:p>
            <a:r>
              <a:rPr lang="es-CO" dirty="0"/>
              <a:t>MODELOS CMDM - RELACIONES DIMENCIONALES</a:t>
            </a:r>
          </a:p>
        </p:txBody>
      </p:sp>
      <p:pic>
        <p:nvPicPr>
          <p:cNvPr id="5" name="Imagen 4">
            <a:extLst>
              <a:ext uri="{FF2B5EF4-FFF2-40B4-BE49-F238E27FC236}">
                <a16:creationId xmlns:a16="http://schemas.microsoft.com/office/drawing/2014/main" id="{12C729DB-00C5-4DFE-AC5F-9C963158FACD}"/>
              </a:ext>
            </a:extLst>
          </p:cNvPr>
          <p:cNvPicPr>
            <a:picLocks noChangeAspect="1"/>
          </p:cNvPicPr>
          <p:nvPr/>
        </p:nvPicPr>
        <p:blipFill>
          <a:blip r:embed="rId2"/>
          <a:srcRect/>
          <a:stretch/>
        </p:blipFill>
        <p:spPr>
          <a:xfrm>
            <a:off x="568960" y="1220284"/>
            <a:ext cx="8006079" cy="3923216"/>
          </a:xfrm>
          <a:prstGeom prst="rect">
            <a:avLst/>
          </a:prstGeom>
        </p:spPr>
      </p:pic>
    </p:spTree>
    <p:extLst>
      <p:ext uri="{BB962C8B-B14F-4D97-AF65-F5344CB8AC3E}">
        <p14:creationId xmlns:p14="http://schemas.microsoft.com/office/powerpoint/2010/main" val="46119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1187102" y="349728"/>
            <a:ext cx="67600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MODELO MULTIDIMENCIONAL</a:t>
            </a:r>
            <a:endParaRPr dirty="0">
              <a:ln>
                <a:solidFill>
                  <a:schemeClr val="bg1"/>
                </a:solidFill>
              </a:ln>
            </a:endParaRPr>
          </a:p>
        </p:txBody>
      </p:sp>
      <p:pic>
        <p:nvPicPr>
          <p:cNvPr id="3" name="Imagen 2">
            <a:extLst>
              <a:ext uri="{FF2B5EF4-FFF2-40B4-BE49-F238E27FC236}">
                <a16:creationId xmlns:a16="http://schemas.microsoft.com/office/drawing/2014/main" id="{4E3E71BC-7877-4958-BF31-CFC823D6F477}"/>
              </a:ext>
            </a:extLst>
          </p:cNvPr>
          <p:cNvPicPr>
            <a:picLocks noChangeAspect="1"/>
          </p:cNvPicPr>
          <p:nvPr/>
        </p:nvPicPr>
        <p:blipFill>
          <a:blip r:embed="rId2"/>
          <a:srcRect/>
          <a:stretch/>
        </p:blipFill>
        <p:spPr>
          <a:xfrm>
            <a:off x="1302750" y="922428"/>
            <a:ext cx="6528785" cy="4239991"/>
          </a:xfrm>
          <a:prstGeom prst="rect">
            <a:avLst/>
          </a:prstGeom>
        </p:spPr>
      </p:pic>
    </p:spTree>
    <p:extLst>
      <p:ext uri="{BB962C8B-B14F-4D97-AF65-F5344CB8AC3E}">
        <p14:creationId xmlns:p14="http://schemas.microsoft.com/office/powerpoint/2010/main" val="408922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9"/>
          <p:cNvSpPr txBox="1">
            <a:spLocks noGrp="1"/>
          </p:cNvSpPr>
          <p:nvPr>
            <p:ph type="title"/>
          </p:nvPr>
        </p:nvSpPr>
        <p:spPr>
          <a:xfrm>
            <a:off x="1263131" y="1934825"/>
            <a:ext cx="6617737"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Definicion de la empresa</a:t>
            </a:r>
            <a:endParaRPr dirty="0"/>
          </a:p>
        </p:txBody>
      </p:sp>
      <p:sp>
        <p:nvSpPr>
          <p:cNvPr id="560" name="Google Shape;560;p39"/>
          <p:cNvSpPr txBox="1">
            <a:spLocks noGrp="1"/>
          </p:cNvSpPr>
          <p:nvPr>
            <p:ph type="subTitle" idx="1"/>
          </p:nvPr>
        </p:nvSpPr>
        <p:spPr>
          <a:xfrm>
            <a:off x="2141999" y="3260708"/>
            <a:ext cx="48600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A continuación se dan a conocer los elementos de la empresa.</a:t>
            </a:r>
            <a:endParaRPr dirty="0"/>
          </a:p>
        </p:txBody>
      </p:sp>
    </p:spTree>
    <p:extLst>
      <p:ext uri="{BB962C8B-B14F-4D97-AF65-F5344CB8AC3E}">
        <p14:creationId xmlns:p14="http://schemas.microsoft.com/office/powerpoint/2010/main" val="388759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1187102" y="349728"/>
            <a:ext cx="67600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MODELOS DF</a:t>
            </a:r>
            <a:endParaRPr dirty="0">
              <a:ln>
                <a:solidFill>
                  <a:schemeClr val="bg1"/>
                </a:solidFill>
              </a:ln>
            </a:endParaRPr>
          </a:p>
        </p:txBody>
      </p:sp>
      <p:pic>
        <p:nvPicPr>
          <p:cNvPr id="4" name="Imagen 3" descr="Diagrama&#10;&#10;Descripción generada automáticamente">
            <a:extLst>
              <a:ext uri="{FF2B5EF4-FFF2-40B4-BE49-F238E27FC236}">
                <a16:creationId xmlns:a16="http://schemas.microsoft.com/office/drawing/2014/main" id="{B5D9E70E-58A3-4551-8CE2-E9B779CDDD8C}"/>
              </a:ext>
            </a:extLst>
          </p:cNvPr>
          <p:cNvPicPr>
            <a:picLocks noChangeAspect="1"/>
          </p:cNvPicPr>
          <p:nvPr/>
        </p:nvPicPr>
        <p:blipFill>
          <a:blip r:embed="rId2"/>
          <a:stretch>
            <a:fillRect/>
          </a:stretch>
        </p:blipFill>
        <p:spPr>
          <a:xfrm>
            <a:off x="-4857" y="1039041"/>
            <a:ext cx="9144000" cy="3918857"/>
          </a:xfrm>
          <a:prstGeom prst="rect">
            <a:avLst/>
          </a:prstGeom>
        </p:spPr>
      </p:pic>
    </p:spTree>
    <p:extLst>
      <p:ext uri="{BB962C8B-B14F-4D97-AF65-F5344CB8AC3E}">
        <p14:creationId xmlns:p14="http://schemas.microsoft.com/office/powerpoint/2010/main" val="5317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9"/>
          <p:cNvSpPr txBox="1">
            <a:spLocks noGrp="1"/>
          </p:cNvSpPr>
          <p:nvPr>
            <p:ph type="title"/>
          </p:nvPr>
        </p:nvSpPr>
        <p:spPr>
          <a:xfrm>
            <a:off x="1263131" y="1934825"/>
            <a:ext cx="6617737"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Diseño </a:t>
            </a:r>
            <a:r>
              <a:rPr lang="es-CO" dirty="0"/>
              <a:t>lógico</a:t>
            </a:r>
          </a:p>
        </p:txBody>
      </p:sp>
      <p:sp>
        <p:nvSpPr>
          <p:cNvPr id="560" name="Google Shape;560;p39"/>
          <p:cNvSpPr txBox="1">
            <a:spLocks noGrp="1"/>
          </p:cNvSpPr>
          <p:nvPr>
            <p:ph type="subTitle" idx="1"/>
          </p:nvPr>
        </p:nvSpPr>
        <p:spPr>
          <a:xfrm>
            <a:off x="2141999" y="3260708"/>
            <a:ext cx="48600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A continuación se presentara el modelo ROLAP del Data Warehouse a desplegar en MySQL</a:t>
            </a:r>
            <a:endParaRPr dirty="0"/>
          </a:p>
        </p:txBody>
      </p:sp>
    </p:spTree>
    <p:extLst>
      <p:ext uri="{BB962C8B-B14F-4D97-AF65-F5344CB8AC3E}">
        <p14:creationId xmlns:p14="http://schemas.microsoft.com/office/powerpoint/2010/main" val="2617590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374304" y="2285400"/>
            <a:ext cx="253145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MODELO ROLAP</a:t>
            </a:r>
            <a:endParaRPr dirty="0">
              <a:ln>
                <a:solidFill>
                  <a:schemeClr val="bg1"/>
                </a:solidFill>
              </a:ln>
            </a:endParaRPr>
          </a:p>
        </p:txBody>
      </p:sp>
      <p:pic>
        <p:nvPicPr>
          <p:cNvPr id="2" name="Imagen 1">
            <a:extLst>
              <a:ext uri="{FF2B5EF4-FFF2-40B4-BE49-F238E27FC236}">
                <a16:creationId xmlns:a16="http://schemas.microsoft.com/office/drawing/2014/main" id="{E8BE4BAB-86A2-4232-B07B-AA788EF3687C}"/>
              </a:ext>
            </a:extLst>
          </p:cNvPr>
          <p:cNvPicPr>
            <a:picLocks noChangeAspect="1"/>
          </p:cNvPicPr>
          <p:nvPr/>
        </p:nvPicPr>
        <p:blipFill>
          <a:blip r:embed="rId2"/>
          <a:stretch>
            <a:fillRect/>
          </a:stretch>
        </p:blipFill>
        <p:spPr>
          <a:xfrm>
            <a:off x="3461173" y="291648"/>
            <a:ext cx="5186441" cy="4777657"/>
          </a:xfrm>
          <a:prstGeom prst="rect">
            <a:avLst/>
          </a:prstGeom>
        </p:spPr>
      </p:pic>
    </p:spTree>
    <p:extLst>
      <p:ext uri="{BB962C8B-B14F-4D97-AF65-F5344CB8AC3E}">
        <p14:creationId xmlns:p14="http://schemas.microsoft.com/office/powerpoint/2010/main" val="841065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9"/>
          <p:cNvSpPr txBox="1">
            <a:spLocks noGrp="1"/>
          </p:cNvSpPr>
          <p:nvPr>
            <p:ph type="title"/>
          </p:nvPr>
        </p:nvSpPr>
        <p:spPr>
          <a:xfrm>
            <a:off x="1263131" y="1934825"/>
            <a:ext cx="6617737"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ETL</a:t>
            </a:r>
          </a:p>
        </p:txBody>
      </p:sp>
      <p:sp>
        <p:nvSpPr>
          <p:cNvPr id="560" name="Google Shape;560;p39"/>
          <p:cNvSpPr txBox="1">
            <a:spLocks noGrp="1"/>
          </p:cNvSpPr>
          <p:nvPr>
            <p:ph type="subTitle" idx="1"/>
          </p:nvPr>
        </p:nvSpPr>
        <p:spPr>
          <a:xfrm>
            <a:off x="2141999" y="3260708"/>
            <a:ext cx="48600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En este apartado se presentaran todo el diseño del programa ETL</a:t>
            </a:r>
            <a:endParaRPr dirty="0"/>
          </a:p>
        </p:txBody>
      </p:sp>
    </p:spTree>
    <p:extLst>
      <p:ext uri="{BB962C8B-B14F-4D97-AF65-F5344CB8AC3E}">
        <p14:creationId xmlns:p14="http://schemas.microsoft.com/office/powerpoint/2010/main" val="289406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1187102" y="349728"/>
            <a:ext cx="67600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DISEÑO DE ETL</a:t>
            </a:r>
            <a:endParaRPr dirty="0">
              <a:ln>
                <a:solidFill>
                  <a:schemeClr val="bg1"/>
                </a:solidFill>
              </a:ln>
            </a:endParaRPr>
          </a:p>
        </p:txBody>
      </p:sp>
      <p:pic>
        <p:nvPicPr>
          <p:cNvPr id="3" name="Imagen 2" descr="Imagen que contiene Diagrama&#10;&#10;Descripción generada automáticamente">
            <a:extLst>
              <a:ext uri="{FF2B5EF4-FFF2-40B4-BE49-F238E27FC236}">
                <a16:creationId xmlns:a16="http://schemas.microsoft.com/office/drawing/2014/main" id="{91A13854-F472-4CF5-8E63-AC51DE796DE6}"/>
              </a:ext>
            </a:extLst>
          </p:cNvPr>
          <p:cNvPicPr>
            <a:picLocks noChangeAspect="1"/>
          </p:cNvPicPr>
          <p:nvPr/>
        </p:nvPicPr>
        <p:blipFill>
          <a:blip r:embed="rId2"/>
          <a:stretch>
            <a:fillRect/>
          </a:stretch>
        </p:blipFill>
        <p:spPr>
          <a:xfrm>
            <a:off x="772160" y="1005253"/>
            <a:ext cx="7362613" cy="4138247"/>
          </a:xfrm>
          <a:prstGeom prst="rect">
            <a:avLst/>
          </a:prstGeom>
        </p:spPr>
      </p:pic>
    </p:spTree>
    <p:extLst>
      <p:ext uri="{BB962C8B-B14F-4D97-AF65-F5344CB8AC3E}">
        <p14:creationId xmlns:p14="http://schemas.microsoft.com/office/powerpoint/2010/main" val="362978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1187102" y="349728"/>
            <a:ext cx="67600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SECUENCIA DE PROCESOS</a:t>
            </a:r>
            <a:endParaRPr dirty="0">
              <a:ln>
                <a:solidFill>
                  <a:schemeClr val="bg1"/>
                </a:solidFill>
              </a:ln>
            </a:endParaRPr>
          </a:p>
        </p:txBody>
      </p:sp>
      <p:pic>
        <p:nvPicPr>
          <p:cNvPr id="3" name="Imagen 2">
            <a:extLst>
              <a:ext uri="{FF2B5EF4-FFF2-40B4-BE49-F238E27FC236}">
                <a16:creationId xmlns:a16="http://schemas.microsoft.com/office/drawing/2014/main" id="{91A13854-F472-4CF5-8E63-AC51DE796DE6}"/>
              </a:ext>
            </a:extLst>
          </p:cNvPr>
          <p:cNvPicPr>
            <a:picLocks noChangeAspect="1"/>
          </p:cNvPicPr>
          <p:nvPr/>
        </p:nvPicPr>
        <p:blipFill>
          <a:blip r:embed="rId2"/>
          <a:srcRect/>
          <a:stretch/>
        </p:blipFill>
        <p:spPr>
          <a:xfrm>
            <a:off x="471101" y="1049868"/>
            <a:ext cx="8052495" cy="4093632"/>
          </a:xfrm>
          <a:prstGeom prst="rect">
            <a:avLst/>
          </a:prstGeom>
        </p:spPr>
      </p:pic>
    </p:spTree>
    <p:extLst>
      <p:ext uri="{BB962C8B-B14F-4D97-AF65-F5344CB8AC3E}">
        <p14:creationId xmlns:p14="http://schemas.microsoft.com/office/powerpoint/2010/main" val="776968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145722" y="1697622"/>
            <a:ext cx="293785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n>
                  <a:solidFill>
                    <a:schemeClr val="bg1"/>
                  </a:solidFill>
                </a:ln>
              </a:rPr>
              <a:t>MODELO RELACIONAL ODS</a:t>
            </a:r>
            <a:endParaRPr dirty="0">
              <a:ln>
                <a:solidFill>
                  <a:schemeClr val="bg1"/>
                </a:solidFill>
              </a:ln>
            </a:endParaRPr>
          </a:p>
        </p:txBody>
      </p:sp>
      <p:pic>
        <p:nvPicPr>
          <p:cNvPr id="2" name="Imagen 1">
            <a:extLst>
              <a:ext uri="{FF2B5EF4-FFF2-40B4-BE49-F238E27FC236}">
                <a16:creationId xmlns:a16="http://schemas.microsoft.com/office/drawing/2014/main" id="{519043DA-BA9E-44B1-AD80-5B04AB41BF20}"/>
              </a:ext>
            </a:extLst>
          </p:cNvPr>
          <p:cNvPicPr>
            <a:picLocks noChangeAspect="1"/>
          </p:cNvPicPr>
          <p:nvPr/>
        </p:nvPicPr>
        <p:blipFill>
          <a:blip r:embed="rId2"/>
          <a:stretch>
            <a:fillRect/>
          </a:stretch>
        </p:blipFill>
        <p:spPr>
          <a:xfrm>
            <a:off x="3302095" y="441013"/>
            <a:ext cx="5614903" cy="4261473"/>
          </a:xfrm>
          <a:prstGeom prst="rect">
            <a:avLst/>
          </a:prstGeom>
        </p:spPr>
      </p:pic>
    </p:spTree>
    <p:extLst>
      <p:ext uri="{BB962C8B-B14F-4D97-AF65-F5344CB8AC3E}">
        <p14:creationId xmlns:p14="http://schemas.microsoft.com/office/powerpoint/2010/main" val="973766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540;p38">
            <a:extLst>
              <a:ext uri="{FF2B5EF4-FFF2-40B4-BE49-F238E27FC236}">
                <a16:creationId xmlns:a16="http://schemas.microsoft.com/office/drawing/2014/main" id="{344F1162-35FD-4EDE-9FA5-2E3FACE31ABF}"/>
              </a:ext>
            </a:extLst>
          </p:cNvPr>
          <p:cNvSpPr txBox="1">
            <a:spLocks noGrp="1"/>
          </p:cNvSpPr>
          <p:nvPr>
            <p:ph type="title"/>
          </p:nvPr>
        </p:nvSpPr>
        <p:spPr>
          <a:xfrm>
            <a:off x="50896" y="3059062"/>
            <a:ext cx="25974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n>
                  <a:solidFill>
                    <a:schemeClr val="bg1"/>
                  </a:solidFill>
                </a:ln>
              </a:rPr>
              <a:t>DATA WAREHOUSE CARGADO</a:t>
            </a:r>
            <a:endParaRPr sz="2800" dirty="0">
              <a:ln>
                <a:solidFill>
                  <a:schemeClr val="bg1"/>
                </a:solidFill>
              </a:ln>
            </a:endParaRPr>
          </a:p>
        </p:txBody>
      </p:sp>
      <p:pic>
        <p:nvPicPr>
          <p:cNvPr id="2" name="Imagen 1">
            <a:extLst>
              <a:ext uri="{FF2B5EF4-FFF2-40B4-BE49-F238E27FC236}">
                <a16:creationId xmlns:a16="http://schemas.microsoft.com/office/drawing/2014/main" id="{519043DA-BA9E-44B1-AD80-5B04AB41BF20}"/>
              </a:ext>
            </a:extLst>
          </p:cNvPr>
          <p:cNvPicPr>
            <a:picLocks noChangeAspect="1"/>
          </p:cNvPicPr>
          <p:nvPr/>
        </p:nvPicPr>
        <p:blipFill>
          <a:blip r:embed="rId2"/>
          <a:srcRect/>
          <a:stretch/>
        </p:blipFill>
        <p:spPr>
          <a:xfrm>
            <a:off x="2827780" y="2837196"/>
            <a:ext cx="6194300" cy="2085045"/>
          </a:xfrm>
          <a:prstGeom prst="rect">
            <a:avLst/>
          </a:prstGeom>
        </p:spPr>
      </p:pic>
      <p:pic>
        <p:nvPicPr>
          <p:cNvPr id="3" name="Imagen 2">
            <a:extLst>
              <a:ext uri="{FF2B5EF4-FFF2-40B4-BE49-F238E27FC236}">
                <a16:creationId xmlns:a16="http://schemas.microsoft.com/office/drawing/2014/main" id="{6425A1B9-5C58-436A-86A2-EA566F732642}"/>
              </a:ext>
            </a:extLst>
          </p:cNvPr>
          <p:cNvPicPr>
            <a:picLocks noChangeAspect="1"/>
          </p:cNvPicPr>
          <p:nvPr/>
        </p:nvPicPr>
        <p:blipFill>
          <a:blip r:embed="rId3"/>
          <a:stretch>
            <a:fillRect/>
          </a:stretch>
        </p:blipFill>
        <p:spPr>
          <a:xfrm>
            <a:off x="3501814" y="303594"/>
            <a:ext cx="4533198" cy="2509221"/>
          </a:xfrm>
          <a:prstGeom prst="rect">
            <a:avLst/>
          </a:prstGeom>
        </p:spPr>
      </p:pic>
      <p:sp>
        <p:nvSpPr>
          <p:cNvPr id="5" name="Google Shape;540;p38">
            <a:extLst>
              <a:ext uri="{FF2B5EF4-FFF2-40B4-BE49-F238E27FC236}">
                <a16:creationId xmlns:a16="http://schemas.microsoft.com/office/drawing/2014/main" id="{CAC6DEE9-C66F-48C6-9E84-C9A4A4909A2F}"/>
              </a:ext>
            </a:extLst>
          </p:cNvPr>
          <p:cNvSpPr txBox="1">
            <a:spLocks/>
          </p:cNvSpPr>
          <p:nvPr/>
        </p:nvSpPr>
        <p:spPr>
          <a:xfrm>
            <a:off x="230302" y="847568"/>
            <a:ext cx="259747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s-CO" sz="2800" dirty="0">
                <a:ln>
                  <a:solidFill>
                    <a:schemeClr val="bg1"/>
                  </a:solidFill>
                </a:ln>
              </a:rPr>
              <a:t>EJECUCION PRGRAMA ETL</a:t>
            </a:r>
          </a:p>
        </p:txBody>
      </p:sp>
    </p:spTree>
    <p:extLst>
      <p:ext uri="{BB962C8B-B14F-4D97-AF65-F5344CB8AC3E}">
        <p14:creationId xmlns:p14="http://schemas.microsoft.com/office/powerpoint/2010/main" val="480245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2C80E-4DFE-48B7-BA9B-15B936B1DD2D}"/>
              </a:ext>
            </a:extLst>
          </p:cNvPr>
          <p:cNvSpPr>
            <a:spLocks noGrp="1"/>
          </p:cNvSpPr>
          <p:nvPr>
            <p:ph type="title"/>
          </p:nvPr>
        </p:nvSpPr>
        <p:spPr>
          <a:xfrm>
            <a:off x="908636" y="1749450"/>
            <a:ext cx="7326728" cy="822300"/>
          </a:xfrm>
        </p:spPr>
        <p:txBody>
          <a:bodyPr/>
          <a:lstStyle/>
          <a:p>
            <a:r>
              <a:rPr lang="es-CO" dirty="0"/>
              <a:t>Gracias por la atención prestada</a:t>
            </a:r>
          </a:p>
        </p:txBody>
      </p:sp>
      <p:sp>
        <p:nvSpPr>
          <p:cNvPr id="3" name="Subtítulo 2">
            <a:extLst>
              <a:ext uri="{FF2B5EF4-FFF2-40B4-BE49-F238E27FC236}">
                <a16:creationId xmlns:a16="http://schemas.microsoft.com/office/drawing/2014/main" id="{156883DB-7E52-4AEF-9301-759EB556F6E3}"/>
              </a:ext>
            </a:extLst>
          </p:cNvPr>
          <p:cNvSpPr>
            <a:spLocks noGrp="1"/>
          </p:cNvSpPr>
          <p:nvPr>
            <p:ph type="subTitle" idx="1"/>
          </p:nvPr>
        </p:nvSpPr>
        <p:spPr>
          <a:xfrm>
            <a:off x="2142000" y="3088430"/>
            <a:ext cx="4860000" cy="491700"/>
          </a:xfrm>
        </p:spPr>
        <p:txBody>
          <a:bodyPr/>
          <a:lstStyle/>
          <a:p>
            <a:r>
              <a:rPr lang="es-CO" dirty="0"/>
              <a:t>¿Tienen alguna pregunta?</a:t>
            </a:r>
          </a:p>
        </p:txBody>
      </p:sp>
    </p:spTree>
    <p:extLst>
      <p:ext uri="{BB962C8B-B14F-4D97-AF65-F5344CB8AC3E}">
        <p14:creationId xmlns:p14="http://schemas.microsoft.com/office/powerpoint/2010/main" val="101712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30" name="Google Shape;530;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C</a:t>
            </a:r>
            <a:r>
              <a:rPr lang="en" dirty="0"/>
              <a:t>ontexto de la empresa</a:t>
            </a:r>
            <a:endParaRPr dirty="0"/>
          </a:p>
        </p:txBody>
      </p:sp>
      <p:grpSp>
        <p:nvGrpSpPr>
          <p:cNvPr id="10" name="Grupo 9">
            <a:extLst>
              <a:ext uri="{FF2B5EF4-FFF2-40B4-BE49-F238E27FC236}">
                <a16:creationId xmlns:a16="http://schemas.microsoft.com/office/drawing/2014/main" id="{147B0D85-D65F-4147-8546-9A3827F90D51}"/>
              </a:ext>
            </a:extLst>
          </p:cNvPr>
          <p:cNvGrpSpPr/>
          <p:nvPr/>
        </p:nvGrpSpPr>
        <p:grpSpPr>
          <a:xfrm>
            <a:off x="540000" y="231157"/>
            <a:ext cx="986400" cy="986400"/>
            <a:chOff x="2138937" y="1594950"/>
            <a:chExt cx="986400" cy="986400"/>
          </a:xfrm>
        </p:grpSpPr>
        <p:sp>
          <p:nvSpPr>
            <p:cNvPr id="11" name="Google Shape;510;p35">
              <a:extLst>
                <a:ext uri="{FF2B5EF4-FFF2-40B4-BE49-F238E27FC236}">
                  <a16:creationId xmlns:a16="http://schemas.microsoft.com/office/drawing/2014/main" id="{E074397A-0826-4A09-AB6B-F58318CCB25F}"/>
                </a:ext>
              </a:extLst>
            </p:cNvPr>
            <p:cNvSpPr/>
            <p:nvPr/>
          </p:nvSpPr>
          <p:spPr>
            <a:xfrm>
              <a:off x="2138937" y="1594950"/>
              <a:ext cx="986400" cy="98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514;p35">
              <a:extLst>
                <a:ext uri="{FF2B5EF4-FFF2-40B4-BE49-F238E27FC236}">
                  <a16:creationId xmlns:a16="http://schemas.microsoft.com/office/drawing/2014/main" id="{52641B60-BB7C-4001-B76B-CF5B147890F8}"/>
                </a:ext>
              </a:extLst>
            </p:cNvPr>
            <p:cNvGrpSpPr/>
            <p:nvPr/>
          </p:nvGrpSpPr>
          <p:grpSpPr>
            <a:xfrm>
              <a:off x="2382158" y="1839137"/>
              <a:ext cx="499904" cy="497992"/>
              <a:chOff x="2085450" y="842250"/>
              <a:chExt cx="483700" cy="481850"/>
            </a:xfrm>
          </p:grpSpPr>
          <p:sp>
            <p:nvSpPr>
              <p:cNvPr id="13" name="Google Shape;515;p35">
                <a:extLst>
                  <a:ext uri="{FF2B5EF4-FFF2-40B4-BE49-F238E27FC236}">
                    <a16:creationId xmlns:a16="http://schemas.microsoft.com/office/drawing/2014/main" id="{519EAE37-D3A0-4EF9-BFE5-45DCC38F7B91}"/>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4" name="Google Shape;516;p35">
                <a:extLst>
                  <a:ext uri="{FF2B5EF4-FFF2-40B4-BE49-F238E27FC236}">
                    <a16:creationId xmlns:a16="http://schemas.microsoft.com/office/drawing/2014/main" id="{C561F06D-4C0E-4553-A3EE-8C42A10E43EC}"/>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 name="Google Shape;517;p35">
                <a:extLst>
                  <a:ext uri="{FF2B5EF4-FFF2-40B4-BE49-F238E27FC236}">
                    <a16:creationId xmlns:a16="http://schemas.microsoft.com/office/drawing/2014/main" id="{17D8CC16-2532-4AA3-83FA-CAB4E9A80E6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
        <p:nvSpPr>
          <p:cNvPr id="16" name="CuadroTexto 15">
            <a:extLst>
              <a:ext uri="{FF2B5EF4-FFF2-40B4-BE49-F238E27FC236}">
                <a16:creationId xmlns:a16="http://schemas.microsoft.com/office/drawing/2014/main" id="{13941A54-03DB-4268-B332-5F55157CD2C7}"/>
              </a:ext>
            </a:extLst>
          </p:cNvPr>
          <p:cNvSpPr txBox="1"/>
          <p:nvPr/>
        </p:nvSpPr>
        <p:spPr>
          <a:xfrm>
            <a:off x="730956" y="1226452"/>
            <a:ext cx="4895336" cy="3323987"/>
          </a:xfrm>
          <a:prstGeom prst="rect">
            <a:avLst/>
          </a:prstGeom>
          <a:noFill/>
        </p:spPr>
        <p:txBody>
          <a:bodyPr wrap="square">
            <a:spAutoFit/>
          </a:bodyPr>
          <a:lstStyle/>
          <a:p>
            <a:r>
              <a:rPr lang="es-MX" dirty="0">
                <a:solidFill>
                  <a:schemeClr val="dk2"/>
                </a:solidFill>
                <a:latin typeface="Open Sans"/>
                <a:ea typeface="Open Sans"/>
                <a:cs typeface="Open Sans"/>
              </a:rPr>
              <a:t>Bona </a:t>
            </a:r>
            <a:r>
              <a:rPr lang="es-MX" dirty="0" err="1">
                <a:solidFill>
                  <a:schemeClr val="dk2"/>
                </a:solidFill>
                <a:latin typeface="Open Sans"/>
                <a:ea typeface="Open Sans"/>
                <a:cs typeface="Open Sans"/>
              </a:rPr>
              <a:t>Health</a:t>
            </a:r>
            <a:r>
              <a:rPr lang="es-MX" dirty="0">
                <a:solidFill>
                  <a:schemeClr val="dk2"/>
                </a:solidFill>
                <a:latin typeface="Open Sans"/>
                <a:ea typeface="Open Sans"/>
                <a:cs typeface="Open Sans"/>
              </a:rPr>
              <a:t> EPS es una entidad promotora de salud colombiana la cual tienen presencia a nivel nacional, principalmente en las ciudades capitales, en las cuales nuestros afiliados acceden a los servicios de salud prestados por medio de las IPS asociadas, entre las cuales se tienen hospitales, centro de optometría, odontología, radiografía y de atención para distintas afecciones medicas de los </a:t>
            </a:r>
            <a:r>
              <a:rPr lang="es-MX" dirty="0">
                <a:solidFill>
                  <a:schemeClr val="dk2"/>
                </a:solidFill>
                <a:latin typeface="Open Sans"/>
                <a:ea typeface="Open Sans"/>
                <a:cs typeface="Open Sans"/>
                <a:sym typeface="Open Sans"/>
              </a:rPr>
              <a:t>colombianos</a:t>
            </a:r>
            <a:r>
              <a:rPr lang="es-MX" dirty="0">
                <a:solidFill>
                  <a:schemeClr val="dk2"/>
                </a:solidFill>
                <a:latin typeface="Open Sans"/>
                <a:ea typeface="Open Sans"/>
                <a:cs typeface="Open Sans"/>
              </a:rPr>
              <a:t>. En la actualidad, debido a la pandemia, Bona </a:t>
            </a:r>
            <a:r>
              <a:rPr lang="es-MX" dirty="0" err="1">
                <a:solidFill>
                  <a:schemeClr val="dk2"/>
                </a:solidFill>
                <a:latin typeface="Open Sans"/>
                <a:ea typeface="Open Sans"/>
                <a:cs typeface="Open Sans"/>
              </a:rPr>
              <a:t>Health</a:t>
            </a:r>
            <a:r>
              <a:rPr lang="es-MX" dirty="0">
                <a:solidFill>
                  <a:schemeClr val="dk2"/>
                </a:solidFill>
                <a:latin typeface="Open Sans"/>
                <a:ea typeface="Open Sans"/>
                <a:cs typeface="Open Sans"/>
              </a:rPr>
              <a:t> EPS ha tenido inconvenientes con los procesos de afiliación y especialmente con el manejo de citas y tratamientos de nuestros afiliados con enfermedades como VIH, cáncer y demás problemas de salud, llegando hasta el limite de notar cierto aumento en la mortalidad de muchos afiliados con ciertas enfermedades.</a:t>
            </a:r>
            <a:endParaRPr lang="es-CO" dirty="0">
              <a:solidFill>
                <a:schemeClr val="dk2"/>
              </a:solidFill>
              <a:latin typeface="Open Sans"/>
              <a:ea typeface="Open Sans"/>
              <a:cs typeface="Open Sans"/>
            </a:endParaRPr>
          </a:p>
        </p:txBody>
      </p:sp>
      <p:pic>
        <p:nvPicPr>
          <p:cNvPr id="5" name="Picture 2" descr="Retrato de equipo de colegas de negocios feliz | Vector Premium">
            <a:extLst>
              <a:ext uri="{FF2B5EF4-FFF2-40B4-BE49-F238E27FC236}">
                <a16:creationId xmlns:a16="http://schemas.microsoft.com/office/drawing/2014/main" id="{8E470BA1-EBC5-411F-AE91-8B4F4E4918F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873" b="89448" l="9425" r="91534">
                        <a14:foregroundMark x1="7348" y1="55156" x2="46805" y2="56355"/>
                        <a14:foregroundMark x1="46805" y1="56355" x2="79393" y2="54916"/>
                        <a14:foregroundMark x1="79393" y1="54916" x2="91853" y2="56115"/>
                        <a14:foregroundMark x1="12300" y1="84173" x2="34345" y2="88729"/>
                        <a14:foregroundMark x1="34345" y1="88729" x2="86262" y2="85851"/>
                        <a14:foregroundMark x1="86262" y1="85851" x2="90415" y2="74820"/>
                        <a14:foregroundMark x1="90415" y1="74820" x2="90575" y2="60432"/>
                        <a14:foregroundMark x1="90575" y1="60432" x2="90415" y2="60192"/>
                        <a14:foregroundMark x1="10383" y1="84412" x2="10383" y2="84412"/>
                        <a14:foregroundMark x1="69010" y1="18945" x2="25240" y2="43885"/>
                        <a14:foregroundMark x1="27157" y1="36691" x2="29073" y2="54197"/>
                        <a14:foregroundMark x1="64058" y1="39089" x2="73163" y2="57314"/>
                        <a14:foregroundMark x1="56869" y1="8873" x2="56869" y2="8873"/>
                        <a14:foregroundMark x1="55112" y1="8873" x2="54633" y2="8873"/>
                        <a14:foregroundMark x1="9425" y1="73381" x2="9425" y2="73381"/>
                        <a14:backgroundMark x1="11821" y1="82254" x2="11821" y2="82254"/>
                        <a14:backgroundMark x1="94249" y1="65707" x2="94249" y2="65707"/>
                        <a14:backgroundMark x1="94409" y1="67626" x2="94409" y2="67626"/>
                        <a14:backgroundMark x1="94409" y1="68106" x2="94569" y2="73861"/>
                        <a14:backgroundMark x1="95208" y1="72662" x2="94728" y2="71942"/>
                        <a14:backgroundMark x1="94728" y1="71942" x2="94249" y2="73621"/>
                        <a14:backgroundMark x1="95048" y1="72182" x2="95048" y2="72182"/>
                        <a14:backgroundMark x1="94728" y1="72182" x2="94728" y2="72182"/>
                      </a14:backgroundRemoval>
                    </a14:imgEffect>
                  </a14:imgLayer>
                </a14:imgProps>
              </a:ext>
              <a:ext uri="{28A0092B-C50C-407E-A947-70E740481C1C}">
                <a14:useLocalDpi xmlns:a14="http://schemas.microsoft.com/office/drawing/2010/main" val="0"/>
              </a:ext>
            </a:extLst>
          </a:blip>
          <a:srcRect/>
          <a:stretch>
            <a:fillRect/>
          </a:stretch>
        </p:blipFill>
        <p:spPr bwMode="auto">
          <a:xfrm>
            <a:off x="5440018" y="2189380"/>
            <a:ext cx="3649676" cy="243117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descr="Texto&#10;&#10;Descripción generada automáticamente con confianza baja">
            <a:extLst>
              <a:ext uri="{FF2B5EF4-FFF2-40B4-BE49-F238E27FC236}">
                <a16:creationId xmlns:a16="http://schemas.microsoft.com/office/drawing/2014/main" id="{2F3AD834-8994-45A4-B38C-E76239CAA874}"/>
              </a:ext>
            </a:extLst>
          </p:cNvPr>
          <p:cNvPicPr>
            <a:picLocks noChangeAspect="1"/>
          </p:cNvPicPr>
          <p:nvPr/>
        </p:nvPicPr>
        <p:blipFill rotWithShape="1">
          <a:blip r:embed="rId5"/>
          <a:srcRect l="13526" t="38503" r="13702" b="38853"/>
          <a:stretch/>
        </p:blipFill>
        <p:spPr>
          <a:xfrm>
            <a:off x="5440018" y="1575845"/>
            <a:ext cx="3538555" cy="11010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30" name="Google Shape;530;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Misión</a:t>
            </a:r>
            <a:endParaRPr dirty="0"/>
          </a:p>
        </p:txBody>
      </p:sp>
      <p:grpSp>
        <p:nvGrpSpPr>
          <p:cNvPr id="10" name="Grupo 9">
            <a:extLst>
              <a:ext uri="{FF2B5EF4-FFF2-40B4-BE49-F238E27FC236}">
                <a16:creationId xmlns:a16="http://schemas.microsoft.com/office/drawing/2014/main" id="{147B0D85-D65F-4147-8546-9A3827F90D51}"/>
              </a:ext>
            </a:extLst>
          </p:cNvPr>
          <p:cNvGrpSpPr/>
          <p:nvPr/>
        </p:nvGrpSpPr>
        <p:grpSpPr>
          <a:xfrm>
            <a:off x="540000" y="231157"/>
            <a:ext cx="986400" cy="986400"/>
            <a:chOff x="2138937" y="1594950"/>
            <a:chExt cx="986400" cy="986400"/>
          </a:xfrm>
        </p:grpSpPr>
        <p:sp>
          <p:nvSpPr>
            <p:cNvPr id="11" name="Google Shape;510;p35">
              <a:extLst>
                <a:ext uri="{FF2B5EF4-FFF2-40B4-BE49-F238E27FC236}">
                  <a16:creationId xmlns:a16="http://schemas.microsoft.com/office/drawing/2014/main" id="{E074397A-0826-4A09-AB6B-F58318CCB25F}"/>
                </a:ext>
              </a:extLst>
            </p:cNvPr>
            <p:cNvSpPr/>
            <p:nvPr/>
          </p:nvSpPr>
          <p:spPr>
            <a:xfrm>
              <a:off x="2138937" y="1594950"/>
              <a:ext cx="986400" cy="98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514;p35">
              <a:extLst>
                <a:ext uri="{FF2B5EF4-FFF2-40B4-BE49-F238E27FC236}">
                  <a16:creationId xmlns:a16="http://schemas.microsoft.com/office/drawing/2014/main" id="{52641B60-BB7C-4001-B76B-CF5B147890F8}"/>
                </a:ext>
              </a:extLst>
            </p:cNvPr>
            <p:cNvGrpSpPr/>
            <p:nvPr/>
          </p:nvGrpSpPr>
          <p:grpSpPr>
            <a:xfrm>
              <a:off x="2382158" y="1839137"/>
              <a:ext cx="499904" cy="497992"/>
              <a:chOff x="2085450" y="842250"/>
              <a:chExt cx="483700" cy="481850"/>
            </a:xfrm>
          </p:grpSpPr>
          <p:sp>
            <p:nvSpPr>
              <p:cNvPr id="13" name="Google Shape;515;p35">
                <a:extLst>
                  <a:ext uri="{FF2B5EF4-FFF2-40B4-BE49-F238E27FC236}">
                    <a16:creationId xmlns:a16="http://schemas.microsoft.com/office/drawing/2014/main" id="{519EAE37-D3A0-4EF9-BFE5-45DCC38F7B91}"/>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4" name="Google Shape;516;p35">
                <a:extLst>
                  <a:ext uri="{FF2B5EF4-FFF2-40B4-BE49-F238E27FC236}">
                    <a16:creationId xmlns:a16="http://schemas.microsoft.com/office/drawing/2014/main" id="{C561F06D-4C0E-4553-A3EE-8C42A10E43EC}"/>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5" name="Google Shape;517;p35">
                <a:extLst>
                  <a:ext uri="{FF2B5EF4-FFF2-40B4-BE49-F238E27FC236}">
                    <a16:creationId xmlns:a16="http://schemas.microsoft.com/office/drawing/2014/main" id="{17D8CC16-2532-4AA3-83FA-CAB4E9A80E6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
        <p:nvSpPr>
          <p:cNvPr id="27" name="Google Shape;492;p33">
            <a:extLst>
              <a:ext uri="{FF2B5EF4-FFF2-40B4-BE49-F238E27FC236}">
                <a16:creationId xmlns:a16="http://schemas.microsoft.com/office/drawing/2014/main" id="{B3DABFB1-2FD2-45AE-9491-5C897B9C700A}"/>
              </a:ext>
            </a:extLst>
          </p:cNvPr>
          <p:cNvSpPr txBox="1">
            <a:spLocks noGrp="1"/>
          </p:cNvSpPr>
          <p:nvPr>
            <p:ph type="subTitle" idx="1"/>
          </p:nvPr>
        </p:nvSpPr>
        <p:spPr>
          <a:xfrm>
            <a:off x="931683" y="1174015"/>
            <a:ext cx="4117395" cy="27906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MX" dirty="0"/>
              <a:t>Asegurarles a los colombianos desde el primer día que se encuentren afiliados el acceso a servicios de salud de calidad, a tiempo y siempre buscando su bienestar.</a:t>
            </a:r>
            <a:endParaRPr lang="en-US" dirty="0"/>
          </a:p>
        </p:txBody>
      </p:sp>
      <p:pic>
        <p:nvPicPr>
          <p:cNvPr id="1026" name="Picture 2" descr="Grupo de personal médico que lleva iconos relacionados con la salud vector gratuito">
            <a:extLst>
              <a:ext uri="{FF2B5EF4-FFF2-40B4-BE49-F238E27FC236}">
                <a16:creationId xmlns:a16="http://schemas.microsoft.com/office/drawing/2014/main" id="{ACC67155-AD43-48B7-B114-FC6A5A5EF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761" y="1282224"/>
            <a:ext cx="3222942" cy="2574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1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30" name="Google Shape;530;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Visión</a:t>
            </a:r>
          </a:p>
        </p:txBody>
      </p:sp>
      <p:pic>
        <p:nvPicPr>
          <p:cNvPr id="2" name="Imagen 1">
            <a:extLst>
              <a:ext uri="{FF2B5EF4-FFF2-40B4-BE49-F238E27FC236}">
                <a16:creationId xmlns:a16="http://schemas.microsoft.com/office/drawing/2014/main" id="{4C7C28C3-038D-4F14-88EC-008F5E868676}"/>
              </a:ext>
            </a:extLst>
          </p:cNvPr>
          <p:cNvPicPr>
            <a:picLocks noChangeAspect="1"/>
          </p:cNvPicPr>
          <p:nvPr/>
        </p:nvPicPr>
        <p:blipFill>
          <a:blip r:embed="rId3"/>
          <a:stretch>
            <a:fillRect/>
          </a:stretch>
        </p:blipFill>
        <p:spPr>
          <a:xfrm>
            <a:off x="635622" y="311257"/>
            <a:ext cx="987638" cy="981541"/>
          </a:xfrm>
          <a:prstGeom prst="rect">
            <a:avLst/>
          </a:prstGeom>
        </p:spPr>
      </p:pic>
      <p:sp>
        <p:nvSpPr>
          <p:cNvPr id="16" name="Google Shape;492;p33">
            <a:extLst>
              <a:ext uri="{FF2B5EF4-FFF2-40B4-BE49-F238E27FC236}">
                <a16:creationId xmlns:a16="http://schemas.microsoft.com/office/drawing/2014/main" id="{C397083E-0B36-4F45-8B7E-D4CDC040DB11}"/>
              </a:ext>
            </a:extLst>
          </p:cNvPr>
          <p:cNvSpPr txBox="1">
            <a:spLocks noGrp="1"/>
          </p:cNvSpPr>
          <p:nvPr>
            <p:ph type="subTitle" idx="1"/>
          </p:nvPr>
        </p:nvSpPr>
        <p:spPr>
          <a:xfrm>
            <a:off x="931683" y="1174015"/>
            <a:ext cx="4117395" cy="279065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MX" dirty="0"/>
              <a:t>Para el 2030, Bona </a:t>
            </a:r>
            <a:r>
              <a:rPr lang="es-CO" dirty="0" err="1"/>
              <a:t>Health</a:t>
            </a:r>
            <a:r>
              <a:rPr lang="es-MX" dirty="0"/>
              <a:t> EPS espera ser una EPS que tenga una cobertura del 80% en los municipios y ciudades del país con el fin de acercar a más a los pueblos y a sus habitantes servicios de salud de calidad, sea medio del régimen contributivo o subsidiado. </a:t>
            </a:r>
            <a:endParaRPr lang="en-US" dirty="0"/>
          </a:p>
        </p:txBody>
      </p:sp>
      <p:pic>
        <p:nvPicPr>
          <p:cNvPr id="5" name="Imagen 4">
            <a:extLst>
              <a:ext uri="{FF2B5EF4-FFF2-40B4-BE49-F238E27FC236}">
                <a16:creationId xmlns:a16="http://schemas.microsoft.com/office/drawing/2014/main" id="{C4BFAC16-E8FB-4B67-AC27-CFB1FA9CBD2C}"/>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5469379" y="212034"/>
            <a:ext cx="3502684" cy="4303784"/>
          </a:xfrm>
          <a:prstGeom prst="rect">
            <a:avLst/>
          </a:prstGeom>
        </p:spPr>
      </p:pic>
      <p:sp>
        <p:nvSpPr>
          <p:cNvPr id="17" name="Google Shape;552;p38">
            <a:extLst>
              <a:ext uri="{FF2B5EF4-FFF2-40B4-BE49-F238E27FC236}">
                <a16:creationId xmlns:a16="http://schemas.microsoft.com/office/drawing/2014/main" id="{CA96B2B5-ED9C-46B2-A02A-3E8001DF4628}"/>
              </a:ext>
            </a:extLst>
          </p:cNvPr>
          <p:cNvSpPr txBox="1"/>
          <p:nvPr/>
        </p:nvSpPr>
        <p:spPr>
          <a:xfrm flipH="1">
            <a:off x="5469379" y="3662489"/>
            <a:ext cx="1473000" cy="72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4"/>
                </a:solidFill>
                <a:latin typeface="Josefin Sans"/>
                <a:ea typeface="Josefin Sans"/>
                <a:cs typeface="Josefin Sans"/>
                <a:sym typeface="Josefin Sans"/>
              </a:rPr>
              <a:t>80%</a:t>
            </a:r>
            <a:endParaRPr sz="4800" b="1" dirty="0">
              <a:solidFill>
                <a:schemeClr val="accent4"/>
              </a:solidFill>
              <a:latin typeface="Josefin Sans"/>
              <a:ea typeface="Josefin Sans"/>
              <a:cs typeface="Josefin Sans"/>
              <a:sym typeface="Josefin Sans"/>
            </a:endParaRPr>
          </a:p>
        </p:txBody>
      </p:sp>
      <p:pic>
        <p:nvPicPr>
          <p:cNvPr id="18" name="Imagen 17">
            <a:extLst>
              <a:ext uri="{FF2B5EF4-FFF2-40B4-BE49-F238E27FC236}">
                <a16:creationId xmlns:a16="http://schemas.microsoft.com/office/drawing/2014/main" id="{840F8F38-6F78-45AA-9A5C-926345284B2F}"/>
              </a:ext>
            </a:extLst>
          </p:cNvPr>
          <p:cNvPicPr>
            <a:picLocks noChangeAspect="1"/>
          </p:cNvPicPr>
          <p:nvPr/>
        </p:nvPicPr>
        <p:blipFill rotWithShape="1">
          <a:blip r:embed="rId6"/>
          <a:srcRect t="26943"/>
          <a:stretch/>
        </p:blipFill>
        <p:spPr>
          <a:xfrm>
            <a:off x="5446643" y="1371599"/>
            <a:ext cx="3525420" cy="3164627"/>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286607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4"/>
          <p:cNvSpPr/>
          <p:nvPr/>
        </p:nvSpPr>
        <p:spPr>
          <a:xfrm>
            <a:off x="3260125" y="1198723"/>
            <a:ext cx="2847300" cy="284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KPIs</a:t>
            </a:r>
            <a:endParaRPr dirty="0"/>
          </a:p>
        </p:txBody>
      </p:sp>
      <p:sp>
        <p:nvSpPr>
          <p:cNvPr id="617" name="Google Shape;617;p44"/>
          <p:cNvSpPr txBox="1"/>
          <p:nvPr/>
        </p:nvSpPr>
        <p:spPr>
          <a:xfrm flipH="1">
            <a:off x="5535761" y="1390286"/>
            <a:ext cx="3068239"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MX" sz="2000" b="1" dirty="0">
                <a:solidFill>
                  <a:schemeClr val="dk1"/>
                </a:solidFill>
                <a:latin typeface="Josefin Sans"/>
                <a:ea typeface="Josefin Sans"/>
                <a:cs typeface="Josefin Sans"/>
                <a:sym typeface="Josefin Sans"/>
              </a:rPr>
              <a:t>	Tasa de atención médica</a:t>
            </a:r>
            <a:endParaRPr sz="2000" b="1" dirty="0">
              <a:solidFill>
                <a:schemeClr val="dk1"/>
              </a:solidFill>
              <a:latin typeface="Josefin Sans"/>
              <a:ea typeface="Josefin Sans"/>
              <a:cs typeface="Josefin Sans"/>
              <a:sym typeface="Josefin Sans"/>
            </a:endParaRPr>
          </a:p>
        </p:txBody>
      </p:sp>
      <p:sp>
        <p:nvSpPr>
          <p:cNvPr id="621" name="Google Shape;621;p44"/>
          <p:cNvSpPr txBox="1"/>
          <p:nvPr/>
        </p:nvSpPr>
        <p:spPr>
          <a:xfrm>
            <a:off x="230189" y="1324719"/>
            <a:ext cx="3512018" cy="3570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sz="2000" b="1" dirty="0">
                <a:solidFill>
                  <a:schemeClr val="dk1"/>
                </a:solidFill>
                <a:latin typeface="Josefin Sans"/>
                <a:ea typeface="Josefin Sans"/>
                <a:cs typeface="Josefin Sans"/>
                <a:sym typeface="Josefin Sans"/>
              </a:rPr>
              <a:t>Tasa de defunciones por VIH, cáncer de mama y cáncer de pulmón</a:t>
            </a:r>
            <a:endParaRPr sz="2000" b="1" dirty="0">
              <a:solidFill>
                <a:schemeClr val="dk1"/>
              </a:solidFill>
              <a:latin typeface="Josefin Sans"/>
              <a:ea typeface="Josefin Sans"/>
              <a:cs typeface="Josefin Sans"/>
              <a:sym typeface="Josefin Sans"/>
            </a:endParaRPr>
          </a:p>
        </p:txBody>
      </p:sp>
      <p:sp>
        <p:nvSpPr>
          <p:cNvPr id="623" name="Google Shape;623;p44"/>
          <p:cNvSpPr txBox="1"/>
          <p:nvPr/>
        </p:nvSpPr>
        <p:spPr>
          <a:xfrm>
            <a:off x="1969987" y="4456898"/>
            <a:ext cx="5483567"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2000" b="1" dirty="0">
                <a:solidFill>
                  <a:schemeClr val="dk1"/>
                </a:solidFill>
                <a:latin typeface="Josefin Sans"/>
                <a:ea typeface="Josefin Sans"/>
                <a:cs typeface="Josefin Sans"/>
                <a:sym typeface="Josefin Sans"/>
              </a:rPr>
              <a:t>Defunciones por municipio</a:t>
            </a:r>
            <a:endParaRPr lang="es-CO" sz="2000" b="1" dirty="0">
              <a:solidFill>
                <a:schemeClr val="dk1"/>
              </a:solidFill>
              <a:latin typeface="Josefin Sans"/>
              <a:ea typeface="Josefin Sans"/>
              <a:cs typeface="Josefin Sans"/>
              <a:sym typeface="Josefin Sans"/>
            </a:endParaRPr>
          </a:p>
        </p:txBody>
      </p:sp>
      <p:sp>
        <p:nvSpPr>
          <p:cNvPr id="629" name="Google Shape;629;p44"/>
          <p:cNvSpPr/>
          <p:nvPr/>
        </p:nvSpPr>
        <p:spPr>
          <a:xfrm>
            <a:off x="3933450" y="1860873"/>
            <a:ext cx="1522800" cy="152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3166237" y="1198723"/>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5217412" y="1198723"/>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211212" y="3458911"/>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4"/>
          <p:cNvGrpSpPr/>
          <p:nvPr/>
        </p:nvGrpSpPr>
        <p:grpSpPr>
          <a:xfrm>
            <a:off x="5463760" y="1446569"/>
            <a:ext cx="513261" cy="510503"/>
            <a:chOff x="-27351575" y="3175300"/>
            <a:chExt cx="297750" cy="296150"/>
          </a:xfrm>
        </p:grpSpPr>
        <p:sp>
          <p:nvSpPr>
            <p:cNvPr id="652" name="Google Shape;652;p44"/>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6386;p73">
            <a:extLst>
              <a:ext uri="{FF2B5EF4-FFF2-40B4-BE49-F238E27FC236}">
                <a16:creationId xmlns:a16="http://schemas.microsoft.com/office/drawing/2014/main" id="{A04BF46B-259C-4562-957D-D528889B55D5}"/>
              </a:ext>
            </a:extLst>
          </p:cNvPr>
          <p:cNvGrpSpPr/>
          <p:nvPr/>
        </p:nvGrpSpPr>
        <p:grpSpPr>
          <a:xfrm>
            <a:off x="4465386" y="3660542"/>
            <a:ext cx="497852" cy="541575"/>
            <a:chOff x="-25445525" y="3175900"/>
            <a:chExt cx="267818" cy="296350"/>
          </a:xfrm>
          <a:solidFill>
            <a:schemeClr val="tx1"/>
          </a:solidFill>
        </p:grpSpPr>
        <p:sp>
          <p:nvSpPr>
            <p:cNvPr id="48" name="Google Shape;6387;p73">
              <a:extLst>
                <a:ext uri="{FF2B5EF4-FFF2-40B4-BE49-F238E27FC236}">
                  <a16:creationId xmlns:a16="http://schemas.microsoft.com/office/drawing/2014/main" id="{D7D7C31E-431B-4FEB-BEA2-0FD75E3056EB}"/>
                </a:ext>
              </a:extLst>
            </p:cNvPr>
            <p:cNvSpPr/>
            <p:nvPr/>
          </p:nvSpPr>
          <p:spPr>
            <a:xfrm>
              <a:off x="-25445525" y="3367475"/>
              <a:ext cx="123675" cy="104775"/>
            </a:xfrm>
            <a:custGeom>
              <a:avLst/>
              <a:gdLst/>
              <a:ahLst/>
              <a:cxnLst/>
              <a:rect l="l" t="t" r="r" b="b"/>
              <a:pathLst>
                <a:path w="4947" h="4191" extrusionOk="0">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9" name="Google Shape;6388;p73">
              <a:extLst>
                <a:ext uri="{FF2B5EF4-FFF2-40B4-BE49-F238E27FC236}">
                  <a16:creationId xmlns:a16="http://schemas.microsoft.com/office/drawing/2014/main" id="{79D584C5-FD8A-400A-BEFA-4DE09FCD5FC0}"/>
                </a:ext>
              </a:extLst>
            </p:cNvPr>
            <p:cNvSpPr/>
            <p:nvPr/>
          </p:nvSpPr>
          <p:spPr>
            <a:xfrm>
              <a:off x="-25398257" y="3175900"/>
              <a:ext cx="220550" cy="296350"/>
            </a:xfrm>
            <a:custGeom>
              <a:avLst/>
              <a:gdLst/>
              <a:ahLst/>
              <a:cxnLst/>
              <a:rect l="l" t="t" r="r" b="b"/>
              <a:pathLst>
                <a:path w="8822" h="11854" extrusionOk="0">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0" name="Google Shape;6389;p73">
              <a:extLst>
                <a:ext uri="{FF2B5EF4-FFF2-40B4-BE49-F238E27FC236}">
                  <a16:creationId xmlns:a16="http://schemas.microsoft.com/office/drawing/2014/main" id="{407469C1-F242-4788-A66E-FDDCADC6C0EE}"/>
                </a:ext>
              </a:extLst>
            </p:cNvPr>
            <p:cNvSpPr/>
            <p:nvPr/>
          </p:nvSpPr>
          <p:spPr>
            <a:xfrm>
              <a:off x="-25328950" y="3211525"/>
              <a:ext cx="35475" cy="36250"/>
            </a:xfrm>
            <a:custGeom>
              <a:avLst/>
              <a:gdLst/>
              <a:ahLst/>
              <a:cxnLst/>
              <a:rect l="l" t="t" r="r" b="b"/>
              <a:pathLst>
                <a:path w="1419" h="1450" extrusionOk="0">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
        <p:nvSpPr>
          <p:cNvPr id="51" name="Google Shape;6500;p74">
            <a:extLst>
              <a:ext uri="{FF2B5EF4-FFF2-40B4-BE49-F238E27FC236}">
                <a16:creationId xmlns:a16="http://schemas.microsoft.com/office/drawing/2014/main" id="{3C6F6526-D691-4AF7-AC12-7AF8CECC613B}"/>
              </a:ext>
            </a:extLst>
          </p:cNvPr>
          <p:cNvSpPr/>
          <p:nvPr/>
        </p:nvSpPr>
        <p:spPr>
          <a:xfrm>
            <a:off x="3415571" y="1482369"/>
            <a:ext cx="501256" cy="425425"/>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tx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2" name="Imagen 1">
            <a:extLst>
              <a:ext uri="{FF2B5EF4-FFF2-40B4-BE49-F238E27FC236}">
                <a16:creationId xmlns:a16="http://schemas.microsoft.com/office/drawing/2014/main" id="{DFBEDE8D-F282-417D-8CD3-69CA3E2D575F}"/>
              </a:ext>
            </a:extLst>
          </p:cNvPr>
          <p:cNvPicPr>
            <a:picLocks noChangeAspect="1"/>
          </p:cNvPicPr>
          <p:nvPr/>
        </p:nvPicPr>
        <p:blipFill rotWithShape="1">
          <a:blip r:embed="rId3"/>
          <a:srcRect r="77435"/>
          <a:stretch/>
        </p:blipFill>
        <p:spPr>
          <a:xfrm>
            <a:off x="4268067" y="2031448"/>
            <a:ext cx="799233" cy="1097375"/>
          </a:xfrm>
          <a:prstGeom prst="rect">
            <a:avLst/>
          </a:prstGeom>
        </p:spPr>
      </p:pic>
    </p:spTree>
    <p:extLst>
      <p:ext uri="{BB962C8B-B14F-4D97-AF65-F5344CB8AC3E}">
        <p14:creationId xmlns:p14="http://schemas.microsoft.com/office/powerpoint/2010/main" val="296742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51"/>
          <p:cNvSpPr txBox="1">
            <a:spLocks noGrp="1"/>
          </p:cNvSpPr>
          <p:nvPr>
            <p:ph type="title"/>
          </p:nvPr>
        </p:nvSpPr>
        <p:spPr>
          <a:xfrm>
            <a:off x="1670779" y="260115"/>
            <a:ext cx="580244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Requerimientos del negocio</a:t>
            </a:r>
            <a:endParaRPr dirty="0"/>
          </a:p>
        </p:txBody>
      </p:sp>
      <p:sp>
        <p:nvSpPr>
          <p:cNvPr id="869" name="Google Shape;869;p51"/>
          <p:cNvSpPr txBox="1">
            <a:spLocks noGrp="1"/>
          </p:cNvSpPr>
          <p:nvPr>
            <p:ph type="subTitle" idx="4"/>
          </p:nvPr>
        </p:nvSpPr>
        <p:spPr>
          <a:xfrm>
            <a:off x="925699" y="1157109"/>
            <a:ext cx="4353437" cy="2829281"/>
          </a:xfrm>
          <a:prstGeom prst="rect">
            <a:avLst/>
          </a:prstGeom>
        </p:spPr>
        <p:txBody>
          <a:bodyPr spcFirstLastPara="1" wrap="square" lIns="91425" tIns="91425" rIns="91425" bIns="91425" anchor="t" anchorCtr="0">
            <a:noAutofit/>
          </a:bodyPr>
          <a:lstStyle/>
          <a:p>
            <a:pPr marL="342900" lvl="0" indent="-342900" algn="just">
              <a:lnSpc>
                <a:spcPct val="107000"/>
              </a:lnSpc>
              <a:spcAft>
                <a:spcPts val="800"/>
              </a:spcAft>
              <a:buFont typeface="+mj-lt"/>
              <a:buAutoNum type="arabicPeriod"/>
            </a:pPr>
            <a:r>
              <a:rPr lang="es-CO" sz="1400" dirty="0">
                <a:effectLst/>
                <a:latin typeface="Arial" panose="020B0604020202020204" pitchFamily="34" charset="0"/>
                <a:ea typeface="Calibri" panose="020F0502020204030204" pitchFamily="34" charset="0"/>
                <a:cs typeface="Times New Roman" panose="02020603050405020304" pitchFamily="18" charset="0"/>
              </a:rPr>
              <a:t>Analizar la tasa de mortalidad por padecimiento clínico con respecto a los departamentos del país para proveer cobertura en los municipios en dónde se requieran los servicios de la entidad.</a:t>
            </a:r>
          </a:p>
          <a:p>
            <a:pPr marL="342900" lvl="0" indent="-342900" algn="just">
              <a:lnSpc>
                <a:spcPct val="107000"/>
              </a:lnSpc>
              <a:spcAft>
                <a:spcPts val="800"/>
              </a:spcAft>
              <a:buFont typeface="+mj-lt"/>
              <a:buAutoNum type="arabicPeriod"/>
            </a:pPr>
            <a:r>
              <a:rPr lang="es-CO" sz="1400" dirty="0">
                <a:effectLst/>
                <a:latin typeface="Arial" panose="020B0604020202020204" pitchFamily="34" charset="0"/>
                <a:ea typeface="Calibri" panose="020F0502020204030204" pitchFamily="34" charset="0"/>
                <a:cs typeface="Times New Roman" panose="02020603050405020304" pitchFamily="18" charset="0"/>
              </a:rPr>
              <a:t>Establecer un histórico de defunciones por padecimientos clínicos en cada municipio para la asignación del personal adecuado en las instalaciones que tengan cobertura de la entidad.</a:t>
            </a:r>
          </a:p>
          <a:p>
            <a:pPr marL="342900" lvl="0" indent="-342900" algn="just">
              <a:lnSpc>
                <a:spcPct val="107000"/>
              </a:lnSpc>
              <a:spcAft>
                <a:spcPts val="800"/>
              </a:spcAft>
              <a:buFont typeface="+mj-lt"/>
              <a:buAutoNum type="arabicPeriod"/>
            </a:pPr>
            <a:r>
              <a:rPr lang="es-CO" sz="1400" dirty="0">
                <a:effectLst/>
                <a:latin typeface="Arial" panose="020B0604020202020204" pitchFamily="34" charset="0"/>
                <a:ea typeface="Calibri" panose="020F0502020204030204" pitchFamily="34" charset="0"/>
                <a:cs typeface="Times New Roman" panose="02020603050405020304" pitchFamily="18" charset="0"/>
              </a:rPr>
              <a:t>Determinar el número de difuntos que recibieron atención médica en una institución clínica con el fin de poder asignar los recursos correspondientes a las instituciones cubiertas por la entidad.</a:t>
            </a:r>
          </a:p>
          <a:p>
            <a:pPr marL="0" lvl="0" indent="0" algn="just">
              <a:lnSpc>
                <a:spcPct val="107000"/>
              </a:lnSpc>
              <a:spcAft>
                <a:spcPts val="800"/>
              </a:spcAft>
            </a:pPr>
            <a:endParaRPr lang="es-CO"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16" name="Imagen 15">
            <a:extLst>
              <a:ext uri="{FF2B5EF4-FFF2-40B4-BE49-F238E27FC236}">
                <a16:creationId xmlns:a16="http://schemas.microsoft.com/office/drawing/2014/main" id="{5A9004E5-EAA9-4F5F-9CA2-636294D5C9F8}"/>
              </a:ext>
            </a:extLst>
          </p:cNvPr>
          <p:cNvPicPr>
            <a:picLocks noChangeAspect="1"/>
          </p:cNvPicPr>
          <p:nvPr/>
        </p:nvPicPr>
        <p:blipFill>
          <a:blip r:embed="rId3"/>
          <a:stretch>
            <a:fillRect/>
          </a:stretch>
        </p:blipFill>
        <p:spPr>
          <a:xfrm>
            <a:off x="5279136" y="1553875"/>
            <a:ext cx="3651821" cy="2432515"/>
          </a:xfrm>
          <a:prstGeom prst="rect">
            <a:avLst/>
          </a:prstGeom>
        </p:spPr>
      </p:pic>
    </p:spTree>
    <p:extLst>
      <p:ext uri="{BB962C8B-B14F-4D97-AF65-F5344CB8AC3E}">
        <p14:creationId xmlns:p14="http://schemas.microsoft.com/office/powerpoint/2010/main" val="188262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9"/>
          <p:cNvSpPr txBox="1">
            <a:spLocks noGrp="1"/>
          </p:cNvSpPr>
          <p:nvPr>
            <p:ph type="title"/>
          </p:nvPr>
        </p:nvSpPr>
        <p:spPr>
          <a:xfrm>
            <a:off x="1263131" y="1934825"/>
            <a:ext cx="6617737"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Fuentes de datos</a:t>
            </a:r>
            <a:endParaRPr dirty="0"/>
          </a:p>
        </p:txBody>
      </p:sp>
      <p:sp>
        <p:nvSpPr>
          <p:cNvPr id="560" name="Google Shape;560;p3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Las fuentes de datos elegidas se enfocan en la mortalidad </a:t>
            </a:r>
            <a:r>
              <a:rPr lang="es-CO" dirty="0"/>
              <a:t>por</a:t>
            </a:r>
            <a:r>
              <a:rPr lang="en" dirty="0"/>
              <a:t> enfermedades criticas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A7C44BC-67FE-4846-A777-34E4A5CDD472}"/>
              </a:ext>
            </a:extLst>
          </p:cNvPr>
          <p:cNvSpPr>
            <a:spLocks noGrp="1"/>
          </p:cNvSpPr>
          <p:nvPr>
            <p:ph type="title"/>
          </p:nvPr>
        </p:nvSpPr>
        <p:spPr/>
        <p:txBody>
          <a:bodyPr/>
          <a:lstStyle/>
          <a:p>
            <a:r>
              <a:rPr lang="es-MX" dirty="0"/>
              <a:t>Mortalidad VIH 2010 a 2016 </a:t>
            </a:r>
            <a:endParaRPr lang="es-CO" dirty="0"/>
          </a:p>
        </p:txBody>
      </p:sp>
      <p:sp>
        <p:nvSpPr>
          <p:cNvPr id="6" name="Título 5">
            <a:extLst>
              <a:ext uri="{FF2B5EF4-FFF2-40B4-BE49-F238E27FC236}">
                <a16:creationId xmlns:a16="http://schemas.microsoft.com/office/drawing/2014/main" id="{D667DE1E-80ED-41FB-83C6-42CE09BF2A53}"/>
              </a:ext>
            </a:extLst>
          </p:cNvPr>
          <p:cNvSpPr>
            <a:spLocks noGrp="1"/>
          </p:cNvSpPr>
          <p:nvPr>
            <p:ph type="title" idx="2"/>
          </p:nvPr>
        </p:nvSpPr>
        <p:spPr>
          <a:xfrm>
            <a:off x="884803" y="1234212"/>
            <a:ext cx="3200400" cy="615000"/>
          </a:xfrm>
        </p:spPr>
        <p:txBody>
          <a:bodyPr/>
          <a:lstStyle/>
          <a:p>
            <a:r>
              <a:rPr lang="es-CO" dirty="0"/>
              <a:t>445</a:t>
            </a:r>
          </a:p>
        </p:txBody>
      </p:sp>
      <p:sp>
        <p:nvSpPr>
          <p:cNvPr id="5" name="Subtítulo 4">
            <a:extLst>
              <a:ext uri="{FF2B5EF4-FFF2-40B4-BE49-F238E27FC236}">
                <a16:creationId xmlns:a16="http://schemas.microsoft.com/office/drawing/2014/main" id="{D006B708-3FEB-4F6C-ABDB-BC422D8C0ED9}"/>
              </a:ext>
            </a:extLst>
          </p:cNvPr>
          <p:cNvSpPr>
            <a:spLocks noGrp="1"/>
          </p:cNvSpPr>
          <p:nvPr>
            <p:ph type="subTitle" idx="1"/>
          </p:nvPr>
        </p:nvSpPr>
        <p:spPr>
          <a:xfrm>
            <a:off x="884803" y="1950743"/>
            <a:ext cx="3200400" cy="528600"/>
          </a:xfrm>
        </p:spPr>
        <p:txBody>
          <a:bodyPr/>
          <a:lstStyle/>
          <a:p>
            <a:r>
              <a:rPr lang="es-CO" dirty="0"/>
              <a:t>Cantidad de registros</a:t>
            </a:r>
          </a:p>
        </p:txBody>
      </p:sp>
      <p:sp>
        <p:nvSpPr>
          <p:cNvPr id="7" name="Título 6">
            <a:extLst>
              <a:ext uri="{FF2B5EF4-FFF2-40B4-BE49-F238E27FC236}">
                <a16:creationId xmlns:a16="http://schemas.microsoft.com/office/drawing/2014/main" id="{25A35299-8B6C-4113-94AE-8918EAD3DF43}"/>
              </a:ext>
            </a:extLst>
          </p:cNvPr>
          <p:cNvSpPr>
            <a:spLocks noGrp="1"/>
          </p:cNvSpPr>
          <p:nvPr>
            <p:ph type="title" idx="3"/>
          </p:nvPr>
        </p:nvSpPr>
        <p:spPr>
          <a:xfrm>
            <a:off x="5058799" y="1258607"/>
            <a:ext cx="3200400" cy="615000"/>
          </a:xfrm>
        </p:spPr>
        <p:txBody>
          <a:bodyPr/>
          <a:lstStyle/>
          <a:p>
            <a:r>
              <a:rPr lang="es-CO" dirty="0"/>
              <a:t>105</a:t>
            </a:r>
          </a:p>
        </p:txBody>
      </p:sp>
      <p:sp>
        <p:nvSpPr>
          <p:cNvPr id="8" name="Subtítulo 7">
            <a:extLst>
              <a:ext uri="{FF2B5EF4-FFF2-40B4-BE49-F238E27FC236}">
                <a16:creationId xmlns:a16="http://schemas.microsoft.com/office/drawing/2014/main" id="{424996B2-4E0B-4517-8DBA-1C89E1DEA070}"/>
              </a:ext>
            </a:extLst>
          </p:cNvPr>
          <p:cNvSpPr>
            <a:spLocks noGrp="1"/>
          </p:cNvSpPr>
          <p:nvPr>
            <p:ph type="subTitle" idx="4"/>
          </p:nvPr>
        </p:nvSpPr>
        <p:spPr>
          <a:xfrm>
            <a:off x="5058799" y="1962941"/>
            <a:ext cx="3200398" cy="528600"/>
          </a:xfrm>
        </p:spPr>
        <p:txBody>
          <a:bodyPr/>
          <a:lstStyle/>
          <a:p>
            <a:r>
              <a:rPr lang="es-CO" dirty="0"/>
              <a:t>Cantidad de columnas</a:t>
            </a:r>
          </a:p>
        </p:txBody>
      </p:sp>
      <p:sp>
        <p:nvSpPr>
          <p:cNvPr id="10" name="Subtítulo 9">
            <a:extLst>
              <a:ext uri="{FF2B5EF4-FFF2-40B4-BE49-F238E27FC236}">
                <a16:creationId xmlns:a16="http://schemas.microsoft.com/office/drawing/2014/main" id="{293F5B78-8E51-4C0B-8AE3-69FED2B2A0DA}"/>
              </a:ext>
            </a:extLst>
          </p:cNvPr>
          <p:cNvSpPr>
            <a:spLocks noGrp="1"/>
          </p:cNvSpPr>
          <p:nvPr>
            <p:ph type="subTitle" idx="6"/>
          </p:nvPr>
        </p:nvSpPr>
        <p:spPr>
          <a:xfrm>
            <a:off x="997447" y="2406097"/>
            <a:ext cx="7374394" cy="1337538"/>
          </a:xfrm>
        </p:spPr>
        <p:txBody>
          <a:bodyPr/>
          <a:lstStyle/>
          <a:p>
            <a:r>
              <a:rPr lang="es-CO" dirty="0"/>
              <a:t>Este dataset proporcionado por </a:t>
            </a:r>
            <a:r>
              <a:rPr lang="es-MX" dirty="0"/>
              <a:t>Observatorio Social de Salud Pública cuenta con los datos de los fallecimientos  producidos por el VIH/SIDA en el periodo del 2010 a 2016  en el país, definiendo información relacionada con lugar  y fecha del la muerte, datos básicos del fallecido y observaciones medicas relacionadas con el deceso.</a:t>
            </a:r>
            <a:endParaRPr lang="es-CO" dirty="0"/>
          </a:p>
        </p:txBody>
      </p:sp>
      <p:sp>
        <p:nvSpPr>
          <p:cNvPr id="9" name="Subtítulo 9">
            <a:extLst>
              <a:ext uri="{FF2B5EF4-FFF2-40B4-BE49-F238E27FC236}">
                <a16:creationId xmlns:a16="http://schemas.microsoft.com/office/drawing/2014/main" id="{EE544630-DF75-4588-BE3A-FB4C1509FF3C}"/>
              </a:ext>
            </a:extLst>
          </p:cNvPr>
          <p:cNvSpPr txBox="1">
            <a:spLocks/>
          </p:cNvSpPr>
          <p:nvPr/>
        </p:nvSpPr>
        <p:spPr>
          <a:xfrm>
            <a:off x="997447" y="3909288"/>
            <a:ext cx="7374394" cy="479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5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s-CO" dirty="0"/>
              <a:t>Fuente: </a:t>
            </a:r>
            <a:r>
              <a:rPr lang="es-CO" dirty="0">
                <a:hlinkClick r:id="rId2"/>
              </a:rPr>
              <a:t>https://www.datos.gov.co/Salud-y-Protecci-n-Social/Mortalidad-VIH-2010-A-2016/yht4-twf4</a:t>
            </a:r>
            <a:r>
              <a:rPr lang="es-CO" dirty="0"/>
              <a:t> </a:t>
            </a:r>
          </a:p>
        </p:txBody>
      </p:sp>
    </p:spTree>
    <p:extLst>
      <p:ext uri="{BB962C8B-B14F-4D97-AF65-F5344CB8AC3E}">
        <p14:creationId xmlns:p14="http://schemas.microsoft.com/office/powerpoint/2010/main" val="1099946038"/>
      </p:ext>
    </p:extLst>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907</Words>
  <Application>Microsoft Office PowerPoint</Application>
  <PresentationFormat>Presentación en pantalla (16:9)</PresentationFormat>
  <Paragraphs>74</Paragraphs>
  <Slides>28</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Josefin Sans</vt:lpstr>
      <vt:lpstr>Arial</vt:lpstr>
      <vt:lpstr>Open Sans</vt:lpstr>
      <vt:lpstr>Aquatic and Physical Therapy Center by Slidesgo</vt:lpstr>
      <vt:lpstr>Bona Health EPS</vt:lpstr>
      <vt:lpstr>Definicion de la empresa</vt:lpstr>
      <vt:lpstr>Contexto de la empresa</vt:lpstr>
      <vt:lpstr>Misión</vt:lpstr>
      <vt:lpstr>Visión</vt:lpstr>
      <vt:lpstr>KPIs</vt:lpstr>
      <vt:lpstr>Requerimientos del negocio</vt:lpstr>
      <vt:lpstr>Fuentes de datos</vt:lpstr>
      <vt:lpstr>Mortalidad VIH 2010 a 2016 </vt:lpstr>
      <vt:lpstr>Mortalidad cáncer de pulmón 2010 a 2016 </vt:lpstr>
      <vt:lpstr>Mortalidad cáncer de mama 2010 a 2016 </vt:lpstr>
      <vt:lpstr>Departamentos y municipios de Colombia</vt:lpstr>
      <vt:lpstr>3093</vt:lpstr>
      <vt:lpstr>Aviso</vt:lpstr>
      <vt:lpstr>MODELO ENTIDAD-RELACIÓN</vt:lpstr>
      <vt:lpstr>Diseño conceptual</vt:lpstr>
      <vt:lpstr>DIMENSIONES Y MEDIDAS</vt:lpstr>
      <vt:lpstr>MODELOS CMDM - RELACIONES DIMENCIONALES</vt:lpstr>
      <vt:lpstr>MODELO MULTIDIMENCIONAL</vt:lpstr>
      <vt:lpstr>MODELOS DF</vt:lpstr>
      <vt:lpstr>Diseño lógico</vt:lpstr>
      <vt:lpstr>MODELO ROLAP</vt:lpstr>
      <vt:lpstr>ETL</vt:lpstr>
      <vt:lpstr>DISEÑO DE ETL</vt:lpstr>
      <vt:lpstr>SECUENCIA DE PROCESOS</vt:lpstr>
      <vt:lpstr>MODELO RELACIONAL ODS</vt:lpstr>
      <vt:lpstr>DATA WAREHOUSE CARGADO</vt:lpstr>
      <vt:lpstr>Gracias por la atención prestada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Bona Health EPS</dc:title>
  <cp:lastModifiedBy>Luis Felipe Velasco Tao</cp:lastModifiedBy>
  <cp:revision>16</cp:revision>
  <dcterms:modified xsi:type="dcterms:W3CDTF">2021-10-13T15:29:30Z</dcterms:modified>
</cp:coreProperties>
</file>