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61" r:id="rId4"/>
    <p:sldId id="258" r:id="rId5"/>
    <p:sldId id="262" r:id="rId6"/>
    <p:sldId id="263" r:id="rId7"/>
    <p:sldId id="259" r:id="rId8"/>
    <p:sldId id="260" r:id="rId9"/>
    <p:sldId id="269" r:id="rId10"/>
    <p:sldId id="270" r:id="rId11"/>
    <p:sldId id="271" r:id="rId12"/>
    <p:sldId id="264" r:id="rId13"/>
    <p:sldId id="265" r:id="rId14"/>
    <p:sldId id="266" r:id="rId15"/>
    <p:sldId id="267" r:id="rId16"/>
    <p:sldId id="268" r:id="rId17"/>
    <p:sldId id="272" r:id="rId1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1FB"/>
    <a:srgbClr val="E2CFF9"/>
    <a:srgbClr val="DCBAFE"/>
    <a:srgbClr val="C095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Wednesday, August 11,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3804216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Wednesday, August 11,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1823236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Wednesday, August 11,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953362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Wednesday, August 11,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1675720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Wednesday, August 11,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913344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Wednesday, August 11,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3061735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Wednesday, August 11,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‹Nº›</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68537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Wednesday, August 11,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3204204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Wednesday, August 11,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127633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Wednesday, August 11,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783105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Wednesday, August 11,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767546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Wednesday, August 11,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‹Nº›</a:t>
            </a:fld>
            <a:endParaRPr lang="en-US" sz="800" dirty="0"/>
          </a:p>
        </p:txBody>
      </p:sp>
    </p:spTree>
    <p:extLst>
      <p:ext uri="{BB962C8B-B14F-4D97-AF65-F5344CB8AC3E}">
        <p14:creationId xmlns:p14="http://schemas.microsoft.com/office/powerpoint/2010/main" val="208434365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8" r:id="rId6"/>
    <p:sldLayoutId id="2147483664" r:id="rId7"/>
    <p:sldLayoutId id="2147483665" r:id="rId8"/>
    <p:sldLayoutId id="2147483666" r:id="rId9"/>
    <p:sldLayoutId id="2147483667" r:id="rId10"/>
    <p:sldLayoutId id="2147483669"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chemeClr val="accent2"/>
              </a:gs>
              <a:gs pos="100000">
                <a:schemeClr val="accent6">
                  <a:lumMod val="75000"/>
                  <a:alpha val="8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5">
                  <a:alpha val="35000"/>
                </a:schemeClr>
              </a:gs>
              <a:gs pos="100000">
                <a:schemeClr val="accent6">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ondo con diseño tecnológico">
            <a:extLst>
              <a:ext uri="{FF2B5EF4-FFF2-40B4-BE49-F238E27FC236}">
                <a16:creationId xmlns:a16="http://schemas.microsoft.com/office/drawing/2014/main" id="{A4285F7A-6344-45B8-AFAB-44AB23028647}"/>
              </a:ext>
            </a:extLst>
          </p:cNvPr>
          <p:cNvPicPr>
            <a:picLocks noChangeAspect="1"/>
          </p:cNvPicPr>
          <p:nvPr/>
        </p:nvPicPr>
        <p:blipFill rotWithShape="1">
          <a:blip r:embed="rId2"/>
          <a:srcRect l="2923" r="17860"/>
          <a:stretch/>
        </p:blipFill>
        <p:spPr>
          <a:xfrm>
            <a:off x="4038599" y="10"/>
            <a:ext cx="8160026" cy="6875809"/>
          </a:xfrm>
          <a:prstGeom prst="rect">
            <a:avLst/>
          </a:prstGeom>
        </p:spPr>
      </p:pic>
      <p:sp>
        <p:nvSpPr>
          <p:cNvPr id="15" name="Freeform: Shape 14">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22A02906-955D-4E7F-AA88-97487A8794D4}"/>
              </a:ext>
            </a:extLst>
          </p:cNvPr>
          <p:cNvSpPr>
            <a:spLocks noGrp="1"/>
          </p:cNvSpPr>
          <p:nvPr>
            <p:ph type="ctrTitle"/>
          </p:nvPr>
        </p:nvSpPr>
        <p:spPr>
          <a:xfrm>
            <a:off x="463825" y="2950387"/>
            <a:ext cx="3077044" cy="3531403"/>
          </a:xfrm>
        </p:spPr>
        <p:txBody>
          <a:bodyPr anchor="t">
            <a:normAutofit/>
          </a:bodyPr>
          <a:lstStyle/>
          <a:p>
            <a:pPr algn="r"/>
            <a:r>
              <a:rPr lang="es-ES" sz="2000">
                <a:solidFill>
                  <a:schemeClr val="bg1"/>
                </a:solidFill>
              </a:rPr>
              <a:t>Sistemas de información</a:t>
            </a:r>
            <a:endParaRPr lang="es-CO" sz="2000">
              <a:solidFill>
                <a:schemeClr val="bg1"/>
              </a:solidFill>
            </a:endParaRPr>
          </a:p>
        </p:txBody>
      </p:sp>
      <p:sp>
        <p:nvSpPr>
          <p:cNvPr id="3" name="Subtítulo 2">
            <a:extLst>
              <a:ext uri="{FF2B5EF4-FFF2-40B4-BE49-F238E27FC236}">
                <a16:creationId xmlns:a16="http://schemas.microsoft.com/office/drawing/2014/main" id="{B6BE1A81-4CC9-43A6-A9B3-61A87E559CB6}"/>
              </a:ext>
            </a:extLst>
          </p:cNvPr>
          <p:cNvSpPr>
            <a:spLocks noGrp="1"/>
          </p:cNvSpPr>
          <p:nvPr>
            <p:ph type="subTitle" idx="1"/>
          </p:nvPr>
        </p:nvSpPr>
        <p:spPr>
          <a:xfrm>
            <a:off x="642026" y="525970"/>
            <a:ext cx="2937753" cy="1600225"/>
          </a:xfrm>
        </p:spPr>
        <p:txBody>
          <a:bodyPr anchor="b">
            <a:normAutofit/>
          </a:bodyPr>
          <a:lstStyle/>
          <a:p>
            <a:pPr algn="r"/>
            <a:r>
              <a:rPr lang="es-ES" sz="1200">
                <a:solidFill>
                  <a:schemeClr val="bg1"/>
                </a:solidFill>
              </a:rPr>
              <a:t>Juan David Gonzalez Dimaté</a:t>
            </a:r>
          </a:p>
          <a:p>
            <a:pPr algn="r"/>
            <a:r>
              <a:rPr lang="es-ES" sz="1200">
                <a:solidFill>
                  <a:schemeClr val="bg1"/>
                </a:solidFill>
              </a:rPr>
              <a:t>Luis Felipe Velasco Tao</a:t>
            </a:r>
            <a:endParaRPr lang="es-CO" sz="1200">
              <a:solidFill>
                <a:schemeClr val="bg1"/>
              </a:solidFill>
            </a:endParaRPr>
          </a:p>
        </p:txBody>
      </p:sp>
    </p:spTree>
    <p:extLst>
      <p:ext uri="{BB962C8B-B14F-4D97-AF65-F5344CB8AC3E}">
        <p14:creationId xmlns:p14="http://schemas.microsoft.com/office/powerpoint/2010/main" val="3758392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36F135D-6966-4C51-ABEE-D46823EF7722}"/>
              </a:ext>
            </a:extLst>
          </p:cNvPr>
          <p:cNvSpPr>
            <a:spLocks noGrp="1"/>
          </p:cNvSpPr>
          <p:nvPr>
            <p:ph type="title"/>
          </p:nvPr>
        </p:nvSpPr>
        <p:spPr/>
        <p:txBody>
          <a:bodyPr/>
          <a:lstStyle/>
          <a:p>
            <a:r>
              <a:rPr lang="es-CO" dirty="0"/>
              <a:t>Ejemplos de Sistemas de información</a:t>
            </a:r>
          </a:p>
        </p:txBody>
      </p:sp>
    </p:spTree>
    <p:extLst>
      <p:ext uri="{BB962C8B-B14F-4D97-AF65-F5344CB8AC3E}">
        <p14:creationId xmlns:p14="http://schemas.microsoft.com/office/powerpoint/2010/main" val="3995750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DDE1442F-E9C1-4C48-838D-9423887619EF}"/>
              </a:ext>
            </a:extLst>
          </p:cNvPr>
          <p:cNvSpPr>
            <a:spLocks noGrp="1"/>
          </p:cNvSpPr>
          <p:nvPr>
            <p:ph type="title"/>
          </p:nvPr>
        </p:nvSpPr>
        <p:spPr>
          <a:xfrm>
            <a:off x="1371600" y="457200"/>
            <a:ext cx="4911393" cy="1556724"/>
          </a:xfrm>
        </p:spPr>
        <p:txBody>
          <a:bodyPr anchor="b">
            <a:normAutofit/>
          </a:bodyPr>
          <a:lstStyle/>
          <a:p>
            <a:pPr>
              <a:lnSpc>
                <a:spcPct val="90000"/>
              </a:lnSpc>
            </a:pPr>
            <a:r>
              <a:rPr lang="es-CO" dirty="0"/>
              <a:t>Base de datos de una biblioteca</a:t>
            </a:r>
            <a:endParaRPr lang="es-CO"/>
          </a:p>
        </p:txBody>
      </p:sp>
      <p:sp>
        <p:nvSpPr>
          <p:cNvPr id="5" name="Marcador de contenido 4">
            <a:extLst>
              <a:ext uri="{FF2B5EF4-FFF2-40B4-BE49-F238E27FC236}">
                <a16:creationId xmlns:a16="http://schemas.microsoft.com/office/drawing/2014/main" id="{4DF4D72B-F6B3-48F6-97A9-E75CF0F2F7A1}"/>
              </a:ext>
            </a:extLst>
          </p:cNvPr>
          <p:cNvSpPr>
            <a:spLocks noGrp="1"/>
          </p:cNvSpPr>
          <p:nvPr>
            <p:ph idx="1"/>
          </p:nvPr>
        </p:nvSpPr>
        <p:spPr>
          <a:xfrm>
            <a:off x="1371601" y="2345635"/>
            <a:ext cx="4911392" cy="3583940"/>
          </a:xfrm>
        </p:spPr>
        <p:txBody>
          <a:bodyPr anchor="t">
            <a:normAutofit/>
          </a:bodyPr>
          <a:lstStyle/>
          <a:p>
            <a:pPr marL="0" indent="0">
              <a:buNone/>
            </a:pPr>
            <a:r>
              <a:rPr lang="es-CO" sz="1600" dirty="0"/>
              <a:t>Por medio de los datos almacenados obtendremos información de interés, tanto para los clientes como para los dueños de la biblioteca, ya que se tendrá evidencia de los procesos de préstamo de libros o material bibliográfico, y se le permitirá a los clientes el obtener información sobre material bibliográfica que requieran, obviamente soportado todo esto por medio de software que consuma los datos almacenados en la base de datos y se los presente a los usuarios.</a:t>
            </a:r>
          </a:p>
        </p:txBody>
      </p:sp>
      <p:pic>
        <p:nvPicPr>
          <p:cNvPr id="6" name="Imagen 5" descr="Interfaz de usuario gráfica, Aplicación&#10;&#10;Descripción generada automáticamente">
            <a:extLst>
              <a:ext uri="{FF2B5EF4-FFF2-40B4-BE49-F238E27FC236}">
                <a16:creationId xmlns:a16="http://schemas.microsoft.com/office/drawing/2014/main" id="{8C5185DF-4F52-46F4-B44F-F25DB67A03FD}"/>
              </a:ext>
            </a:extLst>
          </p:cNvPr>
          <p:cNvPicPr>
            <a:picLocks noChangeAspect="1"/>
          </p:cNvPicPr>
          <p:nvPr/>
        </p:nvPicPr>
        <p:blipFill rotWithShape="1">
          <a:blip r:embed="rId2"/>
          <a:srcRect l="6699" r="8284"/>
          <a:stretch/>
        </p:blipFill>
        <p:spPr>
          <a:xfrm>
            <a:off x="6644639" y="1509480"/>
            <a:ext cx="5090161" cy="3367814"/>
          </a:xfrm>
          <a:prstGeom prst="rect">
            <a:avLst/>
          </a:prstGeom>
        </p:spPr>
      </p:pic>
    </p:spTree>
    <p:extLst>
      <p:ext uri="{BB962C8B-B14F-4D97-AF65-F5344CB8AC3E}">
        <p14:creationId xmlns:p14="http://schemas.microsoft.com/office/powerpoint/2010/main" val="3915694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BBB4B0-02FE-42F3-A240-0ADD899B6DC6}"/>
              </a:ext>
            </a:extLst>
          </p:cNvPr>
          <p:cNvSpPr>
            <a:spLocks noGrp="1"/>
          </p:cNvSpPr>
          <p:nvPr>
            <p:ph type="title"/>
          </p:nvPr>
        </p:nvSpPr>
        <p:spPr>
          <a:xfrm>
            <a:off x="1371598" y="462743"/>
            <a:ext cx="5327375" cy="1560022"/>
          </a:xfrm>
        </p:spPr>
        <p:txBody>
          <a:bodyPr anchor="b">
            <a:normAutofit/>
          </a:bodyPr>
          <a:lstStyle/>
          <a:p>
            <a:pPr>
              <a:lnSpc>
                <a:spcPct val="90000"/>
              </a:lnSpc>
            </a:pPr>
            <a:r>
              <a:rPr lang="es-MX" sz="2800"/>
              <a:t>Sistema de planificación de recursos empresariales</a:t>
            </a:r>
            <a:endParaRPr lang="es-CO" sz="2800"/>
          </a:p>
        </p:txBody>
      </p:sp>
      <p:sp>
        <p:nvSpPr>
          <p:cNvPr id="3" name="Marcador de contenido 2">
            <a:extLst>
              <a:ext uri="{FF2B5EF4-FFF2-40B4-BE49-F238E27FC236}">
                <a16:creationId xmlns:a16="http://schemas.microsoft.com/office/drawing/2014/main" id="{6C21D9F1-E8BB-4DB0-91BE-9078D6317D3D}"/>
              </a:ext>
            </a:extLst>
          </p:cNvPr>
          <p:cNvSpPr>
            <a:spLocks noGrp="1"/>
          </p:cNvSpPr>
          <p:nvPr>
            <p:ph idx="1"/>
          </p:nvPr>
        </p:nvSpPr>
        <p:spPr>
          <a:xfrm>
            <a:off x="1371600" y="2279374"/>
            <a:ext cx="5327373" cy="3601436"/>
          </a:xfrm>
        </p:spPr>
        <p:txBody>
          <a:bodyPr>
            <a:normAutofit/>
          </a:bodyPr>
          <a:lstStyle/>
          <a:p>
            <a:pPr marL="0" indent="0">
              <a:buNone/>
            </a:pPr>
            <a:r>
              <a:rPr lang="es-CO" sz="1600" dirty="0"/>
              <a:t>Estos sistemas como su nombre lo indica, se encuentran implantados con el propósito de poder tener una gestión o planeación de los recursos con los que  cuenta una empresa y las operaciones que esta realiza  con dichos recursos,  automatizando los procesos en los cuales se implante  y recogiendo información por medio de la cual la empresa pueda usar Bussness </a:t>
            </a:r>
            <a:r>
              <a:rPr lang="es-CO" sz="1600" dirty="0" err="1"/>
              <a:t>Intelligence</a:t>
            </a:r>
            <a:r>
              <a:rPr lang="es-CO" sz="1600" dirty="0"/>
              <a:t> con el fin de generar reportes sobre los recursos y procesos involucrados y de esta forma  tomar las decisiones requeridas para mejorar o arreglar problemas en los procesos y recursos.</a:t>
            </a:r>
          </a:p>
        </p:txBody>
      </p:sp>
      <p:pic>
        <p:nvPicPr>
          <p:cNvPr id="6" name="Imagen 5">
            <a:extLst>
              <a:ext uri="{FF2B5EF4-FFF2-40B4-BE49-F238E27FC236}">
                <a16:creationId xmlns:a16="http://schemas.microsoft.com/office/drawing/2014/main" id="{03F72951-FFB4-48B9-90EA-0D25CFC01DE6}"/>
              </a:ext>
            </a:extLst>
          </p:cNvPr>
          <p:cNvPicPr>
            <a:picLocks noChangeAspect="1"/>
          </p:cNvPicPr>
          <p:nvPr/>
        </p:nvPicPr>
        <p:blipFill>
          <a:blip r:embed="rId2"/>
          <a:stretch>
            <a:fillRect/>
          </a:stretch>
        </p:blipFill>
        <p:spPr>
          <a:xfrm>
            <a:off x="7122903" y="1863739"/>
            <a:ext cx="4076701" cy="3053590"/>
          </a:xfrm>
          <a:prstGeom prst="rect">
            <a:avLst/>
          </a:prstGeom>
        </p:spPr>
      </p:pic>
    </p:spTree>
    <p:extLst>
      <p:ext uri="{BB962C8B-B14F-4D97-AF65-F5344CB8AC3E}">
        <p14:creationId xmlns:p14="http://schemas.microsoft.com/office/powerpoint/2010/main" val="1251316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44916A-88A1-4830-A68B-0AA50E20430E}"/>
              </a:ext>
            </a:extLst>
          </p:cNvPr>
          <p:cNvSpPr>
            <a:spLocks noGrp="1"/>
          </p:cNvSpPr>
          <p:nvPr>
            <p:ph type="title"/>
          </p:nvPr>
        </p:nvSpPr>
        <p:spPr>
          <a:xfrm>
            <a:off x="1371600" y="865312"/>
            <a:ext cx="6858000" cy="1556724"/>
          </a:xfrm>
        </p:spPr>
        <p:txBody>
          <a:bodyPr anchor="b">
            <a:normAutofit fontScale="90000"/>
          </a:bodyPr>
          <a:lstStyle/>
          <a:p>
            <a:r>
              <a:rPr lang="es-CO" dirty="0"/>
              <a:t>Sistemas de </a:t>
            </a:r>
            <a:r>
              <a:rPr lang="es-MX" dirty="0"/>
              <a:t>Administración de Relaciones con el Cliente</a:t>
            </a:r>
            <a:endParaRPr lang="es-CO" dirty="0"/>
          </a:p>
        </p:txBody>
      </p:sp>
      <p:sp>
        <p:nvSpPr>
          <p:cNvPr id="3" name="Marcador de contenido 2">
            <a:extLst>
              <a:ext uri="{FF2B5EF4-FFF2-40B4-BE49-F238E27FC236}">
                <a16:creationId xmlns:a16="http://schemas.microsoft.com/office/drawing/2014/main" id="{1BE90F96-6773-4871-9E60-0ACEB2C61DEE}"/>
              </a:ext>
            </a:extLst>
          </p:cNvPr>
          <p:cNvSpPr>
            <a:spLocks noGrp="1"/>
          </p:cNvSpPr>
          <p:nvPr>
            <p:ph idx="1"/>
          </p:nvPr>
        </p:nvSpPr>
        <p:spPr>
          <a:xfrm>
            <a:off x="1371600" y="2490654"/>
            <a:ext cx="4911392" cy="3583940"/>
          </a:xfrm>
        </p:spPr>
        <p:txBody>
          <a:bodyPr anchor="t">
            <a:normAutofit/>
          </a:bodyPr>
          <a:lstStyle/>
          <a:p>
            <a:pPr marL="0" indent="0">
              <a:buNone/>
            </a:pPr>
            <a:r>
              <a:rPr lang="es-CO" sz="1600" dirty="0"/>
              <a:t>Estos sistemas se enfocan en las interacciones que tiene la empresa con sus clientes, obtener información relacionada con la satisfacción, la calidad de los servicios y productos recibidos por ele clientes, y poder anticipar las necesidades y de esta forma  generar una relación mucho más cercana con los clientes. Estos sistemas  muchas empresas los han tomado como de vital importancia en su actividad comercial, ya que les permite moldear su actividad comercial y sus productos en un punto intermedio entre las necesidades de los clientes y la s necesidades propias de la organización.</a:t>
            </a:r>
          </a:p>
        </p:txBody>
      </p:sp>
      <p:pic>
        <p:nvPicPr>
          <p:cNvPr id="4" name="Imagen 3">
            <a:extLst>
              <a:ext uri="{FF2B5EF4-FFF2-40B4-BE49-F238E27FC236}">
                <a16:creationId xmlns:a16="http://schemas.microsoft.com/office/drawing/2014/main" id="{DEC7FC9C-1426-4166-B3E6-D4F10A7AE7F2}"/>
              </a:ext>
            </a:extLst>
          </p:cNvPr>
          <p:cNvPicPr>
            <a:picLocks noChangeAspect="1"/>
          </p:cNvPicPr>
          <p:nvPr/>
        </p:nvPicPr>
        <p:blipFill>
          <a:blip r:embed="rId2"/>
          <a:stretch>
            <a:fillRect/>
          </a:stretch>
        </p:blipFill>
        <p:spPr>
          <a:xfrm>
            <a:off x="6628597" y="1491568"/>
            <a:ext cx="4700437" cy="4690174"/>
          </a:xfrm>
          <a:prstGeom prst="rect">
            <a:avLst/>
          </a:prstGeom>
        </p:spPr>
      </p:pic>
    </p:spTree>
    <p:extLst>
      <p:ext uri="{BB962C8B-B14F-4D97-AF65-F5344CB8AC3E}">
        <p14:creationId xmlns:p14="http://schemas.microsoft.com/office/powerpoint/2010/main" val="1286464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20AB14-285B-42D7-9205-C64A355699C0}"/>
              </a:ext>
            </a:extLst>
          </p:cNvPr>
          <p:cNvSpPr>
            <a:spLocks noGrp="1"/>
          </p:cNvSpPr>
          <p:nvPr>
            <p:ph type="title"/>
          </p:nvPr>
        </p:nvSpPr>
        <p:spPr>
          <a:xfrm>
            <a:off x="1371598" y="462743"/>
            <a:ext cx="5327375" cy="1560022"/>
          </a:xfrm>
        </p:spPr>
        <p:txBody>
          <a:bodyPr anchor="b">
            <a:normAutofit/>
          </a:bodyPr>
          <a:lstStyle/>
          <a:p>
            <a:pPr>
              <a:lnSpc>
                <a:spcPct val="90000"/>
              </a:lnSpc>
            </a:pPr>
            <a:r>
              <a:rPr lang="es-CO" sz="2800" dirty="0"/>
              <a:t>Sistemas de administración de la cadena de suministro</a:t>
            </a:r>
          </a:p>
        </p:txBody>
      </p:sp>
      <p:sp>
        <p:nvSpPr>
          <p:cNvPr id="3" name="Marcador de contenido 2">
            <a:extLst>
              <a:ext uri="{FF2B5EF4-FFF2-40B4-BE49-F238E27FC236}">
                <a16:creationId xmlns:a16="http://schemas.microsoft.com/office/drawing/2014/main" id="{B297F0AE-B10F-4026-A23E-5D280E8C6B24}"/>
              </a:ext>
            </a:extLst>
          </p:cNvPr>
          <p:cNvSpPr>
            <a:spLocks noGrp="1"/>
          </p:cNvSpPr>
          <p:nvPr>
            <p:ph idx="1"/>
          </p:nvPr>
        </p:nvSpPr>
        <p:spPr>
          <a:xfrm>
            <a:off x="1371600" y="2279374"/>
            <a:ext cx="5327373" cy="3601436"/>
          </a:xfrm>
        </p:spPr>
        <p:txBody>
          <a:bodyPr>
            <a:normAutofit/>
          </a:bodyPr>
          <a:lstStyle/>
          <a:p>
            <a:pPr marL="0" indent="0">
              <a:buNone/>
            </a:pPr>
            <a:r>
              <a:rPr lang="es-CO" sz="1600" dirty="0"/>
              <a:t>Este tipos de sistemas se encargan en específico de las tareas de producción y stock de productos, sirviendo como controlador de cuantos productos se han generado y que estos suplan por completo los pedidos realizados por los clientes, también se puede encargar del control de recepción de material por parte de los proveedores de productos o servicios a la empresa. Este tipo de sistemas de información son claves en esperas los cuales tienen por ventaja competitiva la gestión de su cadena de suministro de productos.</a:t>
            </a:r>
          </a:p>
        </p:txBody>
      </p:sp>
      <p:pic>
        <p:nvPicPr>
          <p:cNvPr id="4" name="Imagen 3" descr="Logotipo&#10;&#10;Descripción generada automáticamente">
            <a:extLst>
              <a:ext uri="{FF2B5EF4-FFF2-40B4-BE49-F238E27FC236}">
                <a16:creationId xmlns:a16="http://schemas.microsoft.com/office/drawing/2014/main" id="{1A4A99E0-77F8-4A82-8698-84AACB81F054}"/>
              </a:ext>
            </a:extLst>
          </p:cNvPr>
          <p:cNvPicPr>
            <a:picLocks noChangeAspect="1"/>
          </p:cNvPicPr>
          <p:nvPr/>
        </p:nvPicPr>
        <p:blipFill>
          <a:blip r:embed="rId2"/>
          <a:stretch>
            <a:fillRect/>
          </a:stretch>
        </p:blipFill>
        <p:spPr>
          <a:xfrm>
            <a:off x="7185838" y="2133018"/>
            <a:ext cx="4332394" cy="2479821"/>
          </a:xfrm>
          <a:prstGeom prst="rect">
            <a:avLst/>
          </a:prstGeom>
        </p:spPr>
      </p:pic>
    </p:spTree>
    <p:extLst>
      <p:ext uri="{BB962C8B-B14F-4D97-AF65-F5344CB8AC3E}">
        <p14:creationId xmlns:p14="http://schemas.microsoft.com/office/powerpoint/2010/main" val="1395611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5E91E6-6977-4802-858B-188995232A11}"/>
              </a:ext>
            </a:extLst>
          </p:cNvPr>
          <p:cNvSpPr>
            <a:spLocks noGrp="1"/>
          </p:cNvSpPr>
          <p:nvPr>
            <p:ph type="title"/>
          </p:nvPr>
        </p:nvSpPr>
        <p:spPr>
          <a:xfrm>
            <a:off x="1371600" y="457200"/>
            <a:ext cx="4911393" cy="1556724"/>
          </a:xfrm>
        </p:spPr>
        <p:txBody>
          <a:bodyPr anchor="b">
            <a:normAutofit/>
          </a:bodyPr>
          <a:lstStyle/>
          <a:p>
            <a:pPr>
              <a:lnSpc>
                <a:spcPct val="90000"/>
              </a:lnSpc>
            </a:pPr>
            <a:r>
              <a:rPr lang="es-CO" dirty="0"/>
              <a:t>Sistemas de Información Gerenciales</a:t>
            </a:r>
            <a:endParaRPr lang="es-CO"/>
          </a:p>
        </p:txBody>
      </p:sp>
      <p:sp>
        <p:nvSpPr>
          <p:cNvPr id="3" name="Marcador de contenido 2">
            <a:extLst>
              <a:ext uri="{FF2B5EF4-FFF2-40B4-BE49-F238E27FC236}">
                <a16:creationId xmlns:a16="http://schemas.microsoft.com/office/drawing/2014/main" id="{E746728F-FB4A-4F65-98C8-18A189187A34}"/>
              </a:ext>
            </a:extLst>
          </p:cNvPr>
          <p:cNvSpPr>
            <a:spLocks noGrp="1"/>
          </p:cNvSpPr>
          <p:nvPr>
            <p:ph idx="1"/>
          </p:nvPr>
        </p:nvSpPr>
        <p:spPr>
          <a:xfrm>
            <a:off x="1371601" y="2345635"/>
            <a:ext cx="4911392" cy="3583940"/>
          </a:xfrm>
        </p:spPr>
        <p:txBody>
          <a:bodyPr anchor="t">
            <a:normAutofit/>
          </a:bodyPr>
          <a:lstStyle/>
          <a:p>
            <a:pPr marL="0" indent="0">
              <a:buNone/>
            </a:pPr>
            <a:r>
              <a:rPr lang="es-CO" sz="1600" dirty="0"/>
              <a:t>Estos sistemas de información se encargan de obtener y almacenar los datos requeridos por la gerencia o directivos de los sectores de una empresa, esto por medio de la detección de las fuentes internas y externas de datos que se requieran para tomar decisiones , por lo que se debe contemplar no solo la obtención de los datos, sino su procesamiento, presentación y administración.</a:t>
            </a:r>
          </a:p>
        </p:txBody>
      </p:sp>
      <p:pic>
        <p:nvPicPr>
          <p:cNvPr id="4" name="Imagen 3" descr="Diagrama&#10;&#10;Descripción generada automáticamente">
            <a:extLst>
              <a:ext uri="{FF2B5EF4-FFF2-40B4-BE49-F238E27FC236}">
                <a16:creationId xmlns:a16="http://schemas.microsoft.com/office/drawing/2014/main" id="{56E8DCC3-143D-465B-ACB2-E49563C4FD71}"/>
              </a:ext>
            </a:extLst>
          </p:cNvPr>
          <p:cNvPicPr>
            <a:picLocks noChangeAspect="1"/>
          </p:cNvPicPr>
          <p:nvPr/>
        </p:nvPicPr>
        <p:blipFill>
          <a:blip r:embed="rId2"/>
          <a:stretch>
            <a:fillRect/>
          </a:stretch>
        </p:blipFill>
        <p:spPr>
          <a:xfrm>
            <a:off x="6644639" y="975134"/>
            <a:ext cx="5090161" cy="4436506"/>
          </a:xfrm>
          <a:prstGeom prst="rect">
            <a:avLst/>
          </a:prstGeom>
        </p:spPr>
      </p:pic>
    </p:spTree>
    <p:extLst>
      <p:ext uri="{BB962C8B-B14F-4D97-AF65-F5344CB8AC3E}">
        <p14:creationId xmlns:p14="http://schemas.microsoft.com/office/powerpoint/2010/main" val="665524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F770C1-BBBB-4F0E-BF35-DE6CB8FA5E8F}"/>
              </a:ext>
            </a:extLst>
          </p:cNvPr>
          <p:cNvSpPr>
            <a:spLocks noGrp="1"/>
          </p:cNvSpPr>
          <p:nvPr>
            <p:ph type="title"/>
          </p:nvPr>
        </p:nvSpPr>
        <p:spPr>
          <a:xfrm>
            <a:off x="1371598" y="462743"/>
            <a:ext cx="5327375" cy="1560022"/>
          </a:xfrm>
        </p:spPr>
        <p:txBody>
          <a:bodyPr anchor="b">
            <a:normAutofit/>
          </a:bodyPr>
          <a:lstStyle/>
          <a:p>
            <a:r>
              <a:rPr lang="es-CO" dirty="0"/>
              <a:t>Conclusiones</a:t>
            </a:r>
          </a:p>
        </p:txBody>
      </p:sp>
      <p:sp>
        <p:nvSpPr>
          <p:cNvPr id="3" name="Marcador de contenido 2">
            <a:extLst>
              <a:ext uri="{FF2B5EF4-FFF2-40B4-BE49-F238E27FC236}">
                <a16:creationId xmlns:a16="http://schemas.microsoft.com/office/drawing/2014/main" id="{07EB669F-E1B5-4E6E-82E5-EFBE137A65A4}"/>
              </a:ext>
            </a:extLst>
          </p:cNvPr>
          <p:cNvSpPr>
            <a:spLocks noGrp="1"/>
          </p:cNvSpPr>
          <p:nvPr>
            <p:ph idx="1"/>
          </p:nvPr>
        </p:nvSpPr>
        <p:spPr>
          <a:xfrm>
            <a:off x="1371600" y="2279374"/>
            <a:ext cx="5327373" cy="3601436"/>
          </a:xfrm>
        </p:spPr>
        <p:txBody>
          <a:bodyPr>
            <a:normAutofit/>
          </a:bodyPr>
          <a:lstStyle/>
          <a:p>
            <a:pPr>
              <a:lnSpc>
                <a:spcPct val="110000"/>
              </a:lnSpc>
            </a:pPr>
            <a:r>
              <a:rPr lang="es-CO" sz="1600"/>
              <a:t>Los Sistemas de Información son de vital importancia en los entornos empresariales.</a:t>
            </a:r>
          </a:p>
          <a:p>
            <a:pPr>
              <a:lnSpc>
                <a:spcPct val="110000"/>
              </a:lnSpc>
            </a:pPr>
            <a:r>
              <a:rPr lang="es-CO" sz="1600"/>
              <a:t>El almacenamiento y procesamiento de datos son actividades las cuales requieren de un especial cuidado ya que de estas puede depender por completo el posicionamiento de una empresa.</a:t>
            </a:r>
          </a:p>
          <a:p>
            <a:pPr>
              <a:lnSpc>
                <a:spcPct val="110000"/>
              </a:lnSpc>
            </a:pPr>
            <a:r>
              <a:rPr lang="es-CO" sz="1600"/>
              <a:t>La gestión o administración de sectores y recursos en las empresas pueden realizarse y hasta automatizarse por medio de sistemas de la información.</a:t>
            </a:r>
          </a:p>
          <a:p>
            <a:pPr>
              <a:lnSpc>
                <a:spcPct val="110000"/>
              </a:lnSpc>
            </a:pPr>
            <a:r>
              <a:rPr lang="es-CO" sz="1600"/>
              <a:t>El avance de la capacidad de procesamiento y almacenamiento de datos ha sido el que ha controlado el avance y crecimiento de los sistemas de información.</a:t>
            </a:r>
          </a:p>
        </p:txBody>
      </p:sp>
      <p:pic>
        <p:nvPicPr>
          <p:cNvPr id="4" name="Imagen 3" descr="Una caricatura de una persona&#10;&#10;Descripción generada automáticamente con confianza media">
            <a:extLst>
              <a:ext uri="{FF2B5EF4-FFF2-40B4-BE49-F238E27FC236}">
                <a16:creationId xmlns:a16="http://schemas.microsoft.com/office/drawing/2014/main" id="{7DDF53DF-3B73-427F-A28A-0214B4E78A6E}"/>
              </a:ext>
            </a:extLst>
          </p:cNvPr>
          <p:cNvPicPr>
            <a:picLocks noChangeAspect="1"/>
          </p:cNvPicPr>
          <p:nvPr/>
        </p:nvPicPr>
        <p:blipFill>
          <a:blip r:embed="rId2"/>
          <a:stretch>
            <a:fillRect/>
          </a:stretch>
        </p:blipFill>
        <p:spPr>
          <a:xfrm>
            <a:off x="7169796" y="1028699"/>
            <a:ext cx="4076701" cy="4076701"/>
          </a:xfrm>
          <a:prstGeom prst="rect">
            <a:avLst/>
          </a:prstGeom>
        </p:spPr>
      </p:pic>
    </p:spTree>
    <p:extLst>
      <p:ext uri="{BB962C8B-B14F-4D97-AF65-F5344CB8AC3E}">
        <p14:creationId xmlns:p14="http://schemas.microsoft.com/office/powerpoint/2010/main" val="1605238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ndo con diseño tecnológico">
            <a:extLst>
              <a:ext uri="{FF2B5EF4-FFF2-40B4-BE49-F238E27FC236}">
                <a16:creationId xmlns:a16="http://schemas.microsoft.com/office/drawing/2014/main" id="{A4285F7A-6344-45B8-AFAB-44AB23028647}"/>
              </a:ext>
            </a:extLst>
          </p:cNvPr>
          <p:cNvPicPr>
            <a:picLocks noChangeAspect="1"/>
          </p:cNvPicPr>
          <p:nvPr/>
        </p:nvPicPr>
        <p:blipFill rotWithShape="1">
          <a:blip r:embed="rId2"/>
          <a:srcRect l="2923" r="17860"/>
          <a:stretch/>
        </p:blipFill>
        <p:spPr>
          <a:xfrm>
            <a:off x="4038599" y="10"/>
            <a:ext cx="8160026" cy="6875809"/>
          </a:xfrm>
          <a:prstGeom prst="rect">
            <a:avLst/>
          </a:prstGeom>
        </p:spPr>
      </p:pic>
      <p:sp>
        <p:nvSpPr>
          <p:cNvPr id="2" name="Título 1">
            <a:extLst>
              <a:ext uri="{FF2B5EF4-FFF2-40B4-BE49-F238E27FC236}">
                <a16:creationId xmlns:a16="http://schemas.microsoft.com/office/drawing/2014/main" id="{22A02906-955D-4E7F-AA88-97487A8794D4}"/>
              </a:ext>
            </a:extLst>
          </p:cNvPr>
          <p:cNvSpPr>
            <a:spLocks noGrp="1"/>
          </p:cNvSpPr>
          <p:nvPr>
            <p:ph type="ctrTitle"/>
          </p:nvPr>
        </p:nvSpPr>
        <p:spPr>
          <a:xfrm>
            <a:off x="608150" y="2645587"/>
            <a:ext cx="10975700" cy="3531403"/>
          </a:xfrm>
        </p:spPr>
        <p:txBody>
          <a:bodyPr anchor="t">
            <a:normAutofit/>
          </a:bodyPr>
          <a:lstStyle/>
          <a:p>
            <a:pPr algn="r"/>
            <a:r>
              <a:rPr lang="es-ES" sz="2000" dirty="0">
                <a:solidFill>
                  <a:schemeClr val="bg1"/>
                </a:solidFill>
              </a:rPr>
              <a:t>Muchas gracias ´por la atención prestada</a:t>
            </a:r>
            <a:endParaRPr lang="es-CO" sz="2000" dirty="0">
              <a:solidFill>
                <a:schemeClr val="bg1"/>
              </a:solidFill>
            </a:endParaRPr>
          </a:p>
        </p:txBody>
      </p:sp>
      <p:sp>
        <p:nvSpPr>
          <p:cNvPr id="3" name="Subtítulo 2">
            <a:extLst>
              <a:ext uri="{FF2B5EF4-FFF2-40B4-BE49-F238E27FC236}">
                <a16:creationId xmlns:a16="http://schemas.microsoft.com/office/drawing/2014/main" id="{B6BE1A81-4CC9-43A6-A9B3-61A87E559CB6}"/>
              </a:ext>
            </a:extLst>
          </p:cNvPr>
          <p:cNvSpPr>
            <a:spLocks noGrp="1"/>
          </p:cNvSpPr>
          <p:nvPr>
            <p:ph type="subTitle" idx="1"/>
          </p:nvPr>
        </p:nvSpPr>
        <p:spPr>
          <a:xfrm>
            <a:off x="8501772" y="4224181"/>
            <a:ext cx="2937753" cy="1600225"/>
          </a:xfrm>
        </p:spPr>
        <p:txBody>
          <a:bodyPr anchor="b">
            <a:normAutofit/>
          </a:bodyPr>
          <a:lstStyle/>
          <a:p>
            <a:pPr algn="r"/>
            <a:r>
              <a:rPr lang="es-ES" sz="1200" dirty="0">
                <a:solidFill>
                  <a:schemeClr val="bg1"/>
                </a:solidFill>
              </a:rPr>
              <a:t>¿Tienen alguna pregunta?</a:t>
            </a:r>
          </a:p>
        </p:txBody>
      </p:sp>
    </p:spTree>
    <p:extLst>
      <p:ext uri="{BB962C8B-B14F-4D97-AF65-F5344CB8AC3E}">
        <p14:creationId xmlns:p14="http://schemas.microsoft.com/office/powerpoint/2010/main" val="1996349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D9D89B5-CCAB-4617-B70E-501DBE3C8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9DDD96C-5392-4359-ABB3-9D360DC09032}"/>
              </a:ext>
            </a:extLst>
          </p:cNvPr>
          <p:cNvSpPr>
            <a:spLocks noGrp="1"/>
          </p:cNvSpPr>
          <p:nvPr>
            <p:ph type="title"/>
          </p:nvPr>
        </p:nvSpPr>
        <p:spPr>
          <a:xfrm>
            <a:off x="917275" y="4583953"/>
            <a:ext cx="4685857" cy="1465973"/>
          </a:xfrm>
        </p:spPr>
        <p:txBody>
          <a:bodyPr anchor="t">
            <a:normAutofit/>
          </a:bodyPr>
          <a:lstStyle/>
          <a:p>
            <a:r>
              <a:rPr lang="es-ES" sz="2800"/>
              <a:t>¿Qué es un Sistema de Información?</a:t>
            </a:r>
            <a:endParaRPr lang="es-CO" sz="2800"/>
          </a:p>
        </p:txBody>
      </p:sp>
      <p:pic>
        <p:nvPicPr>
          <p:cNvPr id="1026" name="Picture 2" descr="Los sistemas de información empleados en la gestión ...">
            <a:extLst>
              <a:ext uri="{FF2B5EF4-FFF2-40B4-BE49-F238E27FC236}">
                <a16:creationId xmlns:a16="http://schemas.microsoft.com/office/drawing/2014/main" id="{B7326C7D-603D-4659-ACC0-1FDC275F63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504" b="11591"/>
          <a:stretch/>
        </p:blipFill>
        <p:spPr bwMode="auto">
          <a:xfrm>
            <a:off x="20" y="432"/>
            <a:ext cx="12191980" cy="4244759"/>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EF8611ED-A687-4816-9943-3C7FCEBF2DF8}"/>
              </a:ext>
            </a:extLst>
          </p:cNvPr>
          <p:cNvSpPr>
            <a:spLocks noGrp="1"/>
          </p:cNvSpPr>
          <p:nvPr>
            <p:ph idx="1"/>
          </p:nvPr>
        </p:nvSpPr>
        <p:spPr>
          <a:xfrm>
            <a:off x="6096000" y="4583953"/>
            <a:ext cx="5638800" cy="1465973"/>
          </a:xfrm>
        </p:spPr>
        <p:txBody>
          <a:bodyPr>
            <a:normAutofit/>
          </a:bodyPr>
          <a:lstStyle/>
          <a:p>
            <a:pPr marL="0" indent="0">
              <a:buNone/>
            </a:pPr>
            <a:r>
              <a:rPr lang="es-ES" sz="1400"/>
              <a:t>Conjunto de componentes interrelacionados que reúnen, procesan, almacenan y distribuyen datos e información y proporcionan un mecanismo de retroalimentación con el fin de cumplir un objetivo. </a:t>
            </a:r>
            <a:endParaRPr lang="es-CO" sz="1400"/>
          </a:p>
        </p:txBody>
      </p:sp>
      <p:sp>
        <p:nvSpPr>
          <p:cNvPr id="73" name="Rectangle 72">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24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19D98CAF-9322-4D1F-A40E-6CD85026D76A}"/>
              </a:ext>
            </a:extLst>
          </p:cNvPr>
          <p:cNvSpPr>
            <a:spLocks noGrp="1"/>
          </p:cNvSpPr>
          <p:nvPr>
            <p:ph idx="1"/>
          </p:nvPr>
        </p:nvSpPr>
        <p:spPr>
          <a:xfrm>
            <a:off x="1184604" y="1408428"/>
            <a:ext cx="4911392" cy="3583940"/>
          </a:xfrm>
        </p:spPr>
        <p:txBody>
          <a:bodyPr anchor="t">
            <a:normAutofit/>
          </a:bodyPr>
          <a:lstStyle/>
          <a:p>
            <a:pPr marL="0" indent="0">
              <a:buNone/>
            </a:pPr>
            <a:r>
              <a:rPr lang="es-ES" sz="1600" dirty="0"/>
              <a:t>Se utilizan en casi todas las profesiones existentes. Tanto empresarios como pequeños emprendedores los emplean para llegar a distintas metas trazadas, como obtener un número determinado de clientes. Los representantes de ventas los usan para anunciar productos, comunicarse con sus clientes y analizar las tendencias de ventas. Los administradores los usan para tomar decisiones relevantes que comprometen al negocio. Quienes llevan a cabo la planeación financiera de una organización los utilizan para aconsejar a sus clientes sobre su comportamiento financiero y vida crediticia con el fin de presentar ofertas o bien tratar de corregirlo.</a:t>
            </a:r>
            <a:endParaRPr lang="es-CO" sz="1600" dirty="0"/>
          </a:p>
          <a:p>
            <a:endParaRPr lang="es-CO" sz="1600" dirty="0"/>
          </a:p>
        </p:txBody>
      </p:sp>
      <p:pic>
        <p:nvPicPr>
          <p:cNvPr id="2050" name="Picture 2" descr="¿Que es un Sistema de Informacion?">
            <a:extLst>
              <a:ext uri="{FF2B5EF4-FFF2-40B4-BE49-F238E27FC236}">
                <a16:creationId xmlns:a16="http://schemas.microsoft.com/office/drawing/2014/main" id="{B2F02A90-A9C9-40D9-B127-39AD52DCB30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44639" y="1647251"/>
            <a:ext cx="5090161" cy="3092272"/>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3388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022579B-5424-4FD3-9C01-8A0754EB81F5}"/>
              </a:ext>
            </a:extLst>
          </p:cNvPr>
          <p:cNvSpPr>
            <a:spLocks noGrp="1"/>
          </p:cNvSpPr>
          <p:nvPr>
            <p:ph type="title"/>
          </p:nvPr>
        </p:nvSpPr>
        <p:spPr>
          <a:xfrm>
            <a:off x="1371600" y="457200"/>
            <a:ext cx="4911393" cy="1556724"/>
          </a:xfrm>
        </p:spPr>
        <p:txBody>
          <a:bodyPr anchor="b">
            <a:normAutofit/>
          </a:bodyPr>
          <a:lstStyle/>
          <a:p>
            <a:pPr>
              <a:lnSpc>
                <a:spcPct val="90000"/>
              </a:lnSpc>
            </a:pPr>
            <a:r>
              <a:rPr lang="es-ES" dirty="0"/>
              <a:t>Tipos de sistemas de información</a:t>
            </a:r>
            <a:endParaRPr lang="es-CO" dirty="0"/>
          </a:p>
        </p:txBody>
      </p:sp>
      <p:sp>
        <p:nvSpPr>
          <p:cNvPr id="3" name="Marcador de contenido 2">
            <a:extLst>
              <a:ext uri="{FF2B5EF4-FFF2-40B4-BE49-F238E27FC236}">
                <a16:creationId xmlns:a16="http://schemas.microsoft.com/office/drawing/2014/main" id="{50E0ED57-11D9-4C7A-9768-4BE4860BA196}"/>
              </a:ext>
            </a:extLst>
          </p:cNvPr>
          <p:cNvSpPr>
            <a:spLocks noGrp="1"/>
          </p:cNvSpPr>
          <p:nvPr>
            <p:ph idx="1"/>
          </p:nvPr>
        </p:nvSpPr>
        <p:spPr>
          <a:xfrm>
            <a:off x="1371600" y="2514213"/>
            <a:ext cx="4911392" cy="3583940"/>
          </a:xfrm>
        </p:spPr>
        <p:txBody>
          <a:bodyPr anchor="t">
            <a:normAutofit/>
          </a:bodyPr>
          <a:lstStyle/>
          <a:p>
            <a:pPr marL="0" indent="0">
              <a:buNone/>
            </a:pPr>
            <a:r>
              <a:rPr lang="es-ES" sz="1600" dirty="0"/>
              <a:t>A grandes rasgos, un sistema de información responde a las necesidades específicas de una organización, por lo que el tipo de sistema que sea utilizado para suplir dichas necesidades afecta su tipo. Dicho esto, los sistemas de información pueden clasificarse según el entorno en donde sea que se apliquen.</a:t>
            </a:r>
          </a:p>
        </p:txBody>
      </p:sp>
      <p:sp>
        <p:nvSpPr>
          <p:cNvPr id="11" name="Rectangle 10">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a 4">
            <a:extLst>
              <a:ext uri="{FF2B5EF4-FFF2-40B4-BE49-F238E27FC236}">
                <a16:creationId xmlns:a16="http://schemas.microsoft.com/office/drawing/2014/main" id="{8CFC837F-D589-4B31-90DE-EFDB307546BF}"/>
              </a:ext>
            </a:extLst>
          </p:cNvPr>
          <p:cNvGraphicFramePr>
            <a:graphicFrameLocks noGrp="1"/>
          </p:cNvGraphicFramePr>
          <p:nvPr>
            <p:extLst>
              <p:ext uri="{D42A27DB-BD31-4B8C-83A1-F6EECF244321}">
                <p14:modId xmlns:p14="http://schemas.microsoft.com/office/powerpoint/2010/main" val="622113880"/>
              </p:ext>
            </p:extLst>
          </p:nvPr>
        </p:nvGraphicFramePr>
        <p:xfrm>
          <a:off x="6619319" y="1110134"/>
          <a:ext cx="5090162" cy="4114026"/>
        </p:xfrm>
        <a:graphic>
          <a:graphicData uri="http://schemas.openxmlformats.org/drawingml/2006/table">
            <a:tbl>
              <a:tblPr firstRow="1" bandRow="1">
                <a:tableStyleId>{5C22544A-7EE6-4342-B048-85BDC9FD1C3A}</a:tableStyleId>
              </a:tblPr>
              <a:tblGrid>
                <a:gridCol w="1590544">
                  <a:extLst>
                    <a:ext uri="{9D8B030D-6E8A-4147-A177-3AD203B41FA5}">
                      <a16:colId xmlns:a16="http://schemas.microsoft.com/office/drawing/2014/main" val="443598794"/>
                    </a:ext>
                  </a:extLst>
                </a:gridCol>
                <a:gridCol w="3499618">
                  <a:extLst>
                    <a:ext uri="{9D8B030D-6E8A-4147-A177-3AD203B41FA5}">
                      <a16:colId xmlns:a16="http://schemas.microsoft.com/office/drawing/2014/main" val="3245840870"/>
                    </a:ext>
                  </a:extLst>
                </a:gridCol>
              </a:tblGrid>
              <a:tr h="334141">
                <a:tc>
                  <a:txBody>
                    <a:bodyPr/>
                    <a:lstStyle/>
                    <a:p>
                      <a:r>
                        <a:rPr lang="es-ES" sz="1500"/>
                        <a:t>Tipo de entorno</a:t>
                      </a:r>
                      <a:endParaRPr lang="es-CO" sz="1500"/>
                    </a:p>
                  </a:txBody>
                  <a:tcPr marL="75941" marR="75941" marT="37971" marB="37971"/>
                </a:tc>
                <a:tc>
                  <a:txBody>
                    <a:bodyPr/>
                    <a:lstStyle/>
                    <a:p>
                      <a:r>
                        <a:rPr lang="es-ES" sz="1500"/>
                        <a:t>Sistema</a:t>
                      </a:r>
                      <a:endParaRPr lang="es-CO" sz="1500"/>
                    </a:p>
                  </a:txBody>
                  <a:tcPr marL="75941" marR="75941" marT="37971" marB="37971"/>
                </a:tc>
                <a:extLst>
                  <a:ext uri="{0D108BD9-81ED-4DB2-BD59-A6C34878D82A}">
                    <a16:rowId xmlns:a16="http://schemas.microsoft.com/office/drawing/2014/main" val="3082372387"/>
                  </a:ext>
                </a:extLst>
              </a:tr>
              <a:tr h="1017611">
                <a:tc>
                  <a:txBody>
                    <a:bodyPr/>
                    <a:lstStyle/>
                    <a:p>
                      <a:r>
                        <a:rPr lang="es-ES" sz="1500"/>
                        <a:t>Transaccional.</a:t>
                      </a:r>
                      <a:endParaRPr lang="es-CO" sz="1500"/>
                    </a:p>
                  </a:txBody>
                  <a:tcPr marL="75941" marR="75941" marT="37971" marB="37971"/>
                </a:tc>
                <a:tc>
                  <a:txBody>
                    <a:bodyPr/>
                    <a:lstStyle/>
                    <a:p>
                      <a:r>
                        <a:rPr lang="es-ES" sz="1500" dirty="0"/>
                        <a:t>Sistema de ventas y marketing</a:t>
                      </a:r>
                    </a:p>
                    <a:p>
                      <a:r>
                        <a:rPr lang="es-ES" sz="1500" dirty="0"/>
                        <a:t>Sistema de manufactura y producción.</a:t>
                      </a:r>
                    </a:p>
                    <a:p>
                      <a:r>
                        <a:rPr lang="es-ES" sz="1500" dirty="0"/>
                        <a:t>Sistema de finanzas y contabilidad.</a:t>
                      </a:r>
                    </a:p>
                    <a:p>
                      <a:r>
                        <a:rPr lang="es-ES" sz="1500" dirty="0"/>
                        <a:t>Sistema de recursos humanos.</a:t>
                      </a:r>
                    </a:p>
                    <a:p>
                      <a:r>
                        <a:rPr lang="es-ES" sz="1500" dirty="0"/>
                        <a:t>Sistema de procesamiento de transacciones.</a:t>
                      </a:r>
                    </a:p>
                    <a:p>
                      <a:r>
                        <a:rPr lang="es-ES" sz="1500" dirty="0"/>
                        <a:t>Sistema de control de procesos de negocio.</a:t>
                      </a:r>
                      <a:endParaRPr lang="es-CO" sz="1500" dirty="0"/>
                    </a:p>
                  </a:txBody>
                  <a:tcPr marL="75941" marR="75941" marT="37971" marB="37971"/>
                </a:tc>
                <a:extLst>
                  <a:ext uri="{0D108BD9-81ED-4DB2-BD59-A6C34878D82A}">
                    <a16:rowId xmlns:a16="http://schemas.microsoft.com/office/drawing/2014/main" val="1986442860"/>
                  </a:ext>
                </a:extLst>
              </a:tr>
              <a:tr h="1473257">
                <a:tc>
                  <a:txBody>
                    <a:bodyPr/>
                    <a:lstStyle/>
                    <a:p>
                      <a:r>
                        <a:rPr lang="es-ES" sz="1500"/>
                        <a:t>Decisional.</a:t>
                      </a:r>
                      <a:endParaRPr lang="es-CO" sz="1500"/>
                    </a:p>
                  </a:txBody>
                  <a:tcPr marL="75941" marR="75941" marT="37971" marB="37971"/>
                </a:tc>
                <a:tc>
                  <a:txBody>
                    <a:bodyPr/>
                    <a:lstStyle/>
                    <a:p>
                      <a:r>
                        <a:rPr lang="es-ES" sz="1500" dirty="0"/>
                        <a:t>Sistema de información gerencial</a:t>
                      </a:r>
                    </a:p>
                    <a:p>
                      <a:r>
                        <a:rPr lang="es-ES" sz="1500" dirty="0"/>
                        <a:t>Sistema de información ejecutiva</a:t>
                      </a:r>
                    </a:p>
                    <a:p>
                      <a:r>
                        <a:rPr lang="es-ES" sz="1500" dirty="0"/>
                        <a:t>Sistemas de apoyo a decisiones en grupo.</a:t>
                      </a:r>
                    </a:p>
                    <a:p>
                      <a:r>
                        <a:rPr lang="es-ES" sz="1500" dirty="0"/>
                        <a:t>Sistema de soporte de decisiones.</a:t>
                      </a:r>
                    </a:p>
                    <a:p>
                      <a:r>
                        <a:rPr lang="es-ES" sz="1500" dirty="0"/>
                        <a:t>Sistema de colaboración empresarial.</a:t>
                      </a:r>
                    </a:p>
                    <a:p>
                      <a:r>
                        <a:rPr lang="es-ES" sz="1500" dirty="0"/>
                        <a:t>Sistema de información de gestión.</a:t>
                      </a:r>
                    </a:p>
                    <a:p>
                      <a:r>
                        <a:rPr lang="es-ES" sz="1500" dirty="0"/>
                        <a:t>Sistemas expertos.</a:t>
                      </a:r>
                    </a:p>
                  </a:txBody>
                  <a:tcPr marL="75941" marR="75941" marT="37971" marB="37971"/>
                </a:tc>
                <a:extLst>
                  <a:ext uri="{0D108BD9-81ED-4DB2-BD59-A6C34878D82A}">
                    <a16:rowId xmlns:a16="http://schemas.microsoft.com/office/drawing/2014/main" val="3588150095"/>
                  </a:ext>
                </a:extLst>
              </a:tr>
            </a:tbl>
          </a:graphicData>
        </a:graphic>
      </p:graphicFrame>
    </p:spTree>
    <p:extLst>
      <p:ext uri="{BB962C8B-B14F-4D97-AF65-F5344CB8AC3E}">
        <p14:creationId xmlns:p14="http://schemas.microsoft.com/office/powerpoint/2010/main" val="3915707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4605347-2613-41EB-8B87-A77912065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1">
            <a:extLst>
              <a:ext uri="{FF2B5EF4-FFF2-40B4-BE49-F238E27FC236}">
                <a16:creationId xmlns:a16="http://schemas.microsoft.com/office/drawing/2014/main" id="{1A6ACEAC-3C5D-4FD1-8730-85D6A3415E3A}"/>
              </a:ext>
            </a:extLst>
          </p:cNvPr>
          <p:cNvSpPr>
            <a:spLocks noGrp="1"/>
          </p:cNvSpPr>
          <p:nvPr>
            <p:ph type="title"/>
          </p:nvPr>
        </p:nvSpPr>
        <p:spPr>
          <a:xfrm>
            <a:off x="648393" y="435672"/>
            <a:ext cx="5274860" cy="1685750"/>
          </a:xfrm>
        </p:spPr>
        <p:txBody>
          <a:bodyPr anchor="b">
            <a:normAutofit/>
          </a:bodyPr>
          <a:lstStyle/>
          <a:p>
            <a:pPr>
              <a:lnSpc>
                <a:spcPct val="90000"/>
              </a:lnSpc>
            </a:pPr>
            <a:r>
              <a:rPr lang="es-ES" sz="2800" dirty="0"/>
              <a:t>SI Transaccionales</a:t>
            </a:r>
            <a:endParaRPr lang="es-CO" sz="2800" dirty="0"/>
          </a:p>
        </p:txBody>
      </p:sp>
      <p:sp>
        <p:nvSpPr>
          <p:cNvPr id="3" name="Marcador de contenido 2">
            <a:extLst>
              <a:ext uri="{FF2B5EF4-FFF2-40B4-BE49-F238E27FC236}">
                <a16:creationId xmlns:a16="http://schemas.microsoft.com/office/drawing/2014/main" id="{2EEF31E1-FDAF-40C5-9867-9509A8870C15}"/>
              </a:ext>
            </a:extLst>
          </p:cNvPr>
          <p:cNvSpPr>
            <a:spLocks noGrp="1"/>
          </p:cNvSpPr>
          <p:nvPr>
            <p:ph idx="1"/>
          </p:nvPr>
        </p:nvSpPr>
        <p:spPr>
          <a:xfrm>
            <a:off x="648393" y="2335877"/>
            <a:ext cx="6109854" cy="3409830"/>
          </a:xfrm>
        </p:spPr>
        <p:txBody>
          <a:bodyPr anchor="t">
            <a:normAutofit fontScale="92500" lnSpcReduction="10000"/>
          </a:bodyPr>
          <a:lstStyle/>
          <a:p>
            <a:pPr marL="0" indent="0">
              <a:lnSpc>
                <a:spcPct val="110000"/>
              </a:lnSpc>
              <a:buNone/>
            </a:pPr>
            <a:r>
              <a:rPr lang="es-ES" sz="1400" b="1" dirty="0"/>
              <a:t>Sistema de ventas y marketing: </a:t>
            </a:r>
            <a:r>
              <a:rPr lang="es-ES" sz="1400" dirty="0"/>
              <a:t>Encargados de transacciones referentes a administración de ventas, investigación de mercados, productos nuevos, sistemas de comisiones por venta, etc.</a:t>
            </a:r>
            <a:endParaRPr lang="es-ES" sz="1400" b="1" dirty="0"/>
          </a:p>
          <a:p>
            <a:pPr marL="0" indent="0">
              <a:lnSpc>
                <a:spcPct val="110000"/>
              </a:lnSpc>
              <a:buNone/>
            </a:pPr>
            <a:r>
              <a:rPr lang="es-ES" sz="1400" b="1" dirty="0"/>
              <a:t>Sistema de manufactura y producción: </a:t>
            </a:r>
            <a:r>
              <a:rPr lang="es-ES" sz="1400" dirty="0"/>
              <a:t>Encargados de realizar programación, compras, sistemas de ingeniería, control de calidad, control de máquina, etc.</a:t>
            </a:r>
            <a:endParaRPr lang="es-ES" sz="1400" b="1" dirty="0"/>
          </a:p>
          <a:p>
            <a:pPr marL="0" indent="0">
              <a:lnSpc>
                <a:spcPct val="110000"/>
              </a:lnSpc>
              <a:buNone/>
            </a:pPr>
            <a:r>
              <a:rPr lang="es-ES" sz="1400" b="1" dirty="0"/>
              <a:t>Sistema de finanzas y contabilidad: </a:t>
            </a:r>
            <a:r>
              <a:rPr lang="es-ES" sz="1400" dirty="0"/>
              <a:t>Encargados de realizar presupuestos, facturación, contabilidad de costos, cuentas por cobrar y pagar.</a:t>
            </a:r>
            <a:endParaRPr lang="es-ES" sz="1400" b="1" dirty="0"/>
          </a:p>
          <a:p>
            <a:pPr marL="0" indent="0">
              <a:lnSpc>
                <a:spcPct val="110000"/>
              </a:lnSpc>
              <a:buNone/>
            </a:pPr>
            <a:r>
              <a:rPr lang="es-ES" sz="1400" b="1" dirty="0"/>
              <a:t>Sistema de recursos humanos: </a:t>
            </a:r>
            <a:r>
              <a:rPr lang="es-ES" sz="1400" dirty="0"/>
              <a:t>Encargados de realizar registros de persona, cálculo de nómina, seguro social, entre otros.</a:t>
            </a:r>
            <a:endParaRPr lang="es-ES" sz="1400" b="1" dirty="0"/>
          </a:p>
          <a:p>
            <a:pPr marL="0" indent="0">
              <a:lnSpc>
                <a:spcPct val="110000"/>
              </a:lnSpc>
              <a:buNone/>
            </a:pPr>
            <a:r>
              <a:rPr lang="es-ES" sz="1400" b="1" dirty="0"/>
              <a:t>Sistema de procesamiento de transacciones:</a:t>
            </a:r>
            <a:r>
              <a:rPr lang="es-ES" sz="1400" dirty="0"/>
              <a:t> Encargado de almacenar y procesar información referida con transacciones comerciales y operaciones.</a:t>
            </a:r>
            <a:endParaRPr lang="es-ES" sz="1400" b="1" dirty="0"/>
          </a:p>
          <a:p>
            <a:pPr marL="0" indent="0">
              <a:lnSpc>
                <a:spcPct val="110000"/>
              </a:lnSpc>
              <a:buNone/>
            </a:pPr>
            <a:r>
              <a:rPr lang="es-ES" sz="1400" b="1" dirty="0"/>
              <a:t>Sistema de control de procesos de negocio: </a:t>
            </a:r>
            <a:r>
              <a:rPr lang="es-ES" sz="1400" dirty="0"/>
              <a:t>Encargados de monitorizar y controlar los procesos industriales o físicos, como la refinación de petróleo, generación de energía o producción de materia prima</a:t>
            </a:r>
            <a:endParaRPr lang="es-ES" sz="1400" b="1" dirty="0"/>
          </a:p>
          <a:p>
            <a:pPr marL="0" indent="0">
              <a:lnSpc>
                <a:spcPct val="110000"/>
              </a:lnSpc>
              <a:buNone/>
            </a:pPr>
            <a:endParaRPr lang="es-CO" sz="1400" b="1" dirty="0"/>
          </a:p>
        </p:txBody>
      </p:sp>
      <p:pic>
        <p:nvPicPr>
          <p:cNvPr id="2" name="Imagen 1" descr="Diagrama&#10;&#10;Descripción generada automáticamente">
            <a:extLst>
              <a:ext uri="{FF2B5EF4-FFF2-40B4-BE49-F238E27FC236}">
                <a16:creationId xmlns:a16="http://schemas.microsoft.com/office/drawing/2014/main" id="{5E83E0C7-27FC-4D96-9FA0-5B6463652100}"/>
              </a:ext>
            </a:extLst>
          </p:cNvPr>
          <p:cNvPicPr>
            <a:picLocks noChangeAspect="1"/>
          </p:cNvPicPr>
          <p:nvPr/>
        </p:nvPicPr>
        <p:blipFill rotWithShape="1">
          <a:blip r:embed="rId2"/>
          <a:srcRect l="30393" r="15804" b="-2"/>
          <a:stretch/>
        </p:blipFill>
        <p:spPr>
          <a:xfrm>
            <a:off x="7103660" y="1"/>
            <a:ext cx="4631140" cy="5745706"/>
          </a:xfrm>
          <a:prstGeom prst="rect">
            <a:avLst/>
          </a:prstGeom>
        </p:spPr>
      </p:pic>
      <p:sp>
        <p:nvSpPr>
          <p:cNvPr id="11" name="Rectangle 10">
            <a:extLst>
              <a:ext uri="{FF2B5EF4-FFF2-40B4-BE49-F238E27FC236}">
                <a16:creationId xmlns:a16="http://schemas.microsoft.com/office/drawing/2014/main" id="{5B03C481-2433-4417-965E-BECB9D12A1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4786A78-84CD-4AC4-B2E4-2BFDC38D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0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5779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4605347-2613-41EB-8B87-A77912065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1">
            <a:extLst>
              <a:ext uri="{FF2B5EF4-FFF2-40B4-BE49-F238E27FC236}">
                <a16:creationId xmlns:a16="http://schemas.microsoft.com/office/drawing/2014/main" id="{D07F2E87-7FA1-442E-8342-FCCC58E40DF3}"/>
              </a:ext>
            </a:extLst>
          </p:cNvPr>
          <p:cNvSpPr>
            <a:spLocks noGrp="1"/>
          </p:cNvSpPr>
          <p:nvPr>
            <p:ph type="title"/>
          </p:nvPr>
        </p:nvSpPr>
        <p:spPr>
          <a:xfrm>
            <a:off x="656706" y="199506"/>
            <a:ext cx="5274860" cy="1685750"/>
          </a:xfrm>
        </p:spPr>
        <p:txBody>
          <a:bodyPr anchor="b">
            <a:normAutofit/>
          </a:bodyPr>
          <a:lstStyle/>
          <a:p>
            <a:r>
              <a:rPr lang="es-ES" sz="4000" dirty="0"/>
              <a:t>SI DECISIONALES</a:t>
            </a:r>
            <a:endParaRPr lang="es-CO" sz="4000" dirty="0"/>
          </a:p>
        </p:txBody>
      </p:sp>
      <p:sp>
        <p:nvSpPr>
          <p:cNvPr id="3" name="Marcador de contenido 2">
            <a:extLst>
              <a:ext uri="{FF2B5EF4-FFF2-40B4-BE49-F238E27FC236}">
                <a16:creationId xmlns:a16="http://schemas.microsoft.com/office/drawing/2014/main" id="{E42A7029-39F5-4329-BCC0-631F39843175}"/>
              </a:ext>
            </a:extLst>
          </p:cNvPr>
          <p:cNvSpPr>
            <a:spLocks noGrp="1"/>
          </p:cNvSpPr>
          <p:nvPr>
            <p:ph idx="1"/>
          </p:nvPr>
        </p:nvSpPr>
        <p:spPr>
          <a:xfrm>
            <a:off x="656706" y="2106350"/>
            <a:ext cx="6010102" cy="3966903"/>
          </a:xfrm>
        </p:spPr>
        <p:txBody>
          <a:bodyPr anchor="t">
            <a:normAutofit fontScale="92500" lnSpcReduction="10000"/>
          </a:bodyPr>
          <a:lstStyle/>
          <a:p>
            <a:pPr marL="0" indent="0">
              <a:lnSpc>
                <a:spcPct val="110000"/>
              </a:lnSpc>
              <a:buNone/>
            </a:pPr>
            <a:r>
              <a:rPr lang="es-ES" sz="1400" b="1" dirty="0"/>
              <a:t>Sistema de información gerencial: </a:t>
            </a:r>
            <a:r>
              <a:rPr lang="es-ES" sz="1400" dirty="0"/>
              <a:t>Permiten la interacción colaborativa entre personas, tecnologías y procedimientos orientados a solucionar problemas empresariales.</a:t>
            </a:r>
            <a:endParaRPr lang="es-ES" sz="1400" b="1" dirty="0"/>
          </a:p>
          <a:p>
            <a:pPr marL="0" indent="0">
              <a:lnSpc>
                <a:spcPct val="110000"/>
              </a:lnSpc>
              <a:buNone/>
            </a:pPr>
            <a:r>
              <a:rPr lang="es-ES" sz="1400" b="1" dirty="0"/>
              <a:t>Sistema de información ejecutiva: </a:t>
            </a:r>
            <a:r>
              <a:rPr lang="es-ES" sz="1400" dirty="0"/>
              <a:t>Proporcionan un acceso rápido a la información interna y externa, de manera fácil y entendible, pudiendo presentar datos básicos más detallados de ser necesario.</a:t>
            </a:r>
            <a:endParaRPr lang="es-ES" sz="1400" b="1" dirty="0"/>
          </a:p>
          <a:p>
            <a:pPr marL="0" indent="0">
              <a:lnSpc>
                <a:spcPct val="110000"/>
              </a:lnSpc>
              <a:buNone/>
            </a:pPr>
            <a:r>
              <a:rPr lang="es-ES" sz="1400" b="1" dirty="0"/>
              <a:t>Sistemas de apoyo a decisiones en grupo: </a:t>
            </a:r>
            <a:r>
              <a:rPr lang="es-ES" sz="1400" dirty="0"/>
              <a:t>Contribuye a compartir la información entre los componentes de un equipo, con el fin de facilitar el trabajo en grupo.</a:t>
            </a:r>
            <a:endParaRPr lang="es-ES" sz="1400" b="1" dirty="0"/>
          </a:p>
          <a:p>
            <a:pPr marL="0" indent="0">
              <a:lnSpc>
                <a:spcPct val="110000"/>
              </a:lnSpc>
              <a:buNone/>
            </a:pPr>
            <a:r>
              <a:rPr lang="es-ES" sz="1400" b="1" dirty="0"/>
              <a:t>Sistema de soporte de decisiones: </a:t>
            </a:r>
            <a:r>
              <a:rPr lang="es-ES" sz="1400" dirty="0"/>
              <a:t>Consiste en la combinación y estudio de datos que aportan información de valor para la resolución de cuestiones concretas.</a:t>
            </a:r>
            <a:endParaRPr lang="es-ES" sz="1400" b="1" dirty="0"/>
          </a:p>
          <a:p>
            <a:pPr marL="0" indent="0">
              <a:lnSpc>
                <a:spcPct val="110000"/>
              </a:lnSpc>
              <a:buNone/>
            </a:pPr>
            <a:r>
              <a:rPr lang="es-ES" sz="1400" b="1" dirty="0"/>
              <a:t>Sistema de colaboración empresarial: </a:t>
            </a:r>
            <a:r>
              <a:rPr lang="es-ES" sz="1400" dirty="0"/>
              <a:t>Ayudan a los directivos de una empresa a controlar el flujo e información en sus organizaciones.</a:t>
            </a:r>
            <a:endParaRPr lang="es-ES" sz="1400" b="1" dirty="0"/>
          </a:p>
          <a:p>
            <a:pPr marL="0" indent="0">
              <a:lnSpc>
                <a:spcPct val="110000"/>
              </a:lnSpc>
              <a:buNone/>
            </a:pPr>
            <a:r>
              <a:rPr lang="es-ES" sz="1400" b="1" dirty="0"/>
              <a:t>Sistema de información de gestión: </a:t>
            </a:r>
            <a:r>
              <a:rPr lang="es-ES" sz="1400" dirty="0"/>
              <a:t>Recopilan y procesan información de diferentes fuentes para ayudar en la toma de decisiones en lo referente a la gestión de la organización.</a:t>
            </a:r>
          </a:p>
          <a:p>
            <a:pPr marL="0" indent="0">
              <a:lnSpc>
                <a:spcPct val="110000"/>
              </a:lnSpc>
              <a:buNone/>
            </a:pPr>
            <a:r>
              <a:rPr lang="es-CO" sz="1400" b="1" dirty="0"/>
              <a:t>Sistemas expertos: </a:t>
            </a:r>
            <a:r>
              <a:rPr lang="es-CO" sz="1400" dirty="0"/>
              <a:t>Sistemas basados en computadoras que pueden tomar decisiones y resolver problemas complejos.</a:t>
            </a:r>
            <a:endParaRPr lang="es-CO" sz="1400" b="1" dirty="0"/>
          </a:p>
          <a:p>
            <a:pPr marL="0" indent="0">
              <a:lnSpc>
                <a:spcPct val="110000"/>
              </a:lnSpc>
              <a:buNone/>
            </a:pPr>
            <a:endParaRPr lang="es-CO" sz="1400" b="1" dirty="0"/>
          </a:p>
        </p:txBody>
      </p:sp>
      <p:pic>
        <p:nvPicPr>
          <p:cNvPr id="5" name="Imagen 4" descr="Un pizarrón negro con texto en blanco y negro de una persona&#10;&#10;Descripción generada automáticamente con confianza baja">
            <a:extLst>
              <a:ext uri="{FF2B5EF4-FFF2-40B4-BE49-F238E27FC236}">
                <a16:creationId xmlns:a16="http://schemas.microsoft.com/office/drawing/2014/main" id="{C4A90119-A2B0-4951-A8B9-516BD30B5AE7}"/>
              </a:ext>
            </a:extLst>
          </p:cNvPr>
          <p:cNvPicPr>
            <a:picLocks noChangeAspect="1"/>
          </p:cNvPicPr>
          <p:nvPr/>
        </p:nvPicPr>
        <p:blipFill rotWithShape="1">
          <a:blip r:embed="rId2"/>
          <a:srcRect l="18382" r="14717" b="-2"/>
          <a:stretch/>
        </p:blipFill>
        <p:spPr>
          <a:xfrm>
            <a:off x="7103660" y="1"/>
            <a:ext cx="4631140" cy="5745706"/>
          </a:xfrm>
          <a:prstGeom prst="rect">
            <a:avLst/>
          </a:prstGeom>
        </p:spPr>
      </p:pic>
      <p:sp>
        <p:nvSpPr>
          <p:cNvPr id="20" name="Rectangle 19">
            <a:extLst>
              <a:ext uri="{FF2B5EF4-FFF2-40B4-BE49-F238E27FC236}">
                <a16:creationId xmlns:a16="http://schemas.microsoft.com/office/drawing/2014/main" id="{5B03C481-2433-4417-965E-BECB9D12A1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4786A78-84CD-4AC4-B2E4-2BFDC38D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0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4738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69C2F6F1-828D-490B-ACBF-07D72C86864F}"/>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200" spc="750">
                <a:solidFill>
                  <a:schemeClr val="bg1"/>
                </a:solidFill>
              </a:rPr>
              <a:t>Historia</a:t>
            </a:r>
          </a:p>
        </p:txBody>
      </p:sp>
      <p:graphicFrame>
        <p:nvGraphicFramePr>
          <p:cNvPr id="4" name="Tabla 4">
            <a:extLst>
              <a:ext uri="{FF2B5EF4-FFF2-40B4-BE49-F238E27FC236}">
                <a16:creationId xmlns:a16="http://schemas.microsoft.com/office/drawing/2014/main" id="{BB77C91A-627B-4571-8867-3C731EE89C12}"/>
              </a:ext>
            </a:extLst>
          </p:cNvPr>
          <p:cNvGraphicFramePr>
            <a:graphicFrameLocks noGrp="1"/>
          </p:cNvGraphicFramePr>
          <p:nvPr>
            <p:extLst>
              <p:ext uri="{D42A27DB-BD31-4B8C-83A1-F6EECF244321}">
                <p14:modId xmlns:p14="http://schemas.microsoft.com/office/powerpoint/2010/main" val="2354932490"/>
              </p:ext>
            </p:extLst>
          </p:nvPr>
        </p:nvGraphicFramePr>
        <p:xfrm>
          <a:off x="4503619" y="640993"/>
          <a:ext cx="7214138" cy="5583530"/>
        </p:xfrm>
        <a:graphic>
          <a:graphicData uri="http://schemas.openxmlformats.org/drawingml/2006/table">
            <a:tbl>
              <a:tblPr firstRow="1" bandRow="1">
                <a:tableStyleId>{5C22544A-7EE6-4342-B048-85BDC9FD1C3A}</a:tableStyleId>
              </a:tblPr>
              <a:tblGrid>
                <a:gridCol w="1898614">
                  <a:extLst>
                    <a:ext uri="{9D8B030D-6E8A-4147-A177-3AD203B41FA5}">
                      <a16:colId xmlns:a16="http://schemas.microsoft.com/office/drawing/2014/main" val="1781774013"/>
                    </a:ext>
                  </a:extLst>
                </a:gridCol>
                <a:gridCol w="5315524">
                  <a:extLst>
                    <a:ext uri="{9D8B030D-6E8A-4147-A177-3AD203B41FA5}">
                      <a16:colId xmlns:a16="http://schemas.microsoft.com/office/drawing/2014/main" val="2345136886"/>
                    </a:ext>
                  </a:extLst>
                </a:gridCol>
              </a:tblGrid>
              <a:tr h="470643">
                <a:tc>
                  <a:txBody>
                    <a:bodyPr/>
                    <a:lstStyle/>
                    <a:p>
                      <a:r>
                        <a:rPr lang="es-ES" sz="2100"/>
                        <a:t>Era</a:t>
                      </a:r>
                      <a:endParaRPr lang="es-CO" sz="2100"/>
                    </a:p>
                  </a:txBody>
                  <a:tcPr marL="106964" marR="106964" marT="53482" marB="53482"/>
                </a:tc>
                <a:tc>
                  <a:txBody>
                    <a:bodyPr/>
                    <a:lstStyle/>
                    <a:p>
                      <a:r>
                        <a:rPr lang="es-ES" sz="2100"/>
                        <a:t>Sistema/Tecnología objetivo</a:t>
                      </a:r>
                      <a:endParaRPr lang="es-CO" sz="2100"/>
                    </a:p>
                  </a:txBody>
                  <a:tcPr marL="106964" marR="106964" marT="53482" marB="53482"/>
                </a:tc>
                <a:extLst>
                  <a:ext uri="{0D108BD9-81ED-4DB2-BD59-A6C34878D82A}">
                    <a16:rowId xmlns:a16="http://schemas.microsoft.com/office/drawing/2014/main" val="2566350719"/>
                  </a:ext>
                </a:extLst>
              </a:tr>
              <a:tr h="2716890">
                <a:tc>
                  <a:txBody>
                    <a:bodyPr/>
                    <a:lstStyle/>
                    <a:p>
                      <a:r>
                        <a:rPr lang="es-ES" sz="2100"/>
                        <a:t>Primera era (1960s)</a:t>
                      </a:r>
                      <a:endParaRPr lang="es-CO" sz="2100"/>
                    </a:p>
                  </a:txBody>
                  <a:tcPr marL="106964" marR="106964" marT="53482" marB="53482"/>
                </a:tc>
                <a:tc>
                  <a:txBody>
                    <a:bodyPr/>
                    <a:lstStyle/>
                    <a:p>
                      <a:r>
                        <a:rPr lang="es-ES" sz="2100"/>
                        <a:t>Sistemas de procesamiento de transacciones (TPS)</a:t>
                      </a:r>
                    </a:p>
                    <a:p>
                      <a:r>
                        <a:rPr lang="es-ES" sz="2100"/>
                        <a:t>Sistemas de información gerencial (MIS)</a:t>
                      </a:r>
                    </a:p>
                    <a:p>
                      <a:r>
                        <a:rPr lang="es-ES" sz="2100"/>
                        <a:t>Ethernet</a:t>
                      </a:r>
                    </a:p>
                    <a:p>
                      <a:r>
                        <a:rPr lang="es-ES" sz="2100"/>
                        <a:t>COBOL</a:t>
                      </a:r>
                    </a:p>
                    <a:p>
                      <a:r>
                        <a:rPr lang="es-ES" sz="2100"/>
                        <a:t>Framework de 3ra Generaciòn (IBM 360)</a:t>
                      </a:r>
                    </a:p>
                    <a:p>
                      <a:r>
                        <a:rPr lang="es-ES" sz="2100"/>
                        <a:t>Base de datos.</a:t>
                      </a:r>
                      <a:endParaRPr lang="es-CO" sz="2100"/>
                    </a:p>
                    <a:p>
                      <a:r>
                        <a:rPr lang="es-CO" sz="2100"/>
                        <a:t>Cajeros automáticos (ATMs)</a:t>
                      </a:r>
                      <a:endParaRPr lang="es-ES" sz="2100"/>
                    </a:p>
                  </a:txBody>
                  <a:tcPr marL="106964" marR="106964" marT="53482" marB="53482"/>
                </a:tc>
                <a:extLst>
                  <a:ext uri="{0D108BD9-81ED-4DB2-BD59-A6C34878D82A}">
                    <a16:rowId xmlns:a16="http://schemas.microsoft.com/office/drawing/2014/main" val="3060355462"/>
                  </a:ext>
                </a:extLst>
              </a:tr>
              <a:tr h="2395997">
                <a:tc>
                  <a:txBody>
                    <a:bodyPr/>
                    <a:lstStyle/>
                    <a:p>
                      <a:r>
                        <a:rPr lang="es-ES" sz="2100"/>
                        <a:t>Segunda era (1970s)</a:t>
                      </a:r>
                      <a:endParaRPr lang="es-CO" sz="2100"/>
                    </a:p>
                  </a:txBody>
                  <a:tcPr marL="106964" marR="106964" marT="53482" marB="53482"/>
                </a:tc>
                <a:tc>
                  <a:txBody>
                    <a:bodyPr/>
                    <a:lstStyle/>
                    <a:p>
                      <a:r>
                        <a:rPr lang="es-ES" sz="2100"/>
                        <a:t>Sistemas de soporte de decisiones (DSS)</a:t>
                      </a:r>
                    </a:p>
                    <a:p>
                      <a:r>
                        <a:rPr lang="es-ES" sz="2100"/>
                        <a:t>Minicomputadoras.</a:t>
                      </a:r>
                    </a:p>
                    <a:p>
                      <a:r>
                        <a:rPr lang="es-ES" sz="2100"/>
                        <a:t>Computadoras de gama media.</a:t>
                      </a:r>
                    </a:p>
                    <a:p>
                      <a:r>
                        <a:rPr lang="es-ES" sz="2100"/>
                        <a:t>Ratones.</a:t>
                      </a:r>
                    </a:p>
                    <a:p>
                      <a:r>
                        <a:rPr lang="es-ES" sz="2100"/>
                        <a:t>PCs.</a:t>
                      </a:r>
                    </a:p>
                    <a:p>
                      <a:r>
                        <a:rPr lang="es-CO" sz="2100"/>
                        <a:t>Intercambio electrónico de datos</a:t>
                      </a:r>
                    </a:p>
                    <a:p>
                      <a:r>
                        <a:rPr lang="es-CO" sz="2100"/>
                        <a:t>E-Business (incluyendo E-Commerce)</a:t>
                      </a:r>
                    </a:p>
                  </a:txBody>
                  <a:tcPr marL="106964" marR="106964" marT="53482" marB="53482"/>
                </a:tc>
                <a:extLst>
                  <a:ext uri="{0D108BD9-81ED-4DB2-BD59-A6C34878D82A}">
                    <a16:rowId xmlns:a16="http://schemas.microsoft.com/office/drawing/2014/main" val="2144872257"/>
                  </a:ext>
                </a:extLst>
              </a:tr>
            </a:tbl>
          </a:graphicData>
        </a:graphic>
      </p:graphicFrame>
    </p:spTree>
    <p:extLst>
      <p:ext uri="{BB962C8B-B14F-4D97-AF65-F5344CB8AC3E}">
        <p14:creationId xmlns:p14="http://schemas.microsoft.com/office/powerpoint/2010/main" val="3251199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9194F7EC-B4D9-4B98-B879-CC44C801E49E}"/>
              </a:ext>
            </a:extLst>
          </p:cNvPr>
          <p:cNvGraphicFramePr>
            <a:graphicFrameLocks noGrp="1"/>
          </p:cNvGraphicFramePr>
          <p:nvPr>
            <p:extLst>
              <p:ext uri="{D42A27DB-BD31-4B8C-83A1-F6EECF244321}">
                <p14:modId xmlns:p14="http://schemas.microsoft.com/office/powerpoint/2010/main" val="898766870"/>
              </p:ext>
            </p:extLst>
          </p:nvPr>
        </p:nvGraphicFramePr>
        <p:xfrm>
          <a:off x="578498" y="377383"/>
          <a:ext cx="11213105" cy="5528397"/>
        </p:xfrm>
        <a:graphic>
          <a:graphicData uri="http://schemas.openxmlformats.org/drawingml/2006/table">
            <a:tbl>
              <a:tblPr firstRow="1" bandRow="1">
                <a:tableStyleId>{5C22544A-7EE6-4342-B048-85BDC9FD1C3A}</a:tableStyleId>
              </a:tblPr>
              <a:tblGrid>
                <a:gridCol w="3195342">
                  <a:extLst>
                    <a:ext uri="{9D8B030D-6E8A-4147-A177-3AD203B41FA5}">
                      <a16:colId xmlns:a16="http://schemas.microsoft.com/office/drawing/2014/main" val="379427066"/>
                    </a:ext>
                  </a:extLst>
                </a:gridCol>
                <a:gridCol w="8017763">
                  <a:extLst>
                    <a:ext uri="{9D8B030D-6E8A-4147-A177-3AD203B41FA5}">
                      <a16:colId xmlns:a16="http://schemas.microsoft.com/office/drawing/2014/main" val="3312807060"/>
                    </a:ext>
                  </a:extLst>
                </a:gridCol>
              </a:tblGrid>
              <a:tr h="956397">
                <a:tc>
                  <a:txBody>
                    <a:bodyPr/>
                    <a:lstStyle/>
                    <a:p>
                      <a:r>
                        <a:rPr lang="es-ES" b="0" dirty="0">
                          <a:solidFill>
                            <a:sysClr val="windowText" lastClr="000000"/>
                          </a:solidFill>
                        </a:rPr>
                        <a:t>Tercera era (1980s)</a:t>
                      </a:r>
                      <a:endParaRPr lang="es-CO" b="0" dirty="0">
                        <a:solidFill>
                          <a:sysClr val="windowText" lastClr="000000"/>
                        </a:solidFill>
                      </a:endParaRPr>
                    </a:p>
                  </a:txBody>
                  <a:tcPr>
                    <a:solidFill>
                      <a:srgbClr val="EDE1FB"/>
                    </a:solidFill>
                  </a:tcPr>
                </a:tc>
                <a:tc>
                  <a:txBody>
                    <a:bodyPr/>
                    <a:lstStyle/>
                    <a:p>
                      <a:r>
                        <a:rPr lang="es-ES" b="0" dirty="0">
                          <a:solidFill>
                            <a:schemeClr val="tx1"/>
                          </a:solidFill>
                        </a:rPr>
                        <a:t>Sistemas de planeación de recursos empresariales (ERP)</a:t>
                      </a:r>
                    </a:p>
                    <a:p>
                      <a:r>
                        <a:rPr lang="es-ES" b="0" dirty="0">
                          <a:solidFill>
                            <a:schemeClr val="tx1"/>
                          </a:solidFill>
                        </a:rPr>
                        <a:t>Sistemas de información ejecutiva.</a:t>
                      </a:r>
                    </a:p>
                    <a:p>
                      <a:r>
                        <a:rPr lang="es-ES" b="0" dirty="0">
                          <a:solidFill>
                            <a:schemeClr val="tx1"/>
                          </a:solidFill>
                        </a:rPr>
                        <a:t>Sistemas Expertos.</a:t>
                      </a:r>
                    </a:p>
                    <a:p>
                      <a:r>
                        <a:rPr lang="es-ES" b="0" dirty="0">
                          <a:solidFill>
                            <a:schemeClr val="tx1"/>
                          </a:solidFill>
                        </a:rPr>
                        <a:t>Sistemas de gestión de conocimientos.</a:t>
                      </a:r>
                    </a:p>
                    <a:p>
                      <a:r>
                        <a:rPr lang="es-ES" b="0" dirty="0">
                          <a:solidFill>
                            <a:schemeClr val="tx1"/>
                          </a:solidFill>
                        </a:rPr>
                        <a:t>Banca por internet.</a:t>
                      </a:r>
                    </a:p>
                    <a:p>
                      <a:r>
                        <a:rPr lang="es-ES" b="0" dirty="0">
                          <a:solidFill>
                            <a:schemeClr val="tx1"/>
                          </a:solidFill>
                        </a:rPr>
                        <a:t>Tecnología móvil.</a:t>
                      </a:r>
                    </a:p>
                    <a:p>
                      <a:r>
                        <a:rPr lang="es-ES" b="0" dirty="0">
                          <a:solidFill>
                            <a:schemeClr val="tx1"/>
                          </a:solidFill>
                        </a:rPr>
                        <a:t>Identificación por Radiofrecuencia (RFID).</a:t>
                      </a:r>
                    </a:p>
                    <a:p>
                      <a:r>
                        <a:rPr lang="es-ES" b="0" dirty="0">
                          <a:solidFill>
                            <a:schemeClr val="tx1"/>
                          </a:solidFill>
                        </a:rPr>
                        <a:t>Sistema Global para comunicación móvil (GSM).</a:t>
                      </a:r>
                      <a:endParaRPr lang="es-CO" b="0" dirty="0">
                        <a:solidFill>
                          <a:schemeClr val="tx1"/>
                        </a:solidFill>
                      </a:endParaRPr>
                    </a:p>
                  </a:txBody>
                  <a:tcPr>
                    <a:solidFill>
                      <a:srgbClr val="EDE1FB"/>
                    </a:solidFill>
                  </a:tcPr>
                </a:tc>
                <a:extLst>
                  <a:ext uri="{0D108BD9-81ED-4DB2-BD59-A6C34878D82A}">
                    <a16:rowId xmlns:a16="http://schemas.microsoft.com/office/drawing/2014/main" val="2932363520"/>
                  </a:ext>
                </a:extLst>
              </a:tr>
              <a:tr h="956397">
                <a:tc>
                  <a:txBody>
                    <a:bodyPr/>
                    <a:lstStyle/>
                    <a:p>
                      <a:r>
                        <a:rPr lang="es-ES" dirty="0"/>
                        <a:t>Cuarta era (1990s)</a:t>
                      </a:r>
                      <a:endParaRPr lang="es-CO" dirty="0"/>
                    </a:p>
                  </a:txBody>
                  <a:tcPr/>
                </a:tc>
                <a:tc>
                  <a:txBody>
                    <a:bodyPr/>
                    <a:lstStyle/>
                    <a:p>
                      <a:r>
                        <a:rPr lang="es-ES" dirty="0">
                          <a:solidFill>
                            <a:schemeClr val="tx1"/>
                          </a:solidFill>
                        </a:rPr>
                        <a:t>Computación ubicua (incluyendo Smartphones, tables, </a:t>
                      </a:r>
                      <a:r>
                        <a:rPr lang="es-ES" dirty="0" err="1">
                          <a:solidFill>
                            <a:schemeClr val="tx1"/>
                          </a:solidFill>
                        </a:rPr>
                        <a:t>PCs</a:t>
                      </a:r>
                      <a:r>
                        <a:rPr lang="es-ES" dirty="0">
                          <a:solidFill>
                            <a:schemeClr val="tx1"/>
                          </a:solidFill>
                        </a:rPr>
                        <a:t>, Laptops, </a:t>
                      </a:r>
                      <a:r>
                        <a:rPr lang="es-ES" dirty="0" err="1">
                          <a:solidFill>
                            <a:schemeClr val="tx1"/>
                          </a:solidFill>
                        </a:rPr>
                        <a:t>etc</a:t>
                      </a:r>
                      <a:r>
                        <a:rPr lang="es-ES" dirty="0">
                          <a:solidFill>
                            <a:schemeClr val="tx1"/>
                          </a:solidFill>
                        </a:rPr>
                        <a:t>).</a:t>
                      </a:r>
                    </a:p>
                    <a:p>
                      <a:r>
                        <a:rPr lang="es-ES" dirty="0">
                          <a:solidFill>
                            <a:schemeClr val="tx1"/>
                          </a:solidFill>
                        </a:rPr>
                        <a:t>Motores de búsqueda.</a:t>
                      </a:r>
                    </a:p>
                    <a:p>
                      <a:r>
                        <a:rPr lang="es-ES" dirty="0">
                          <a:solidFill>
                            <a:schemeClr val="tx1"/>
                          </a:solidFill>
                        </a:rPr>
                        <a:t>Sitios de redes sociales (Web 2.0)</a:t>
                      </a:r>
                    </a:p>
                    <a:p>
                      <a:r>
                        <a:rPr lang="es-ES" dirty="0">
                          <a:solidFill>
                            <a:schemeClr val="tx1"/>
                          </a:solidFill>
                        </a:rPr>
                        <a:t>Protocolo de aplicación inalámbrico (WAP)</a:t>
                      </a:r>
                    </a:p>
                    <a:p>
                      <a:r>
                        <a:rPr lang="es-ES" dirty="0">
                          <a:solidFill>
                            <a:schemeClr val="tx1"/>
                          </a:solidFill>
                        </a:rPr>
                        <a:t>Comercio móvil.</a:t>
                      </a:r>
                    </a:p>
                    <a:p>
                      <a:r>
                        <a:rPr lang="es-ES" dirty="0">
                          <a:solidFill>
                            <a:schemeClr val="tx1"/>
                          </a:solidFill>
                        </a:rPr>
                        <a:t>Banca móvil</a:t>
                      </a:r>
                    </a:p>
                    <a:p>
                      <a:r>
                        <a:rPr lang="es-ES" dirty="0">
                          <a:solidFill>
                            <a:schemeClr val="tx1"/>
                          </a:solidFill>
                        </a:rPr>
                        <a:t>EMV/ Tarjetas de pago basadas en chip (Débito/Crédito)ç</a:t>
                      </a:r>
                    </a:p>
                    <a:p>
                      <a:r>
                        <a:rPr lang="es-ES" dirty="0">
                          <a:solidFill>
                            <a:schemeClr val="tx1"/>
                          </a:solidFill>
                        </a:rPr>
                        <a:t>DSS basado en la web.</a:t>
                      </a:r>
                      <a:endParaRPr lang="es-CO" dirty="0">
                        <a:solidFill>
                          <a:schemeClr val="tx1"/>
                        </a:solidFill>
                      </a:endParaRPr>
                    </a:p>
                  </a:txBody>
                  <a:tcPr/>
                </a:tc>
                <a:extLst>
                  <a:ext uri="{0D108BD9-81ED-4DB2-BD59-A6C34878D82A}">
                    <a16:rowId xmlns:a16="http://schemas.microsoft.com/office/drawing/2014/main" val="4250390775"/>
                  </a:ext>
                </a:extLst>
              </a:tr>
              <a:tr h="956397">
                <a:tc>
                  <a:txBody>
                    <a:bodyPr/>
                    <a:lstStyle/>
                    <a:p>
                      <a:r>
                        <a:rPr lang="es-ES" dirty="0"/>
                        <a:t>Quinta era (2000s – Hoy)</a:t>
                      </a:r>
                      <a:endParaRPr lang="es-CO" dirty="0"/>
                    </a:p>
                  </a:txBody>
                  <a:tcPr/>
                </a:tc>
                <a:tc>
                  <a:txBody>
                    <a:bodyPr/>
                    <a:lstStyle/>
                    <a:p>
                      <a:r>
                        <a:rPr lang="es-ES" dirty="0">
                          <a:solidFill>
                            <a:schemeClr val="tx1"/>
                          </a:solidFill>
                        </a:rPr>
                        <a:t>Comunicación de campo cercano (NFC).</a:t>
                      </a:r>
                    </a:p>
                    <a:p>
                      <a:r>
                        <a:rPr lang="es-ES" dirty="0">
                          <a:solidFill>
                            <a:schemeClr val="tx1"/>
                          </a:solidFill>
                        </a:rPr>
                        <a:t>Android (</a:t>
                      </a:r>
                      <a:r>
                        <a:rPr lang="es-ES" dirty="0" err="1">
                          <a:solidFill>
                            <a:schemeClr val="tx1"/>
                          </a:solidFill>
                        </a:rPr>
                        <a:t>Operating</a:t>
                      </a:r>
                      <a:r>
                        <a:rPr lang="es-ES" dirty="0">
                          <a:solidFill>
                            <a:schemeClr val="tx1"/>
                          </a:solidFill>
                        </a:rPr>
                        <a:t> </a:t>
                      </a:r>
                      <a:r>
                        <a:rPr lang="es-ES" dirty="0" err="1">
                          <a:solidFill>
                            <a:schemeClr val="tx1"/>
                          </a:solidFill>
                        </a:rPr>
                        <a:t>System</a:t>
                      </a:r>
                      <a:r>
                        <a:rPr lang="es-ES" dirty="0">
                          <a:solidFill>
                            <a:schemeClr val="tx1"/>
                          </a:solidFill>
                        </a:rPr>
                        <a:t>)</a:t>
                      </a:r>
                    </a:p>
                    <a:p>
                      <a:r>
                        <a:rPr lang="es-ES" dirty="0">
                          <a:solidFill>
                            <a:schemeClr val="tx1"/>
                          </a:solidFill>
                        </a:rPr>
                        <a:t>Banca social.</a:t>
                      </a:r>
                      <a:endParaRPr lang="es-CO" dirty="0">
                        <a:solidFill>
                          <a:schemeClr val="tx1"/>
                        </a:solidFill>
                      </a:endParaRPr>
                    </a:p>
                  </a:txBody>
                  <a:tcPr/>
                </a:tc>
                <a:extLst>
                  <a:ext uri="{0D108BD9-81ED-4DB2-BD59-A6C34878D82A}">
                    <a16:rowId xmlns:a16="http://schemas.microsoft.com/office/drawing/2014/main" val="3270590084"/>
                  </a:ext>
                </a:extLst>
              </a:tr>
            </a:tbl>
          </a:graphicData>
        </a:graphic>
      </p:graphicFrame>
    </p:spTree>
    <p:extLst>
      <p:ext uri="{BB962C8B-B14F-4D97-AF65-F5344CB8AC3E}">
        <p14:creationId xmlns:p14="http://schemas.microsoft.com/office/powerpoint/2010/main" val="1501983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220C9DC6-39FD-4C84-B9D3-E61F0AD5AF9D}"/>
              </a:ext>
            </a:extLst>
          </p:cNvPr>
          <p:cNvSpPr/>
          <p:nvPr/>
        </p:nvSpPr>
        <p:spPr>
          <a:xfrm>
            <a:off x="4782147" y="2937271"/>
            <a:ext cx="3038475" cy="11049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b="1" dirty="0"/>
              <a:t>Elementos de un Sistema de información</a:t>
            </a:r>
          </a:p>
        </p:txBody>
      </p:sp>
      <p:pic>
        <p:nvPicPr>
          <p:cNvPr id="1026" name="Picture 2" descr="Búsqueda de datos en la base de datos | Icono Gratis">
            <a:extLst>
              <a:ext uri="{FF2B5EF4-FFF2-40B4-BE49-F238E27FC236}">
                <a16:creationId xmlns:a16="http://schemas.microsoft.com/office/drawing/2014/main" id="{8F3A25DF-535F-4950-BC4A-C143573F17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585" y="990600"/>
            <a:ext cx="16002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l Archivo Y Las Carpetas Vector La Línea Pixel Del Icono 48x48 Ilustración  del Vector - Ilustración de pictogram, oficina: 123810363">
            <a:extLst>
              <a:ext uri="{FF2B5EF4-FFF2-40B4-BE49-F238E27FC236}">
                <a16:creationId xmlns:a16="http://schemas.microsoft.com/office/drawing/2014/main" id="{ED87911C-DF55-4C6C-81E1-F6B616C446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602" t="11270" r="12952" b="12952"/>
          <a:stretch/>
        </p:blipFill>
        <p:spPr bwMode="auto">
          <a:xfrm>
            <a:off x="921540" y="3248025"/>
            <a:ext cx="1350166" cy="139303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cono de Grupo de servidores estilo iOS">
            <a:extLst>
              <a:ext uri="{FF2B5EF4-FFF2-40B4-BE49-F238E27FC236}">
                <a16:creationId xmlns:a16="http://schemas.microsoft.com/office/drawing/2014/main" id="{54DEF040-DC20-4714-998C-B683D43AF8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7126" y="4369593"/>
            <a:ext cx="1585913" cy="158591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cono Sensible, dispositivos Gratis de Infographic Icon Set">
            <a:extLst>
              <a:ext uri="{FF2B5EF4-FFF2-40B4-BE49-F238E27FC236}">
                <a16:creationId xmlns:a16="http://schemas.microsoft.com/office/drawing/2014/main" id="{8113FDE5-BB61-4131-9EB7-A008513C5F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0210" y="4494609"/>
            <a:ext cx="1400174" cy="140017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rupo de usuarios | Icono Gratis">
            <a:extLst>
              <a:ext uri="{FF2B5EF4-FFF2-40B4-BE49-F238E27FC236}">
                <a16:creationId xmlns:a16="http://schemas.microsoft.com/office/drawing/2014/main" id="{1F456998-CC8E-4013-937F-DBE214FA003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21438" y="966191"/>
            <a:ext cx="1562100" cy="15621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Datos - Iconos gratis de computadora">
            <a:extLst>
              <a:ext uri="{FF2B5EF4-FFF2-40B4-BE49-F238E27FC236}">
                <a16:creationId xmlns:a16="http://schemas.microsoft.com/office/drawing/2014/main" id="{2C8A57EF-050A-47A9-A18B-D0225E7EF76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33350" y="3143250"/>
            <a:ext cx="1473993" cy="147399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nectividad global , icono de red global Imagen Vector de stock - Alamy">
            <a:extLst>
              <a:ext uri="{FF2B5EF4-FFF2-40B4-BE49-F238E27FC236}">
                <a16:creationId xmlns:a16="http://schemas.microsoft.com/office/drawing/2014/main" id="{BACA02E7-2722-408D-A4E5-7ACE38A9A25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b="7500"/>
          <a:stretch/>
        </p:blipFill>
        <p:spPr bwMode="auto">
          <a:xfrm>
            <a:off x="3742128" y="319088"/>
            <a:ext cx="1828800" cy="158591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esarrollo de software - Iconos gratis de computadora">
            <a:extLst>
              <a:ext uri="{FF2B5EF4-FFF2-40B4-BE49-F238E27FC236}">
                <a16:creationId xmlns:a16="http://schemas.microsoft.com/office/drawing/2014/main" id="{8CC51948-11A9-4207-8B8C-56FAE1AF732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65133" y="375645"/>
            <a:ext cx="1400174" cy="1400174"/>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C3524673-5D30-45E4-AB8F-220EE5FBC61C}"/>
              </a:ext>
            </a:extLst>
          </p:cNvPr>
          <p:cNvSpPr/>
          <p:nvPr/>
        </p:nvSpPr>
        <p:spPr>
          <a:xfrm>
            <a:off x="797713" y="4641055"/>
            <a:ext cx="1724027" cy="42148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dirty="0"/>
              <a:t>Repositorios</a:t>
            </a:r>
          </a:p>
        </p:txBody>
      </p:sp>
      <p:sp>
        <p:nvSpPr>
          <p:cNvPr id="14" name="Rectángulo 13">
            <a:extLst>
              <a:ext uri="{FF2B5EF4-FFF2-40B4-BE49-F238E27FC236}">
                <a16:creationId xmlns:a16="http://schemas.microsoft.com/office/drawing/2014/main" id="{570369FC-F620-4784-9A15-354BD3A7E490}"/>
              </a:ext>
            </a:extLst>
          </p:cNvPr>
          <p:cNvSpPr/>
          <p:nvPr/>
        </p:nvSpPr>
        <p:spPr>
          <a:xfrm>
            <a:off x="859626" y="2593181"/>
            <a:ext cx="1724027" cy="42148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dirty="0"/>
              <a:t>Bases de datos</a:t>
            </a:r>
          </a:p>
        </p:txBody>
      </p:sp>
      <p:sp>
        <p:nvSpPr>
          <p:cNvPr id="15" name="Rectángulo 14">
            <a:extLst>
              <a:ext uri="{FF2B5EF4-FFF2-40B4-BE49-F238E27FC236}">
                <a16:creationId xmlns:a16="http://schemas.microsoft.com/office/drawing/2014/main" id="{802FF27D-7254-4071-AB00-F8E9118BE050}"/>
              </a:ext>
            </a:extLst>
          </p:cNvPr>
          <p:cNvSpPr/>
          <p:nvPr/>
        </p:nvSpPr>
        <p:spPr>
          <a:xfrm>
            <a:off x="3648070" y="5894783"/>
            <a:ext cx="1724027" cy="42148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dirty="0"/>
              <a:t>Servidores</a:t>
            </a:r>
          </a:p>
        </p:txBody>
      </p:sp>
      <p:sp>
        <p:nvSpPr>
          <p:cNvPr id="16" name="Rectángulo 15">
            <a:extLst>
              <a:ext uri="{FF2B5EF4-FFF2-40B4-BE49-F238E27FC236}">
                <a16:creationId xmlns:a16="http://schemas.microsoft.com/office/drawing/2014/main" id="{B890733C-A9F1-4DB0-9BC2-DA79FA1370CA}"/>
              </a:ext>
            </a:extLst>
          </p:cNvPr>
          <p:cNvSpPr/>
          <p:nvPr/>
        </p:nvSpPr>
        <p:spPr>
          <a:xfrm>
            <a:off x="7267576" y="5919785"/>
            <a:ext cx="1724027" cy="42148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dirty="0"/>
              <a:t>Dispositivos</a:t>
            </a:r>
          </a:p>
        </p:txBody>
      </p:sp>
      <p:sp>
        <p:nvSpPr>
          <p:cNvPr id="17" name="Rectángulo 16">
            <a:extLst>
              <a:ext uri="{FF2B5EF4-FFF2-40B4-BE49-F238E27FC236}">
                <a16:creationId xmlns:a16="http://schemas.microsoft.com/office/drawing/2014/main" id="{487CD613-567D-4329-AE84-D15B98256E4F}"/>
              </a:ext>
            </a:extLst>
          </p:cNvPr>
          <p:cNvSpPr/>
          <p:nvPr/>
        </p:nvSpPr>
        <p:spPr>
          <a:xfrm>
            <a:off x="9508332" y="4741067"/>
            <a:ext cx="1724027" cy="42148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dirty="0"/>
              <a:t>Datos</a:t>
            </a:r>
          </a:p>
        </p:txBody>
      </p:sp>
      <p:sp>
        <p:nvSpPr>
          <p:cNvPr id="18" name="Rectángulo 17">
            <a:extLst>
              <a:ext uri="{FF2B5EF4-FFF2-40B4-BE49-F238E27FC236}">
                <a16:creationId xmlns:a16="http://schemas.microsoft.com/office/drawing/2014/main" id="{08BCD3E4-51EF-4EBB-B59B-73BB8B52AD82}"/>
              </a:ext>
            </a:extLst>
          </p:cNvPr>
          <p:cNvSpPr/>
          <p:nvPr/>
        </p:nvSpPr>
        <p:spPr>
          <a:xfrm>
            <a:off x="9391650" y="2545556"/>
            <a:ext cx="1724027" cy="42148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dirty="0"/>
              <a:t>Usuarios</a:t>
            </a:r>
          </a:p>
        </p:txBody>
      </p:sp>
      <p:sp>
        <p:nvSpPr>
          <p:cNvPr id="19" name="Rectángulo 18">
            <a:extLst>
              <a:ext uri="{FF2B5EF4-FFF2-40B4-BE49-F238E27FC236}">
                <a16:creationId xmlns:a16="http://schemas.microsoft.com/office/drawing/2014/main" id="{F94D4E1D-7C26-4DEE-98E0-FB6667472499}"/>
              </a:ext>
            </a:extLst>
          </p:cNvPr>
          <p:cNvSpPr/>
          <p:nvPr/>
        </p:nvSpPr>
        <p:spPr>
          <a:xfrm>
            <a:off x="3794514" y="1960364"/>
            <a:ext cx="1724027" cy="42148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dirty="0"/>
              <a:t>Conectividad</a:t>
            </a:r>
          </a:p>
        </p:txBody>
      </p:sp>
      <p:sp>
        <p:nvSpPr>
          <p:cNvPr id="20" name="Rectángulo 19">
            <a:extLst>
              <a:ext uri="{FF2B5EF4-FFF2-40B4-BE49-F238E27FC236}">
                <a16:creationId xmlns:a16="http://schemas.microsoft.com/office/drawing/2014/main" id="{12017FD5-59A2-4EC0-95F1-2BB8EC5697DA}"/>
              </a:ext>
            </a:extLst>
          </p:cNvPr>
          <p:cNvSpPr/>
          <p:nvPr/>
        </p:nvSpPr>
        <p:spPr>
          <a:xfrm>
            <a:off x="6615111" y="1920479"/>
            <a:ext cx="1724027" cy="42148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dirty="0"/>
              <a:t>Software</a:t>
            </a:r>
          </a:p>
        </p:txBody>
      </p:sp>
    </p:spTree>
    <p:extLst>
      <p:ext uri="{BB962C8B-B14F-4D97-AF65-F5344CB8AC3E}">
        <p14:creationId xmlns:p14="http://schemas.microsoft.com/office/powerpoint/2010/main" val="2572467130"/>
      </p:ext>
    </p:extLst>
  </p:cSld>
  <p:clrMapOvr>
    <a:masterClrMapping/>
  </p:clrMapOvr>
</p:sld>
</file>

<file path=ppt/theme/theme1.xml><?xml version="1.0" encoding="utf-8"?>
<a:theme xmlns:a="http://schemas.openxmlformats.org/drawingml/2006/main" name="GradientRiseVTI">
  <a:themeElements>
    <a:clrScheme name="AnalogousFromDarkSeedLeftStep">
      <a:dk1>
        <a:srgbClr val="000000"/>
      </a:dk1>
      <a:lt1>
        <a:srgbClr val="FFFFFF"/>
      </a:lt1>
      <a:dk2>
        <a:srgbClr val="1C2031"/>
      </a:dk2>
      <a:lt2>
        <a:srgbClr val="F2F3F0"/>
      </a:lt2>
      <a:accent1>
        <a:srgbClr val="7D29E7"/>
      </a:accent1>
      <a:accent2>
        <a:srgbClr val="3732DA"/>
      </a:accent2>
      <a:accent3>
        <a:srgbClr val="2973E7"/>
      </a:accent3>
      <a:accent4>
        <a:srgbClr val="17B0D5"/>
      </a:accent4>
      <a:accent5>
        <a:srgbClr val="22C29E"/>
      </a:accent5>
      <a:accent6>
        <a:srgbClr val="16C655"/>
      </a:accent6>
      <a:hlink>
        <a:srgbClr val="339A95"/>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27</TotalTime>
  <Words>1424</Words>
  <Application>Microsoft Office PowerPoint</Application>
  <PresentationFormat>Panorámica</PresentationFormat>
  <Paragraphs>108</Paragraphs>
  <Slides>17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Arial</vt:lpstr>
      <vt:lpstr>Gill Sans Nova</vt:lpstr>
      <vt:lpstr>GradientRiseVTI</vt:lpstr>
      <vt:lpstr>Sistemas de información</vt:lpstr>
      <vt:lpstr>¿Qué es un Sistema de Información?</vt:lpstr>
      <vt:lpstr>Presentación de PowerPoint</vt:lpstr>
      <vt:lpstr>Tipos de sistemas de información</vt:lpstr>
      <vt:lpstr>SI Transaccionales</vt:lpstr>
      <vt:lpstr>SI DECISIONALES</vt:lpstr>
      <vt:lpstr>Historia</vt:lpstr>
      <vt:lpstr>Presentación de PowerPoint</vt:lpstr>
      <vt:lpstr>Presentación de PowerPoint</vt:lpstr>
      <vt:lpstr>Ejemplos de Sistemas de información</vt:lpstr>
      <vt:lpstr>Base de datos de una biblioteca</vt:lpstr>
      <vt:lpstr>Sistema de planificación de recursos empresariales</vt:lpstr>
      <vt:lpstr>Sistemas de Administración de Relaciones con el Cliente</vt:lpstr>
      <vt:lpstr>Sistemas de administración de la cadena de suministro</vt:lpstr>
      <vt:lpstr>Sistemas de Información Gerenciales</vt:lpstr>
      <vt:lpstr>Conclusiones</vt:lpstr>
      <vt:lpstr>Muchas gracias ´por la atención prestada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de información</dc:title>
  <dc:creator>Juan David Gonzalez Dimaté</dc:creator>
  <cp:lastModifiedBy>Luis Felipe Velasco Tao</cp:lastModifiedBy>
  <cp:revision>5</cp:revision>
  <dcterms:created xsi:type="dcterms:W3CDTF">2021-08-11T02:21:17Z</dcterms:created>
  <dcterms:modified xsi:type="dcterms:W3CDTF">2021-08-11T13:12:31Z</dcterms:modified>
</cp:coreProperties>
</file>