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63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2"/>
    <p:restoredTop sz="96497"/>
  </p:normalViewPr>
  <p:slideViewPr>
    <p:cSldViewPr snapToGrid="0">
      <p:cViewPr varScale="1">
        <p:scale>
          <a:sx n="150" d="100"/>
          <a:sy n="150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A28EE-1028-C34C-AD0C-7695765529D6}" type="datetimeFigureOut">
              <a:rPr kumimoji="1" lang="zh-CN" altLang="en-US" smtClean="0"/>
              <a:t>2024/6/1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1B20-EF6C-C44A-AD49-EB7D4506A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41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1B20-EF6C-C44A-AD49-EB7D4506A16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63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95870-1B50-AAF3-9AD7-78DDC8B0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72DEB-1B61-AB7C-225E-FD0CCC0A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6DE16-F721-C119-7D76-00630697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DF9C4-2064-7F00-FCA9-D36B79CD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B862F-A25A-F136-2A8D-7F25D5C5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1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30357-9739-833F-6E69-01797F23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401EB-127C-CE5F-4CA3-CF7A0F73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832DC-3949-CB7A-CE4D-E636F2E6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33D14-1B0F-6613-1759-145C3673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DEFC9-D4CB-2BD3-FD6A-25F5B908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8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7F0CEE-B77A-B087-8434-A8E0E4700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F8037E-4CC2-30E4-92E7-13986995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FAF73-2AE6-CB9A-6B6F-964EAF52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8C200-97FE-9C82-896A-318C4860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830C3-F835-7570-FA5E-D99EF292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88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BC49E-C265-9A93-E863-AA5651E8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0FD6B-C40D-DB78-FC64-6092CFE8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3A4AF-6718-5B7C-150E-FC73450C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BD2E1-79A1-BB7B-833F-34BCBFAB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DA689-8E1D-9D8E-6684-4BD805D7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8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C9487-5724-8E3E-4292-010E3D4E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8FEDC-0321-A008-6AA1-D5DE2089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2FE16-5AE0-90C5-78CD-E2A1A50B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DB8B1-E94D-8A87-0EFE-8EDFE9D5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C33A3-F872-CDF4-FB3E-D009FD7F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BEF9-66CB-318A-3127-75CDB938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81658-70C1-7E5F-E435-3DC8D8255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F7927-A9C2-A556-FA6F-63F93446C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09615-BB33-AA45-1333-5CF3CD4C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27966-8406-565D-6404-910BB075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9AA0E-A7D2-CCBB-3096-4157EA0B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95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26AE5-6D6C-6888-CE89-C11B3475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4D76-E947-092C-86D5-E6D9B2E6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7EBD3D-7C8C-3BB1-ADA4-E9F289DEE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9CB152-A8A5-C283-95BF-12B7F0D3A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C37792-3F8C-48CA-B5D3-5CD10EEAD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83E185-CF68-716E-CC6D-E2E1B6FB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6F5A94-3D40-8D7C-1200-7C2AE282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961692-4A38-6860-D793-0240A4F2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65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8D842-9A84-88C5-CFCE-A6733E51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31EA4-0B8B-8D35-A24A-B661327D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F67D51-3185-E415-FA84-10CA0A24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F768A-E28F-3CC1-5CB7-D7A05079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40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006FA8-57AB-1C17-A028-E2B980AE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4893C-EBFD-D2EC-B330-3F59EDA5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14862-5556-40E0-BD48-F62C0B41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2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263D-029A-09B7-5119-78F2F586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2DDC0-7F57-3EF9-B032-91F2821D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24BC3-1A7A-F836-DDFB-27075E9E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BD2A0-EA1D-B446-09C8-23AE5B05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6544C-27F1-7A3C-475F-8C2776F9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0D58E-4610-4661-6E22-09C44773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15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B4F37-401F-2CC9-C5D2-D8CE1ABC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1E02DE-1259-B25A-92BD-6C3778C41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A33C38-88AF-0629-5392-955B6921F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3020E-48F5-25AD-E317-73DE7C6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7BAF2-FE5D-1A8E-36E9-941C0352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F9CE2-4E62-E532-3854-76CC40C7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74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DE148A-4151-0BAA-0153-97BE0BF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0DFF4-9A45-BA4C-D3B1-9267DF8B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DBEBC-DE64-BFF7-CE99-AD98A3AE3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7324-B28B-4F47-9A3C-40B7DC75581A}" type="datetimeFigureOut">
              <a:rPr kumimoji="1" lang="zh-CN" altLang="en-US" smtClean="0"/>
              <a:t>2024/5/31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F97EA-9F0B-467A-A896-DB7D1F5DC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51FC6-5B98-3F34-8083-373124B7C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FDF6-2822-8D44-B8DF-E5E974D504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82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86C04-516B-3E56-3797-F92B0410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>
                <a:latin typeface="Comic Sans MS" panose="030F0902030302020204" pitchFamily="66" charset="0"/>
              </a:rPr>
              <a:t>Consignment-Platform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E2AAF-E356-6EF0-7B87-E0AC85713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en" altLang="zh-CN" dirty="0">
                <a:latin typeface="Comic Sans MS" panose="030F0902030302020204" pitchFamily="66" charset="0"/>
              </a:rPr>
              <a:t>DIP2024HW3_</a:t>
            </a:r>
            <a:r>
              <a:rPr kumimoji="1" lang="zh-CN" altLang="en-US" dirty="0">
                <a:latin typeface="Comic Sans MS" panose="030F0902030302020204" pitchFamily="66" charset="0"/>
              </a:rPr>
              <a:t>王乐峰、刘津铭、王璟昊、杨俊杰</a:t>
            </a:r>
          </a:p>
        </p:txBody>
      </p:sp>
    </p:spTree>
    <p:extLst>
      <p:ext uri="{BB962C8B-B14F-4D97-AF65-F5344CB8AC3E}">
        <p14:creationId xmlns:p14="http://schemas.microsoft.com/office/powerpoint/2010/main" val="402102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A228-CB0C-1E01-A117-E0A0A92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50273"/>
            <a:ext cx="10515600" cy="1325563"/>
          </a:xfrm>
        </p:spPr>
        <p:txBody>
          <a:bodyPr/>
          <a:lstStyle/>
          <a:p>
            <a:r>
              <a:rPr kumimoji="1" lang="en" altLang="zh-CN" dirty="0">
                <a:latin typeface="Comic Sans MS" panose="030F0902030302020204" pitchFamily="66" charset="0"/>
              </a:rPr>
              <a:t>Orchestration Resource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B9D38-DC3D-296B-62D7-9FA49FA2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575836"/>
            <a:ext cx="5894256" cy="4944234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7 processes</a:t>
            </a:r>
          </a:p>
          <a:p>
            <a:pPr lvl="1"/>
            <a:r>
              <a:rPr kumimoji="1" lang="en-US" altLang="zh-CN" dirty="0">
                <a:latin typeface="Comic Sans MS" panose="030F0902030302020204" pitchFamily="66" charset="0"/>
              </a:rPr>
              <a:t>2 for individual user</a:t>
            </a:r>
          </a:p>
          <a:p>
            <a:pPr lvl="1"/>
            <a:r>
              <a:rPr kumimoji="1" lang="en-US" altLang="zh-CN" dirty="0">
                <a:latin typeface="Comic Sans MS" panose="030F0902030302020204" pitchFamily="66" charset="0"/>
              </a:rPr>
              <a:t>5 for company</a:t>
            </a:r>
          </a:p>
          <a:p>
            <a:r>
              <a:rPr kumimoji="1" lang="en-US" altLang="zh-CN" dirty="0">
                <a:latin typeface="Comic Sans MS" panose="030F0902030302020204" pitchFamily="66" charset="0"/>
              </a:rPr>
              <a:t>Maintaining process resource on RMP platform</a:t>
            </a:r>
          </a:p>
          <a:p>
            <a:r>
              <a:rPr kumimoji="1" lang="en-US" altLang="zh-CN" dirty="0">
                <a:latin typeface="Comic Sans MS" panose="030F0902030302020204" pitchFamily="66" charset="0"/>
              </a:rPr>
              <a:t>Bank Manager can configure this resource.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0CFA96-997B-CB7B-567F-9B2398BE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30" y="1373533"/>
            <a:ext cx="5202062" cy="4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1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A228-CB0C-1E01-A117-E0A0A92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5027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Rendering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B9D38-DC3D-296B-62D7-9FA49FA2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575836"/>
            <a:ext cx="9051235" cy="4944234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We can render the client-side pages</a:t>
            </a:r>
            <a:r>
              <a:rPr kumimoji="1" lang="en" altLang="zh-CN" dirty="0">
                <a:latin typeface="Comic Sans MS" panose="030F0902030302020204" pitchFamily="66" charset="0"/>
              </a:rPr>
              <a:t> dynamically, based on orchestration resource.</a:t>
            </a:r>
            <a:endParaRPr kumimoji="1" lang="en-US" altLang="zh-CN" dirty="0">
              <a:latin typeface="Comic Sans MS" panose="030F0902030302020204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559BB9-063E-7628-F182-C91864FE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08" y="2828817"/>
            <a:ext cx="9878435" cy="29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1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A228-CB0C-1E01-A117-E0A0A92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5027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Rendering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B9D38-DC3D-296B-62D7-9FA49FA2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575836"/>
            <a:ext cx="9051235" cy="4944234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We fetch the </a:t>
            </a:r>
            <a:r>
              <a:rPr kumimoji="1" lang="en" altLang="zh-CN" dirty="0">
                <a:latin typeface="Comic Sans MS" panose="030F0902030302020204" pitchFamily="66" charset="0"/>
              </a:rPr>
              <a:t>orchestration resource</a:t>
            </a:r>
            <a:r>
              <a:rPr kumimoji="1" lang="en-US" altLang="zh-CN" dirty="0">
                <a:latin typeface="Comic Sans MS" panose="030F0902030302020204" pitchFamily="66" charset="0"/>
              </a:rPr>
              <a:t> from RMP.</a:t>
            </a:r>
          </a:p>
          <a:p>
            <a:r>
              <a:rPr kumimoji="1" lang="en-US" altLang="zh-CN" dirty="0">
                <a:latin typeface="Comic Sans MS" panose="030F0902030302020204" pitchFamily="66" charset="0"/>
              </a:rPr>
              <a:t>Use [current] as a pointer</a:t>
            </a:r>
          </a:p>
          <a:p>
            <a:r>
              <a:rPr kumimoji="1" lang="en-US" altLang="zh-CN" dirty="0">
                <a:latin typeface="Comic Sans MS" panose="030F0902030302020204" pitchFamily="66" charset="0"/>
              </a:rPr>
              <a:t>Store the intermediate result in the assembling page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82738A-40AD-A2D6-0A8D-EE3E5F1D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8" y="3638588"/>
            <a:ext cx="6844747" cy="18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A228-CB0C-1E01-A117-E0A0A92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5027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Rendering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52478-5F57-68A8-E405-6E12BB5E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34" y="0"/>
            <a:ext cx="8629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0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A228-CB0C-1E01-A117-E0A0A92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50273"/>
            <a:ext cx="10515600" cy="1325563"/>
          </a:xfrm>
        </p:spPr>
        <p:txBody>
          <a:bodyPr/>
          <a:lstStyle/>
          <a:p>
            <a:r>
              <a:rPr kumimoji="1" lang="en-US" altLang="zh-CN" dirty="0" err="1">
                <a:latin typeface="Comic Sans MS" panose="030F0902030302020204" pitchFamily="66" charset="0"/>
              </a:rPr>
              <a:t>WeChatProjects</a:t>
            </a:r>
            <a:endParaRPr kumimoji="1" lang="en-US" altLang="zh-CN" dirty="0">
              <a:latin typeface="Comic Sans MS" panose="030F09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6537E2-4E66-B7C5-AE35-CB86ECE0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61" y="1254739"/>
            <a:ext cx="10074965" cy="560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A2B5-B14E-9D13-6A92-5E9C3201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组员分工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A8BC42-007A-7C53-DC9F-D7393C8DD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3801"/>
              </p:ext>
            </p:extLst>
          </p:nvPr>
        </p:nvGraphicFramePr>
        <p:xfrm>
          <a:off x="668131" y="1690688"/>
          <a:ext cx="10685669" cy="42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999">
                  <a:extLst>
                    <a:ext uri="{9D8B030D-6E8A-4147-A177-3AD203B41FA5}">
                      <a16:colId xmlns:a16="http://schemas.microsoft.com/office/drawing/2014/main" val="3393621167"/>
                    </a:ext>
                  </a:extLst>
                </a:gridCol>
                <a:gridCol w="7510774">
                  <a:extLst>
                    <a:ext uri="{9D8B030D-6E8A-4147-A177-3AD203B41FA5}">
                      <a16:colId xmlns:a16="http://schemas.microsoft.com/office/drawing/2014/main" val="2887899496"/>
                    </a:ext>
                  </a:extLst>
                </a:gridCol>
                <a:gridCol w="1590896">
                  <a:extLst>
                    <a:ext uri="{9D8B030D-6E8A-4147-A177-3AD203B41FA5}">
                      <a16:colId xmlns:a16="http://schemas.microsoft.com/office/drawing/2014/main" val="3937256067"/>
                    </a:ext>
                  </a:extLst>
                </a:gridCol>
              </a:tblGrid>
              <a:tr h="844867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贡献度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77723"/>
                  </a:ext>
                </a:extLst>
              </a:tr>
              <a:tr h="844867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王乐峰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个人用户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开发、原子服务实现方式设计、沟通协调分工、小程序产品详情开发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81730"/>
                  </a:ext>
                </a:extLst>
              </a:tr>
              <a:tr h="844867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Comic Sans MS" panose="030F0902030302020204" pitchFamily="66" charset="0"/>
                        </a:rPr>
                        <a:t>刘津铭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公司用户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开发、业务角色设计、小程序交易界面开发，小程序路由实现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99936"/>
                  </a:ext>
                </a:extLst>
              </a:tr>
              <a:tr h="844867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Comic Sans MS" panose="030F0902030302020204" pitchFamily="66" charset="0"/>
                        </a:rPr>
                        <a:t>王璟昊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管理员用户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开发、技术架构设计、业务流程设计、小程序产品页面开发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73884"/>
                  </a:ext>
                </a:extLst>
              </a:tr>
              <a:tr h="844867">
                <a:tc>
                  <a:txBody>
                    <a:bodyPr/>
                    <a:lstStyle/>
                    <a:p>
                      <a:r>
                        <a:rPr kumimoji="1" lang="zh-CN" altLang="en-US" dirty="0">
                          <a:latin typeface="Comic Sans MS" panose="030F0902030302020204" pitchFamily="66" charset="0"/>
                        </a:rPr>
                        <a:t>杨俊杰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实现协同过滤算法推荐产品、用例建模、小程序用户页面开发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7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17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B41D-B58F-CA27-1616-EE3B032E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Demo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FEB58-4699-461C-A796-71410234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39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67AE5-0A7D-E844-60E5-C55D34A7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814BD-5E9C-ED17-CC4C-D75D23FD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 随着市场情况的不断变化，银行时常需要推出新的存款产品，有时候还需要提供平台， 支持外部其他基金的代销业务。</a:t>
            </a:r>
            <a:endParaRPr kumimoji="1" lang="en-US" altLang="zh-CN" dirty="0"/>
          </a:p>
          <a:p>
            <a:r>
              <a:rPr kumimoji="1" lang="zh-CN" altLang="en-US" dirty="0"/>
              <a:t>针对以上所述情况与业务需求，我们决定开发一款银行理财产品代销平台，同时满足公众个人用户、银行管理方、理财金公司用户三方的相关业务需求。</a:t>
            </a:r>
          </a:p>
          <a:p>
            <a:r>
              <a:rPr kumimoji="1" lang="zh-CN" altLang="en-US" dirty="0"/>
              <a:t>由于面向的用户购买方和产品提供方不尽相同，我们准备设计并提供原子服务定制化服务，以应对不同的用户需求，这也是本产品的主要难点与特点所在。</a:t>
            </a:r>
          </a:p>
        </p:txBody>
      </p:sp>
    </p:spTree>
    <p:extLst>
      <p:ext uri="{BB962C8B-B14F-4D97-AF65-F5344CB8AC3E}">
        <p14:creationId xmlns:p14="http://schemas.microsoft.com/office/powerpoint/2010/main" val="18315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D03F-D51C-A0AB-FE95-F56CD10C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流程与场景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E5E12-BF76-A595-DB01-4732A425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428060"/>
            <a:ext cx="7620000" cy="4764018"/>
          </a:xfrm>
        </p:spPr>
        <p:txBody>
          <a:bodyPr/>
          <a:lstStyle/>
          <a:p>
            <a:r>
              <a:rPr kumimoji="1" lang="zh-CN" altLang="en-US" dirty="0"/>
              <a:t>流程图与用例图（详见需求描述文档）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07FE23-D5D5-867B-F1BA-FBA3370EB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20" y="8534"/>
            <a:ext cx="3346827" cy="68494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367598-23FE-C3B4-7DE2-29767129F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2000358"/>
            <a:ext cx="6977270" cy="48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F869DA-3788-3717-0C07-DDC94C402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18" y="-226738"/>
            <a:ext cx="12831418" cy="72176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FE5BA0-02EC-CB20-0D1B-BD0E5BB9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321" y="375065"/>
            <a:ext cx="4518991" cy="1225136"/>
          </a:xfrm>
        </p:spPr>
        <p:txBody>
          <a:bodyPr/>
          <a:lstStyle/>
          <a:p>
            <a:r>
              <a:rPr kumimoji="1" lang="zh-CN" altLang="en-US" dirty="0"/>
              <a:t>技术架构</a:t>
            </a:r>
          </a:p>
        </p:txBody>
      </p:sp>
    </p:spTree>
    <p:extLst>
      <p:ext uri="{BB962C8B-B14F-4D97-AF65-F5344CB8AC3E}">
        <p14:creationId xmlns:p14="http://schemas.microsoft.com/office/powerpoint/2010/main" val="298475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E7CD-547A-83CE-414E-66B383A4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E80D7-A0E0-CE68-90BB-0C494AE0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8183" cy="4008645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Resource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on RMP platform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FB7F43-29E3-581B-A230-D1EE04F6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79" y="85950"/>
            <a:ext cx="8209721" cy="66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0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E8C82-3F13-41B5-2321-75E85A22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0C402-BDAF-04E6-8291-1D7D6E16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推荐算法：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用于为个人用户推荐符合购买习惯的产品列表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采用产品与用户历史购买产品的相似度（归一化后的欧氏距离）作为排序依据。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53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EC45-424D-ECC7-81F3-354C8370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817BD-D5E2-1F7E-1B88-81908E485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6878" cy="4667250"/>
          </a:xfrm>
        </p:spPr>
        <p:txBody>
          <a:bodyPr/>
          <a:lstStyle/>
          <a:p>
            <a:r>
              <a:rPr kumimoji="1" lang="en" altLang="zh-CN" dirty="0">
                <a:latin typeface="Comic Sans MS" panose="030F0902030302020204" pitchFamily="66" charset="0"/>
              </a:rPr>
              <a:t>Orchestrating, re-orchestrating, publishing, and republishing atomic services</a:t>
            </a:r>
            <a:endParaRPr kumimoji="1" lang="en-US" altLang="zh-CN" dirty="0">
              <a:latin typeface="Comic Sans MS" panose="030F0902030302020204" pitchFamily="66" charset="0"/>
            </a:endParaRPr>
          </a:p>
          <a:p>
            <a:r>
              <a:rPr kumimoji="1" lang="en-US" altLang="zh-CN" dirty="0">
                <a:latin typeface="Comic Sans MS" panose="030F0902030302020204" pitchFamily="66" charset="0"/>
              </a:rPr>
              <a:t>Maintaining process resource on RMP platform</a:t>
            </a:r>
          </a:p>
          <a:p>
            <a:r>
              <a:rPr kumimoji="1" lang="en-US" altLang="zh-CN" dirty="0">
                <a:latin typeface="Comic Sans MS" panose="030F0902030302020204" pitchFamily="66" charset="0"/>
              </a:rPr>
              <a:t>Render the client-side pages</a:t>
            </a:r>
            <a:r>
              <a:rPr kumimoji="1" lang="en" altLang="zh-CN" dirty="0">
                <a:latin typeface="Comic Sans MS" panose="030F0902030302020204" pitchFamily="66" charset="0"/>
              </a:rPr>
              <a:t> dynamically</a:t>
            </a:r>
            <a:endParaRPr kumimoji="1" lang="en-US" altLang="zh-CN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9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A228-CB0C-1E01-A117-E0A0A92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50273"/>
            <a:ext cx="10515600" cy="1325563"/>
          </a:xfrm>
        </p:spPr>
        <p:txBody>
          <a:bodyPr/>
          <a:lstStyle/>
          <a:p>
            <a:r>
              <a:rPr kumimoji="1" lang="en" altLang="zh-CN" dirty="0">
                <a:latin typeface="Comic Sans MS" panose="030F0902030302020204" pitchFamily="66" charset="0"/>
              </a:rPr>
              <a:t>Stateless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B9D38-DC3D-296B-62D7-9FA49FA2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575836"/>
            <a:ext cx="4936435" cy="4944234"/>
          </a:xfrm>
        </p:spPr>
        <p:txBody>
          <a:bodyPr/>
          <a:lstStyle/>
          <a:p>
            <a:r>
              <a:rPr kumimoji="1" lang="en" altLang="zh-CN" dirty="0">
                <a:latin typeface="Comic Sans MS" panose="030F0902030302020204" pitchFamily="66" charset="0"/>
              </a:rPr>
              <a:t>Decoupling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atomic service</a:t>
            </a:r>
          </a:p>
          <a:p>
            <a:r>
              <a:rPr kumimoji="1" lang="en-US" altLang="zh-CN" dirty="0" err="1">
                <a:latin typeface="Comic Sans MS" panose="030F0902030302020204" pitchFamily="66" charset="0"/>
              </a:rPr>
              <a:t>TX.status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DB0310-83CB-BCD3-5A25-523A264D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83" y="2076755"/>
            <a:ext cx="8308616" cy="45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9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A228-CB0C-1E01-A117-E0A0A92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50273"/>
            <a:ext cx="10515600" cy="1325563"/>
          </a:xfrm>
        </p:spPr>
        <p:txBody>
          <a:bodyPr/>
          <a:lstStyle/>
          <a:p>
            <a:r>
              <a:rPr kumimoji="1" lang="en" altLang="zh-CN" dirty="0">
                <a:latin typeface="Comic Sans MS" panose="030F0902030302020204" pitchFamily="66" charset="0"/>
              </a:rPr>
              <a:t>Orchestration Resource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B9D38-DC3D-296B-62D7-9FA49FA2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575836"/>
            <a:ext cx="5894256" cy="4944234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7 processes</a:t>
            </a:r>
          </a:p>
          <a:p>
            <a:pPr lvl="1"/>
            <a:r>
              <a:rPr kumimoji="1" lang="en-US" altLang="zh-CN" dirty="0">
                <a:latin typeface="Comic Sans MS" panose="030F0902030302020204" pitchFamily="66" charset="0"/>
              </a:rPr>
              <a:t>2 for individual user</a:t>
            </a:r>
          </a:p>
          <a:p>
            <a:pPr lvl="1"/>
            <a:r>
              <a:rPr kumimoji="1" lang="en-US" altLang="zh-CN" dirty="0">
                <a:latin typeface="Comic Sans MS" panose="030F0902030302020204" pitchFamily="66" charset="0"/>
              </a:rPr>
              <a:t>5 for company</a:t>
            </a:r>
          </a:p>
          <a:p>
            <a:r>
              <a:rPr kumimoji="1" lang="en-US" altLang="zh-CN" dirty="0">
                <a:latin typeface="Comic Sans MS" panose="030F0902030302020204" pitchFamily="66" charset="0"/>
              </a:rPr>
              <a:t>Maintaining process resource on RMP platform</a:t>
            </a:r>
          </a:p>
          <a:p>
            <a:r>
              <a:rPr kumimoji="1" lang="en-US" altLang="zh-CN" dirty="0">
                <a:latin typeface="Comic Sans MS" panose="030F0902030302020204" pitchFamily="66" charset="0"/>
              </a:rPr>
              <a:t>Bank Manager can configure this resource.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F7071-D92E-0ED2-5247-DD3BD8C9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464" y="250273"/>
            <a:ext cx="4967536" cy="65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7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407</Words>
  <Application>Microsoft Macintosh PowerPoint</Application>
  <PresentationFormat>宽屏</PresentationFormat>
  <Paragraphs>60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Comic Sans MS</vt:lpstr>
      <vt:lpstr>Office 主题​​</vt:lpstr>
      <vt:lpstr>Consignment-Platform</vt:lpstr>
      <vt:lpstr>项目概述</vt:lpstr>
      <vt:lpstr>流程与场景</vt:lpstr>
      <vt:lpstr>技术架构</vt:lpstr>
      <vt:lpstr>数据模型</vt:lpstr>
      <vt:lpstr>算法逻辑</vt:lpstr>
      <vt:lpstr>主要创新</vt:lpstr>
      <vt:lpstr>Stateless</vt:lpstr>
      <vt:lpstr>Orchestration Resource</vt:lpstr>
      <vt:lpstr>Orchestration Resource</vt:lpstr>
      <vt:lpstr>Rendering</vt:lpstr>
      <vt:lpstr>Rendering</vt:lpstr>
      <vt:lpstr>Rendering</vt:lpstr>
      <vt:lpstr>WeChatProjects</vt:lpstr>
      <vt:lpstr>组员分工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LeFeng Wang</dc:creator>
  <cp:lastModifiedBy>LeFeng Wang</cp:lastModifiedBy>
  <cp:revision>6</cp:revision>
  <dcterms:created xsi:type="dcterms:W3CDTF">2024-05-27T05:02:36Z</dcterms:created>
  <dcterms:modified xsi:type="dcterms:W3CDTF">2024-05-31T17:53:45Z</dcterms:modified>
</cp:coreProperties>
</file>