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1"/>
  </p:normalViewPr>
  <p:slideViewPr>
    <p:cSldViewPr snapToGrid="0" snapToObjects="1">
      <p:cViewPr varScale="1">
        <p:scale>
          <a:sx n="95" d="100"/>
          <a:sy n="9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5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60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5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5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8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3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2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6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0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38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315D-63AA-D745-94BA-F7EA687851A8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0F0B-A718-9348-B366-B1C81CA697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6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76373"/>
            <a:ext cx="9144000" cy="2387600"/>
          </a:xfrm>
        </p:spPr>
        <p:txBody>
          <a:bodyPr/>
          <a:lstStyle/>
          <a:p>
            <a:r>
              <a:rPr kumimoji="1" lang="en-US" altLang="zh-CN" dirty="0" smtClean="0"/>
              <a:t>Fuzz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相关论文报告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MF1933058</a:t>
            </a:r>
            <a:r>
              <a:rPr kumimoji="1" lang="zh-CN" altLang="en-US" dirty="0" smtClean="0"/>
              <a:t> 刘凡维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7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729" y="618565"/>
            <a:ext cx="10515600" cy="5634318"/>
          </a:xfrm>
        </p:spPr>
        <p:txBody>
          <a:bodyPr/>
          <a:lstStyle/>
          <a:p>
            <a:r>
              <a:rPr kumimoji="1" lang="zh-CN" altLang="en-US" smtClean="0"/>
              <a:t>改进后的结果：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9" y="1855715"/>
            <a:ext cx="7250953" cy="39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1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1195" y="1754659"/>
            <a:ext cx="10344665" cy="3444359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Semi-valid Input Coverage for Fuzz </a:t>
            </a:r>
            <a:r>
              <a:rPr lang="en-US" altLang="zh-CN" b="1" dirty="0" smtClean="0"/>
              <a:t>Testing</a:t>
            </a: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zh-CN" sz="2400" dirty="0" err="1"/>
              <a:t>Petar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Tsankov</a:t>
            </a:r>
            <a:r>
              <a:rPr lang="en-US" altLang="zh-CN" sz="2400" dirty="0"/>
              <a:t>, Mohammad </a:t>
            </a:r>
            <a:r>
              <a:rPr lang="en-US" altLang="zh-CN" sz="2400" dirty="0" err="1"/>
              <a:t>Torabi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Dashti</a:t>
            </a:r>
            <a:r>
              <a:rPr lang="en-US" altLang="zh-CN" sz="2400" dirty="0"/>
              <a:t> and David Basin (</a:t>
            </a:r>
            <a:r>
              <a:rPr lang="it-IT" altLang="zh-CN" sz="2400" i="1" dirty="0" smtClean="0"/>
              <a:t>ISSTA’13 )</a:t>
            </a:r>
            <a:r>
              <a:rPr lang="it-IT" altLang="zh-CN" dirty="0" smtClean="0">
                <a:effectLst/>
              </a:rPr>
              <a:t/>
            </a:r>
            <a:br>
              <a:rPr lang="it-IT" altLang="zh-CN" dirty="0" smtClean="0">
                <a:effectLst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584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57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研究背景：</a:t>
            </a:r>
            <a:r>
              <a:rPr lang="zh-CN" altLang="zh-CN" dirty="0" smtClean="0"/>
              <a:t>用于</a:t>
            </a:r>
            <a:r>
              <a:rPr lang="zh-CN" altLang="zh-CN" dirty="0"/>
              <a:t>模糊测试的输入必须是半有效</a:t>
            </a:r>
            <a:r>
              <a:rPr lang="zh-CN" altLang="zh-CN" dirty="0" smtClean="0"/>
              <a:t>的，</a:t>
            </a:r>
            <a:r>
              <a:rPr lang="zh-CN" altLang="zh-CN" dirty="0"/>
              <a:t>即根据规范无效的输入，但也不能完全无效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effectLst/>
              </a:rPr>
              <a:t>例如：</a:t>
            </a:r>
            <a:r>
              <a:rPr lang="zh-CN" altLang="en-US" dirty="0" smtClean="0"/>
              <a:t>以</a:t>
            </a:r>
            <a:r>
              <a:rPr lang="en-US" altLang="zh-CN" dirty="0" smtClean="0"/>
              <a:t>jpeg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作为输入</a:t>
            </a:r>
            <a:r>
              <a:rPr lang="zh-CN" altLang="zh-CN" dirty="0" smtClean="0"/>
              <a:t>的</a:t>
            </a:r>
            <a:r>
              <a:rPr lang="zh-CN" altLang="zh-CN" dirty="0"/>
              <a:t>程序不太可能接受</a:t>
            </a:r>
            <a:r>
              <a:rPr lang="en-US" altLang="zh-CN" dirty="0"/>
              <a:t>pdf</a:t>
            </a:r>
            <a:r>
              <a:rPr lang="zh-CN" altLang="zh-CN" dirty="0"/>
              <a:t>文件。然而，程序很可能接受修改过的</a:t>
            </a:r>
            <a:r>
              <a:rPr lang="en-US" altLang="zh-CN" dirty="0"/>
              <a:t>jpeg</a:t>
            </a:r>
            <a:r>
              <a:rPr lang="zh-CN" altLang="zh-CN" dirty="0"/>
              <a:t>文件，其中有一个位已经被翻转，并且在执行过程中抛出一个异常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因此</a:t>
            </a:r>
            <a:r>
              <a:rPr lang="zh-CN" altLang="zh-CN" dirty="0" smtClean="0"/>
              <a:t>，</a:t>
            </a:r>
            <a:r>
              <a:rPr lang="zh-CN" altLang="zh-CN" dirty="0"/>
              <a:t>修改后的</a:t>
            </a:r>
            <a:r>
              <a:rPr lang="en-US" altLang="zh-CN" dirty="0"/>
              <a:t>jpeg</a:t>
            </a:r>
            <a:r>
              <a:rPr lang="zh-CN" altLang="zh-CN" dirty="0"/>
              <a:t>文件是半有效输入，而</a:t>
            </a:r>
            <a:r>
              <a:rPr lang="en-US" altLang="zh-CN" dirty="0"/>
              <a:t>pdf</a:t>
            </a:r>
            <a:r>
              <a:rPr lang="zh-CN" altLang="zh-CN" dirty="0"/>
              <a:t>文件不是。</a:t>
            </a:r>
            <a:r>
              <a:rPr lang="zh-CN" altLang="zh-CN" dirty="0" smtClean="0">
                <a:effectLst/>
              </a:rPr>
              <a:t>  </a:t>
            </a:r>
            <a:endParaRPr lang="zh-CN" altLang="en-US" dirty="0" smtClean="0">
              <a:effectLst/>
            </a:endParaRPr>
          </a:p>
          <a:p>
            <a:r>
              <a:rPr lang="zh-CN" altLang="zh-CN" dirty="0"/>
              <a:t>定义了半有效输入覆盖</a:t>
            </a:r>
            <a:r>
              <a:rPr lang="zh-CN" altLang="zh-CN" dirty="0" smtClean="0"/>
              <a:t>准则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SVCov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45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773" y="503452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半有效输入：</a:t>
            </a:r>
            <a:r>
              <a:rPr lang="zh-CN" altLang="zh-CN" dirty="0" smtClean="0"/>
              <a:t>满足</a:t>
            </a:r>
            <a:r>
              <a:rPr lang="zh-CN" altLang="zh-CN" dirty="0"/>
              <a:t>除一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约束</a:t>
            </a:r>
            <a:r>
              <a:rPr lang="zh-CN" altLang="zh-CN" dirty="0" smtClean="0"/>
              <a:t>外</a:t>
            </a:r>
            <a:r>
              <a:rPr lang="zh-CN" altLang="zh-CN" dirty="0"/>
              <a:t>的所有约束的任何输入。当且仅当对于每个约束</a:t>
            </a:r>
            <a:r>
              <a:rPr lang="en-US" altLang="zh-CN" dirty="0"/>
              <a:t>c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测试</a:t>
            </a:r>
            <a:r>
              <a:rPr lang="zh-CN" altLang="zh-CN" dirty="0" smtClean="0"/>
              <a:t>集</a:t>
            </a:r>
            <a:r>
              <a:rPr lang="en-US" altLang="zh-CN" dirty="0"/>
              <a:t>T</a:t>
            </a:r>
            <a:r>
              <a:rPr lang="zh-CN" altLang="zh-CN" dirty="0"/>
              <a:t>包含至少一个</a:t>
            </a:r>
            <a:r>
              <a:rPr lang="zh-CN" altLang="zh-CN" dirty="0" smtClean="0"/>
              <a:t>违反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c</a:t>
            </a:r>
            <a:r>
              <a:rPr lang="zh-CN" altLang="zh-CN" dirty="0"/>
              <a:t>且同时满足所有其他约束的测试时，才认为测试集</a:t>
            </a:r>
            <a:r>
              <a:rPr lang="en-US" altLang="zh-CN" dirty="0"/>
              <a:t>T</a:t>
            </a:r>
            <a:r>
              <a:rPr lang="zh-CN" altLang="zh-CN" dirty="0"/>
              <a:t>完全符合</a:t>
            </a:r>
            <a:r>
              <a:rPr lang="en-US" altLang="zh-CN" dirty="0" err="1"/>
              <a:t>SVCov</a:t>
            </a:r>
            <a:r>
              <a:rPr lang="zh-CN" altLang="zh-CN" dirty="0"/>
              <a:t>。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>
              <a:effectLst/>
            </a:endParaRPr>
          </a:p>
          <a:p>
            <a:endParaRPr lang="zh-CN" altLang="en-US" dirty="0" smtClean="0"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25" y="2991536"/>
            <a:ext cx="5832758" cy="3023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9" y="2160459"/>
            <a:ext cx="615950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9" y="3178390"/>
            <a:ext cx="4800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36494" y="313644"/>
            <a:ext cx="10515600" cy="706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计算</a:t>
            </a:r>
            <a:r>
              <a:rPr kumimoji="1" lang="en-US" altLang="zh-CN" dirty="0" err="1" smtClean="0"/>
              <a:t>SVCov</a:t>
            </a:r>
            <a:r>
              <a:rPr kumimoji="1" lang="zh-CN" altLang="en-US" dirty="0" smtClean="0"/>
              <a:t>：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2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  <a:p>
            <a:pPr marL="285750" indent="-285750">
              <a:buFont typeface="Arial" charset="0"/>
              <a:buChar char="•"/>
            </a:pPr>
            <a:endParaRPr kumimoji="1" lang="zh-CN" altLang="en-US" sz="2800" dirty="0" smtClean="0"/>
          </a:p>
          <a:p>
            <a:pPr marL="0" indent="0">
              <a:buNone/>
            </a:pPr>
            <a:endParaRPr kumimoji="1" lang="zh-CN" altLang="en-US" sz="2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800" dirty="0" smtClean="0"/>
              <a:t>影响</a:t>
            </a:r>
            <a:r>
              <a:rPr kumimoji="1" lang="en-US" altLang="zh-CN" sz="2800" dirty="0" err="1" smtClean="0"/>
              <a:t>SVCov</a:t>
            </a:r>
            <a:r>
              <a:rPr kumimoji="1" lang="zh-CN" altLang="en-US" sz="2800" dirty="0" smtClean="0"/>
              <a:t>的因素：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2800" dirty="0" smtClean="0"/>
              <a:t>i</a:t>
            </a:r>
            <a:r>
              <a:rPr lang="en-US" altLang="zh-CN" sz="2800" dirty="0" smtClean="0"/>
              <a:t>mplementation </a:t>
            </a:r>
            <a:r>
              <a:rPr lang="en-US" altLang="zh-CN" sz="2800" dirty="0"/>
              <a:t>bugs in the fuzz-testing tool and </a:t>
            </a:r>
            <a:r>
              <a:rPr lang="en-US" altLang="zh-CN" sz="2800" dirty="0" smtClean="0"/>
              <a:t>imprecise </a:t>
            </a:r>
            <a:r>
              <a:rPr lang="en-US" altLang="zh-CN" sz="2800" dirty="0"/>
              <a:t>fuzz operators </a:t>
            </a:r>
            <a:endParaRPr lang="zh-CN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Non-minimal set of constraints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Vacuous valid inputs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Time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59" y="0"/>
            <a:ext cx="6971674" cy="36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859" y="494366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测试对象：</a:t>
            </a:r>
            <a:r>
              <a:rPr lang="en-US" altLang="zh-CN" b="1" dirty="0" err="1" smtClean="0"/>
              <a:t>OpenSwan</a:t>
            </a:r>
            <a:r>
              <a:rPr lang="zh-CN" altLang="en-US" b="1" dirty="0"/>
              <a:t> </a:t>
            </a:r>
            <a:r>
              <a:rPr lang="zh-CN" altLang="zh-CN" dirty="0" smtClean="0"/>
              <a:t>它是</a:t>
            </a:r>
            <a:r>
              <a:rPr lang="zh-CN" altLang="en-US" dirty="0" smtClean="0"/>
              <a:t>网络</a:t>
            </a:r>
            <a:r>
              <a:rPr lang="zh-CN" altLang="zh-CN" dirty="0" smtClean="0"/>
              <a:t>密钥</a:t>
            </a:r>
            <a:r>
              <a:rPr lang="zh-CN" altLang="zh-CN" dirty="0"/>
              <a:t>交换协议（</a:t>
            </a:r>
            <a:r>
              <a:rPr lang="en-US" altLang="zh-CN" dirty="0"/>
              <a:t>IKE</a:t>
            </a:r>
            <a:r>
              <a:rPr lang="zh-CN" altLang="zh-CN" dirty="0"/>
              <a:t>）的成熟开源实现。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>
              <a:effectLst/>
            </a:endParaRPr>
          </a:p>
          <a:p>
            <a:r>
              <a:rPr kumimoji="1" lang="zh-CN" altLang="en-US" dirty="0" smtClean="0"/>
              <a:t>测试工具：</a:t>
            </a:r>
            <a:r>
              <a:rPr lang="en-US" altLang="zh-CN" b="1" dirty="0" err="1" smtClean="0"/>
              <a:t>SecFuzz</a:t>
            </a:r>
            <a:r>
              <a:rPr lang="zh-CN" altLang="en-US" dirty="0"/>
              <a:t> </a:t>
            </a:r>
            <a:r>
              <a:rPr lang="zh-CN" altLang="zh-CN" dirty="0" smtClean="0"/>
              <a:t>为</a:t>
            </a:r>
            <a:r>
              <a:rPr lang="zh-CN" altLang="zh-CN" dirty="0"/>
              <a:t>模糊测试安全协议实现而开发的工具。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>
              <a:effectLst/>
            </a:endParaRPr>
          </a:p>
          <a:p>
            <a:r>
              <a:rPr kumimoji="1" lang="zh-CN" altLang="en-US" dirty="0" smtClean="0"/>
              <a:t>实验装置：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96" y="2393576"/>
            <a:ext cx="6895725" cy="30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753" y="709519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IKE</a:t>
            </a:r>
            <a:r>
              <a:rPr kumimoji="1" lang="zh-CN" altLang="en-US" dirty="0" smtClean="0"/>
              <a:t>约束提取：</a:t>
            </a:r>
            <a:r>
              <a:rPr lang="zh-CN" altLang="zh-CN" dirty="0"/>
              <a:t>使用标准关键字</a:t>
            </a:r>
            <a:r>
              <a:rPr lang="en-US" altLang="zh-CN" dirty="0"/>
              <a:t>must</a:t>
            </a:r>
            <a:r>
              <a:rPr lang="zh-CN" altLang="zh-CN" dirty="0"/>
              <a:t>，</a:t>
            </a:r>
            <a:r>
              <a:rPr lang="en-US" altLang="zh-CN" dirty="0"/>
              <a:t>must </a:t>
            </a:r>
            <a:r>
              <a:rPr lang="en-US" altLang="zh-CN" dirty="0" smtClean="0"/>
              <a:t>not</a:t>
            </a:r>
            <a:r>
              <a:rPr lang="zh-CN" altLang="en-US" dirty="0"/>
              <a:t>，</a:t>
            </a:r>
            <a:r>
              <a:rPr lang="en-US" altLang="zh-CN" dirty="0" smtClean="0"/>
              <a:t>required</a:t>
            </a:r>
            <a:r>
              <a:rPr lang="zh-CN" altLang="zh-CN" dirty="0"/>
              <a:t>作为分析</a:t>
            </a:r>
            <a:r>
              <a:rPr lang="en-US" altLang="zh-CN" dirty="0"/>
              <a:t>IKE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RFC</a:t>
            </a:r>
            <a:r>
              <a:rPr lang="zh-CN" altLang="en-US" dirty="0" smtClean="0"/>
              <a:t>文档</a:t>
            </a:r>
            <a:r>
              <a:rPr lang="zh-CN" altLang="zh-CN" dirty="0" smtClean="0"/>
              <a:t>的</a:t>
            </a:r>
            <a:r>
              <a:rPr lang="zh-CN" altLang="zh-CN" dirty="0"/>
              <a:t>启发式方法。这些关键字不仅指向规范中的重要句子，而且往往有一个明确的解释，这使得它们很适合指定约束。</a:t>
            </a:r>
            <a:r>
              <a:rPr lang="zh-CN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总共提取了</a:t>
            </a:r>
            <a:r>
              <a:rPr lang="en-US" altLang="zh-CN" dirty="0" smtClean="0">
                <a:effectLst/>
              </a:rPr>
              <a:t>217</a:t>
            </a:r>
            <a:r>
              <a:rPr lang="zh-CN" altLang="en-US" dirty="0" smtClean="0">
                <a:effectLst/>
              </a:rPr>
              <a:t>个</a:t>
            </a:r>
            <a:r>
              <a:rPr lang="en-US" altLang="zh-CN" dirty="0" smtClean="0">
                <a:effectLst/>
              </a:rPr>
              <a:t>IKE</a:t>
            </a:r>
            <a:r>
              <a:rPr lang="zh-CN" altLang="en-US" dirty="0" smtClean="0">
                <a:effectLst/>
              </a:rPr>
              <a:t>约束。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6" y="2885188"/>
            <a:ext cx="7415493" cy="35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5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412" y="601943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实验结果：</a:t>
            </a:r>
          </a:p>
          <a:p>
            <a:r>
              <a:rPr lang="zh-CN" altLang="zh-CN" dirty="0"/>
              <a:t>实验结束时，</a:t>
            </a:r>
            <a:r>
              <a:rPr lang="en-US" altLang="zh-CN" dirty="0" err="1"/>
              <a:t>SVCov</a:t>
            </a:r>
            <a:r>
              <a:rPr lang="zh-CN" altLang="zh-CN" dirty="0"/>
              <a:t>在</a:t>
            </a:r>
            <a:r>
              <a:rPr lang="en-US" altLang="zh-CN" dirty="0"/>
              <a:t>217</a:t>
            </a:r>
            <a:r>
              <a:rPr lang="zh-CN" altLang="zh-CN" dirty="0"/>
              <a:t>个约束条件</a:t>
            </a:r>
            <a:r>
              <a:rPr lang="zh-CN" altLang="zh-CN" dirty="0" smtClean="0"/>
              <a:t>中</a:t>
            </a:r>
            <a:r>
              <a:rPr lang="en-US" altLang="zh-CN" dirty="0" smtClean="0"/>
              <a:t>90</a:t>
            </a:r>
            <a:r>
              <a:rPr lang="zh-CN" altLang="zh-CN" dirty="0" smtClean="0"/>
              <a:t>，</a:t>
            </a:r>
            <a:r>
              <a:rPr lang="zh-CN" altLang="zh-CN" dirty="0"/>
              <a:t>即</a:t>
            </a:r>
            <a:r>
              <a:rPr lang="en-US" altLang="zh-CN" dirty="0"/>
              <a:t>41%</a:t>
            </a:r>
            <a:r>
              <a:rPr lang="zh-CN" altLang="zh-CN" dirty="0"/>
              <a:t>。此外，</a:t>
            </a:r>
            <a:r>
              <a:rPr lang="en-US" altLang="zh-CN" dirty="0"/>
              <a:t>86%</a:t>
            </a:r>
            <a:r>
              <a:rPr lang="zh-CN" altLang="zh-CN" dirty="0"/>
              <a:t>的</a:t>
            </a:r>
            <a:r>
              <a:rPr lang="en-US" altLang="zh-CN" dirty="0"/>
              <a:t>IKE</a:t>
            </a:r>
            <a:r>
              <a:rPr lang="zh-CN" altLang="zh-CN" dirty="0"/>
              <a:t>约束至少被违反一次，因此</a:t>
            </a:r>
            <a:r>
              <a:rPr lang="en-US" altLang="zh-CN" dirty="0"/>
              <a:t>14%</a:t>
            </a:r>
            <a:r>
              <a:rPr lang="zh-CN" altLang="zh-CN" dirty="0"/>
              <a:t>的约束在锡克从未被违反。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9" y="2393577"/>
            <a:ext cx="6914946" cy="37816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14" y="2777612"/>
            <a:ext cx="5138186" cy="92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5827339"/>
          </a:xfrm>
        </p:spPr>
        <p:txBody>
          <a:bodyPr/>
          <a:lstStyle/>
          <a:p>
            <a:r>
              <a:rPr kumimoji="1" lang="zh-CN" altLang="en-US" dirty="0" smtClean="0"/>
              <a:t>结果分析</a:t>
            </a:r>
          </a:p>
          <a:p>
            <a:r>
              <a:rPr lang="en-US" altLang="zh-CN" i="1" dirty="0"/>
              <a:t>Implementation Bugs in </a:t>
            </a:r>
            <a:r>
              <a:rPr lang="en-US" altLang="zh-CN" dirty="0" err="1"/>
              <a:t>SecFuzz</a:t>
            </a:r>
            <a:r>
              <a:rPr lang="en-US" altLang="zh-CN" dirty="0"/>
              <a:t> </a:t>
            </a:r>
            <a:r>
              <a:rPr lang="en-US" altLang="zh-CN" i="1" dirty="0"/>
              <a:t>and </a:t>
            </a:r>
            <a:r>
              <a:rPr lang="en-US" altLang="zh-CN" i="1" dirty="0" smtClean="0"/>
              <a:t>Imprecise </a:t>
            </a:r>
            <a:r>
              <a:rPr lang="en-US" altLang="zh-CN" i="1" dirty="0"/>
              <a:t>Fuzz Operators </a:t>
            </a:r>
            <a:endParaRPr lang="zh-CN" altLang="en-US" dirty="0" smtClean="0"/>
          </a:p>
          <a:p>
            <a:pPr lvl="1"/>
            <a:r>
              <a:rPr lang="en-US" altLang="zh-CN" dirty="0" err="1" smtClean="0"/>
              <a:t>SVCov</a:t>
            </a:r>
            <a:r>
              <a:rPr lang="zh-CN" altLang="zh-CN" dirty="0" smtClean="0"/>
              <a:t>与</a:t>
            </a:r>
            <a:r>
              <a:rPr lang="en-US" altLang="zh-CN" dirty="0" smtClean="0"/>
              <a:t>Violated</a:t>
            </a:r>
            <a:r>
              <a:rPr lang="zh-CN" altLang="zh-CN" dirty="0" smtClean="0"/>
              <a:t>有</a:t>
            </a:r>
            <a:r>
              <a:rPr lang="zh-CN" altLang="zh-CN" dirty="0"/>
              <a:t>很大的差距。</a:t>
            </a:r>
            <a:r>
              <a:rPr lang="en-US" altLang="zh-CN" dirty="0" err="1"/>
              <a:t>SecFuzz</a:t>
            </a:r>
            <a:r>
              <a:rPr lang="zh-CN" altLang="zh-CN" dirty="0"/>
              <a:t>的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</a:t>
            </a:r>
            <a:r>
              <a:rPr lang="zh-CN" altLang="zh-CN" dirty="0" smtClean="0"/>
              <a:t>可能</a:t>
            </a:r>
            <a:r>
              <a:rPr lang="zh-CN" altLang="zh-CN" dirty="0"/>
              <a:t>是原因：</a:t>
            </a:r>
            <a:r>
              <a:rPr lang="zh-CN" altLang="zh-CN" dirty="0" smtClean="0"/>
              <a:t>这些</a:t>
            </a:r>
            <a:r>
              <a:rPr lang="en-US" altLang="zh-CN" dirty="0" smtClean="0"/>
              <a:t>fuzz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降低了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的质量</a:t>
            </a:r>
            <a:r>
              <a:rPr lang="zh-CN" altLang="zh-CN" dirty="0" smtClean="0"/>
              <a:t>，</a:t>
            </a:r>
            <a:r>
              <a:rPr lang="zh-CN" altLang="zh-CN" dirty="0"/>
              <a:t>以至于变异的输入不能唯一地</a:t>
            </a:r>
            <a:r>
              <a:rPr lang="zh-CN" altLang="zh-CN" dirty="0" smtClean="0"/>
              <a:t>违反</a:t>
            </a:r>
            <a:r>
              <a:rPr lang="zh-CN" altLang="en-US" dirty="0" smtClean="0"/>
              <a:t>约束集</a:t>
            </a:r>
            <a:r>
              <a:rPr lang="zh-CN" altLang="zh-CN" dirty="0" smtClean="0"/>
              <a:t>中</a:t>
            </a:r>
            <a:r>
              <a:rPr lang="zh-CN" altLang="zh-CN" dirty="0"/>
              <a:t>的某些约束。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>
              <a:effectLst/>
            </a:endParaRPr>
          </a:p>
          <a:p>
            <a:r>
              <a:rPr lang="en-US" altLang="zh-CN" i="1" dirty="0"/>
              <a:t>Non-minimal Set of Constraints</a:t>
            </a:r>
            <a:r>
              <a:rPr lang="zh-CN" altLang="zh-CN" dirty="0" smtClean="0">
                <a:effectLst/>
              </a:rPr>
              <a:t> </a:t>
            </a:r>
            <a:endParaRPr lang="zh-CN" altLang="en-US" dirty="0" smtClean="0">
              <a:effectLst/>
            </a:endParaRPr>
          </a:p>
          <a:p>
            <a:pPr lvl="1"/>
            <a:r>
              <a:rPr lang="zh-CN" altLang="zh-CN" dirty="0"/>
              <a:t>对于任何约束</a:t>
            </a:r>
            <a:r>
              <a:rPr lang="en-US" altLang="zh-CN" dirty="0"/>
              <a:t>c</a:t>
            </a:r>
            <a:r>
              <a:rPr lang="zh-CN" altLang="zh-CN" dirty="0"/>
              <a:t>，如果σ</a:t>
            </a:r>
            <a:r>
              <a:rPr lang="en-US" altLang="zh-CN" dirty="0"/>
              <a:t>c</a:t>
            </a:r>
            <a:r>
              <a:rPr lang="zh-CN" altLang="zh-CN" dirty="0"/>
              <a:t>为空，</a:t>
            </a:r>
            <a:r>
              <a:rPr lang="zh-CN" altLang="zh-CN" dirty="0" smtClean="0"/>
              <a:t>显然</a:t>
            </a:r>
            <a:r>
              <a:rPr lang="zh-CN" altLang="en-US" dirty="0" smtClean="0"/>
              <a:t>无法被</a:t>
            </a:r>
            <a:r>
              <a:rPr lang="zh-CN" altLang="zh-CN" dirty="0" smtClean="0"/>
              <a:t>覆盖</a:t>
            </a:r>
            <a:endParaRPr lang="zh-CN" altLang="en-US" dirty="0" smtClean="0"/>
          </a:p>
          <a:p>
            <a:r>
              <a:rPr lang="en-US" altLang="zh-CN" i="1" dirty="0"/>
              <a:t>Vacuous Valid Inputs </a:t>
            </a:r>
            <a:endParaRPr lang="en-US" altLang="zh-CN" dirty="0" smtClean="0"/>
          </a:p>
          <a:p>
            <a:pPr lvl="1"/>
            <a:r>
              <a:rPr lang="en-US" altLang="zh-CN" dirty="0"/>
              <a:t>22</a:t>
            </a:r>
            <a:r>
              <a:rPr lang="zh-CN" altLang="zh-CN" dirty="0"/>
              <a:t>个约束（</a:t>
            </a:r>
            <a:r>
              <a:rPr lang="en-US" altLang="zh-CN" dirty="0"/>
              <a:t>10%</a:t>
            </a:r>
            <a:r>
              <a:rPr lang="zh-CN" altLang="zh-CN" dirty="0"/>
              <a:t>）在所有有效输入下都</a:t>
            </a:r>
            <a:r>
              <a:rPr lang="zh-CN" altLang="zh-CN" dirty="0" smtClean="0"/>
              <a:t>是</a:t>
            </a:r>
            <a:r>
              <a:rPr lang="en-US" altLang="zh-CN" dirty="0"/>
              <a:t>vacuous </a:t>
            </a:r>
            <a:r>
              <a:rPr lang="zh-CN" altLang="en-US" dirty="0" smtClean="0"/>
              <a:t>满足</a:t>
            </a:r>
            <a:r>
              <a:rPr lang="zh-CN" altLang="zh-CN" dirty="0" smtClean="0"/>
              <a:t>的</a:t>
            </a:r>
            <a:r>
              <a:rPr lang="zh-CN" altLang="zh-CN" dirty="0"/>
              <a:t>。这表明我们的实验缺少有效的输入。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24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442</Words>
  <Application>Microsoft Macintosh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Fuzz testing相关论文报告</vt:lpstr>
      <vt:lpstr>Semi-valid Input Coverage for Fuzz Testing Petar Tsankov, Mohammad Torabi Dashti and David Basin (ISSTA’13 )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Semi-valid Input Coverage for Fuzz Testing Petar Tsankov, Mohammad Torabi Dashti and David Basin (ISSTA’13 )   </dc:title>
  <dc:creator>Microsoft Office User</dc:creator>
  <cp:lastModifiedBy>Microsoft Office User</cp:lastModifiedBy>
  <cp:revision>11</cp:revision>
  <dcterms:created xsi:type="dcterms:W3CDTF">2020-04-16T07:39:58Z</dcterms:created>
  <dcterms:modified xsi:type="dcterms:W3CDTF">2020-04-16T10:00:56Z</dcterms:modified>
</cp:coreProperties>
</file>