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60" r:id="rId2"/>
    <p:sldId id="256" r:id="rId3"/>
    <p:sldId id="257" r:id="rId4"/>
    <p:sldId id="258"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69201"/>
  </p:normalViewPr>
  <p:slideViewPr>
    <p:cSldViewPr snapToGrid="0" snapToObjects="1">
      <p:cViewPr>
        <p:scale>
          <a:sx n="79" d="100"/>
          <a:sy n="79" d="100"/>
        </p:scale>
        <p:origin x="1256"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AEE5C-2BD2-8B43-AA87-5D7EEFAFE751}" type="datetimeFigureOut">
              <a:rPr kumimoji="1" lang="zh-CN" altLang="en-US" smtClean="0"/>
              <a:t>2020/3/30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8F1FB-20A4-B94B-AA17-C4BB22BEB75A}" type="slidenum">
              <a:rPr kumimoji="1" lang="zh-CN" altLang="en-US" smtClean="0"/>
              <a:t>‹#›</a:t>
            </a:fld>
            <a:endParaRPr kumimoji="1" lang="zh-CN" altLang="en-US"/>
          </a:p>
        </p:txBody>
      </p:sp>
    </p:spTree>
    <p:extLst>
      <p:ext uri="{BB962C8B-B14F-4D97-AF65-F5344CB8AC3E}">
        <p14:creationId xmlns:p14="http://schemas.microsoft.com/office/powerpoint/2010/main" val="139714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a:t>
            </a:fld>
            <a:endParaRPr kumimoji="1" lang="zh-CN" altLang="en-US"/>
          </a:p>
        </p:txBody>
      </p:sp>
    </p:spTree>
    <p:extLst>
      <p:ext uri="{BB962C8B-B14F-4D97-AF65-F5344CB8AC3E}">
        <p14:creationId xmlns:p14="http://schemas.microsoft.com/office/powerpoint/2010/main" val="325046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oracle</a:t>
            </a:r>
            <a:r>
              <a:rPr lang="zh-CN" altLang="en-US" sz="1200" b="0" i="0" u="none" strike="noStrike" kern="1200" dirty="0" smtClean="0">
                <a:solidFill>
                  <a:schemeClr val="tx1"/>
                </a:solidFill>
                <a:effectLst/>
                <a:latin typeface="+mn-lt"/>
                <a:ea typeface="+mn-ea"/>
                <a:cs typeface="+mn-cs"/>
              </a:rPr>
              <a:t>的中文术语为</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测试结果参照物</a:t>
            </a:r>
            <a:r>
              <a:rPr lang="en-US" altLang="zh-CN" sz="1200" b="0" i="0" u="none" strike="noStrike"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u="none" strike="noStrike" kern="1200" dirty="0" smtClean="0">
                <a:solidFill>
                  <a:schemeClr val="tx1"/>
                </a:solidFill>
                <a:effectLst/>
                <a:latin typeface="+mn-lt"/>
                <a:ea typeface="+mn-ea"/>
                <a:cs typeface="+mn-cs"/>
              </a:rPr>
              <a:t>意为：在测试时确定与实际结果进行比较的预期结果的源。它可能包括现有系统（作基准）、用户手册、或个人的专业知识等，但不是代码。</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19</a:t>
            </a:fld>
            <a:endParaRPr kumimoji="1" lang="zh-CN" altLang="en-US"/>
          </a:p>
        </p:txBody>
      </p:sp>
    </p:spTree>
    <p:extLst>
      <p:ext uri="{BB962C8B-B14F-4D97-AF65-F5344CB8AC3E}">
        <p14:creationId xmlns:p14="http://schemas.microsoft.com/office/powerpoint/2010/main" val="152284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20</a:t>
            </a:fld>
            <a:endParaRPr kumimoji="1" lang="zh-CN" altLang="en-US"/>
          </a:p>
        </p:txBody>
      </p:sp>
    </p:spTree>
    <p:extLst>
      <p:ext uri="{BB962C8B-B14F-4D97-AF65-F5344CB8AC3E}">
        <p14:creationId xmlns:p14="http://schemas.microsoft.com/office/powerpoint/2010/main" val="1300507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后面实验也是围绕作者提出的</a:t>
            </a:r>
            <a:r>
              <a:rPr kumimoji="1" lang="en-US" altLang="zh-CN" dirty="0" smtClean="0"/>
              <a:t>5</a:t>
            </a:r>
            <a:r>
              <a:rPr kumimoji="1" lang="zh-CN" altLang="en-US" dirty="0" smtClean="0"/>
              <a:t>种蜕变关系进行了</a:t>
            </a:r>
            <a:r>
              <a:rPr kumimoji="1" lang="en-US" altLang="zh-CN" dirty="0" smtClean="0"/>
              <a:t>5</a:t>
            </a:r>
            <a:r>
              <a:rPr kumimoji="1" lang="zh-CN" altLang="en-US" smtClean="0"/>
              <a:t>次实验。</a:t>
            </a:r>
            <a:endParaRPr kumimoji="1" lang="zh-CN" altLang="en-US"/>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21</a:t>
            </a:fld>
            <a:endParaRPr kumimoji="1" lang="zh-CN" altLang="en-US"/>
          </a:p>
        </p:txBody>
      </p:sp>
    </p:spTree>
    <p:extLst>
      <p:ext uri="{BB962C8B-B14F-4D97-AF65-F5344CB8AC3E}">
        <p14:creationId xmlns:p14="http://schemas.microsoft.com/office/powerpoint/2010/main" val="127915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假设</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是一个源查询，搜索引擎返回一个非空的结果列表（称为源响应），即（</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0&lt;n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pi</a:t>
            </a:r>
            <a:r>
              <a:rPr lang="zh-CN" altLang="zh-CN" sz="1200" kern="1200" dirty="0" smtClean="0">
                <a:solidFill>
                  <a:schemeClr val="tx1"/>
                </a:solidFill>
                <a:effectLst/>
                <a:latin typeface="+mn-lt"/>
                <a:ea typeface="+mn-ea"/>
                <a:cs typeface="+mn-cs"/>
              </a:rPr>
              <a:t>是来自域</a:t>
            </a:r>
            <a:r>
              <a:rPr lang="en-US" altLang="zh-CN" sz="1200" kern="1200" dirty="0" smtClean="0">
                <a:solidFill>
                  <a:schemeClr val="tx1"/>
                </a:solidFill>
                <a:effectLst/>
                <a:latin typeface="+mn-lt"/>
                <a:ea typeface="+mn-ea"/>
                <a:cs typeface="+mn-cs"/>
              </a:rPr>
              <a:t>di</a:t>
            </a:r>
            <a:r>
              <a:rPr lang="zh-CN" altLang="zh-CN" sz="1200" kern="1200" dirty="0" smtClean="0">
                <a:solidFill>
                  <a:schemeClr val="tx1"/>
                </a:solidFill>
                <a:effectLst/>
                <a:latin typeface="+mn-lt"/>
                <a:ea typeface="+mn-ea"/>
                <a:cs typeface="+mn-cs"/>
              </a:rPr>
              <a:t>的网页，</a:t>
            </a:r>
            <a:r>
              <a:rPr lang="en-US" altLang="zh-CN" sz="1200" kern="1200" dirty="0" smtClean="0">
                <a:solidFill>
                  <a:schemeClr val="tx1"/>
                </a:solidFill>
                <a:effectLst/>
                <a:latin typeface="+mn-lt"/>
                <a:ea typeface="+mn-ea"/>
                <a:cs typeface="+mn-cs"/>
              </a:rPr>
              <a:t>1&lt;=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。为了提高我们方法的准确性和有效性，在</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中，我们只考虑</a:t>
            </a:r>
            <a:r>
              <a:rPr lang="en-US" altLang="zh-CN" sz="1200" kern="1200" dirty="0" smtClean="0">
                <a:solidFill>
                  <a:schemeClr val="tx1"/>
                </a:solidFill>
                <a:effectLst/>
                <a:latin typeface="+mn-lt"/>
                <a:ea typeface="+mn-ea"/>
                <a:cs typeface="+mn-cs"/>
              </a:rPr>
              <a:t>0&lt;n&lt;=20</a:t>
            </a:r>
            <a:r>
              <a:rPr lang="zh-CN" altLang="zh-CN" sz="1200" kern="1200" dirty="0" smtClean="0">
                <a:solidFill>
                  <a:schemeClr val="tx1"/>
                </a:solidFill>
                <a:effectLst/>
                <a:latin typeface="+mn-lt"/>
                <a:ea typeface="+mn-ea"/>
                <a:cs typeface="+mn-cs"/>
              </a:rPr>
              <a:t>的情况，这样我们就可以避免不精确性与大型结果集关联（例如搜索引擎将截断大型列表以提高响应时间）。</a:t>
            </a:r>
          </a:p>
          <a:p>
            <a:r>
              <a:rPr lang="zh-CN" altLang="zh-CN" sz="1200" kern="1200" dirty="0" smtClean="0">
                <a:solidFill>
                  <a:schemeClr val="tx1"/>
                </a:solidFill>
                <a:effectLst/>
                <a:latin typeface="+mn-lt"/>
                <a:ea typeface="+mn-ea"/>
                <a:cs typeface="+mn-cs"/>
              </a:rPr>
              <a:t>对于源响应（</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个后续查询的构造如下：第</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个后续查询</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1&lt;=I&lt;=n</a:t>
            </a:r>
            <a:r>
              <a:rPr lang="zh-CN" altLang="zh-CN" sz="1200" kern="1200" dirty="0" smtClean="0">
                <a:solidFill>
                  <a:schemeClr val="tx1"/>
                </a:solidFill>
                <a:effectLst/>
                <a:latin typeface="+mn-lt"/>
                <a:ea typeface="+mn-ea"/>
                <a:cs typeface="+mn-cs"/>
              </a:rPr>
              <a:t>）的构造方式使得</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相同，但</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包括要求从域</a:t>
            </a:r>
            <a:r>
              <a:rPr lang="en-US" altLang="zh-CN" sz="1200" kern="1200" dirty="0" smtClean="0">
                <a:solidFill>
                  <a:schemeClr val="tx1"/>
                </a:solidFill>
                <a:effectLst/>
                <a:latin typeface="+mn-lt"/>
                <a:ea typeface="+mn-ea"/>
                <a:cs typeface="+mn-cs"/>
              </a:rPr>
              <a:t>di</a:t>
            </a:r>
            <a:r>
              <a:rPr lang="zh-CN" altLang="zh-CN" sz="1200" kern="1200" dirty="0" smtClean="0">
                <a:solidFill>
                  <a:schemeClr val="tx1"/>
                </a:solidFill>
                <a:effectLst/>
                <a:latin typeface="+mn-lt"/>
                <a:ea typeface="+mn-ea"/>
                <a:cs typeface="+mn-cs"/>
              </a:rPr>
              <a:t>检索所有结果的附加条件。让</a:t>
            </a:r>
            <a:r>
              <a:rPr lang="en-US" altLang="zh-CN" sz="1200" kern="1200" dirty="0" err="1" smtClean="0">
                <a:solidFill>
                  <a:schemeClr val="tx1"/>
                </a:solidFill>
                <a:effectLst/>
                <a:latin typeface="+mn-lt"/>
                <a:ea typeface="+mn-ea"/>
                <a:cs typeface="+mn-cs"/>
              </a:rPr>
              <a:t>FRi</a:t>
            </a:r>
            <a:r>
              <a:rPr lang="zh-CN" altLang="zh-CN" sz="1200" kern="1200" dirty="0" smtClean="0">
                <a:solidFill>
                  <a:schemeClr val="tx1"/>
                </a:solidFill>
                <a:effectLst/>
                <a:latin typeface="+mn-lt"/>
                <a:ea typeface="+mn-ea"/>
                <a:cs typeface="+mn-cs"/>
              </a:rPr>
              <a:t>（后续响应）作为搜索引擎返回的用于查询</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的网页列表。变质关系</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要求</a:t>
            </a:r>
            <a:r>
              <a:rPr lang="en-US" altLang="zh-CN" sz="1200" kern="1200" dirty="0" smtClean="0">
                <a:solidFill>
                  <a:schemeClr val="tx1"/>
                </a:solidFill>
                <a:effectLst/>
                <a:latin typeface="+mn-lt"/>
                <a:ea typeface="+mn-ea"/>
                <a:cs typeface="+mn-cs"/>
              </a:rPr>
              <a:t>pi</a:t>
            </a:r>
            <a:r>
              <a:rPr lang="zh-CN" altLang="zh-CN" sz="1200" kern="1200" dirty="0" smtClean="0">
                <a:solidFill>
                  <a:schemeClr val="tx1"/>
                </a:solidFill>
                <a:effectLst/>
                <a:latin typeface="+mn-lt"/>
                <a:ea typeface="+mn-ea"/>
                <a:cs typeface="+mn-cs"/>
              </a:rPr>
              <a:t>属于</a:t>
            </a:r>
            <a:r>
              <a:rPr lang="en-US" altLang="zh-CN" sz="1200" kern="1200" dirty="0" err="1" smtClean="0">
                <a:solidFill>
                  <a:schemeClr val="tx1"/>
                </a:solidFill>
                <a:effectLst/>
                <a:latin typeface="+mn-lt"/>
                <a:ea typeface="+mn-ea"/>
                <a:cs typeface="+mn-cs"/>
              </a:rPr>
              <a:t>FRi</a:t>
            </a:r>
            <a:r>
              <a:rPr lang="zh-CN" altLang="zh-CN" sz="1200" kern="1200" dirty="0" smtClean="0">
                <a:solidFill>
                  <a:schemeClr val="tx1"/>
                </a:solidFill>
                <a:effectLst/>
                <a:latin typeface="+mn-lt"/>
                <a:ea typeface="+mn-ea"/>
                <a:cs typeface="+mn-cs"/>
              </a:rPr>
              <a:t>（注意，没有要求</a:t>
            </a:r>
            <a:r>
              <a:rPr lang="en-US" altLang="zh-CN" sz="1200" kern="1200" dirty="0" smtClean="0">
                <a:solidFill>
                  <a:schemeClr val="tx1"/>
                </a:solidFill>
                <a:effectLst/>
                <a:latin typeface="+mn-lt"/>
                <a:ea typeface="+mn-ea"/>
                <a:cs typeface="+mn-cs"/>
              </a:rPr>
              <a:t>pi</a:t>
            </a:r>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FRi</a:t>
            </a:r>
            <a:r>
              <a:rPr lang="zh-CN" altLang="zh-CN" sz="1200" kern="1200" dirty="0" smtClean="0">
                <a:solidFill>
                  <a:schemeClr val="tx1"/>
                </a:solidFill>
                <a:effectLst/>
                <a:latin typeface="+mn-lt"/>
                <a:ea typeface="+mn-ea"/>
                <a:cs typeface="+mn-cs"/>
              </a:rPr>
              <a:t>中的排名）。</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22</a:t>
            </a:fld>
            <a:endParaRPr kumimoji="1" lang="zh-CN" altLang="en-US"/>
          </a:p>
        </p:txBody>
      </p:sp>
    </p:spTree>
    <p:extLst>
      <p:ext uri="{BB962C8B-B14F-4D97-AF65-F5344CB8AC3E}">
        <p14:creationId xmlns:p14="http://schemas.microsoft.com/office/powerpoint/2010/main" val="45498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可以自动检测故障，因此可以在没有</a:t>
            </a:r>
            <a:r>
              <a:rPr lang="en-US" altLang="zh-CN" sz="1200" kern="1200" dirty="0" smtClean="0">
                <a:solidFill>
                  <a:schemeClr val="tx1"/>
                </a:solidFill>
                <a:effectLst/>
                <a:latin typeface="+mn-lt"/>
                <a:ea typeface="+mn-ea"/>
                <a:cs typeface="+mn-cs"/>
              </a:rPr>
              <a:t>oracle</a:t>
            </a:r>
            <a:r>
              <a:rPr lang="zh-CN" altLang="zh-CN" sz="1200" kern="1200" dirty="0" smtClean="0">
                <a:solidFill>
                  <a:schemeClr val="tx1"/>
                </a:solidFill>
                <a:effectLst/>
                <a:latin typeface="+mn-lt"/>
                <a:ea typeface="+mn-ea"/>
                <a:cs typeface="+mn-cs"/>
              </a:rPr>
              <a:t>的情况下用于可靠性评估。设计了一系列使用</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进行可靠性评估的实验，其中发布了两种类型的查询，即英文查询和中文查询，我们希望看到操作配置文件（语言）对可靠性的影响。这两种类型的查询列在表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的“使用模式”列中。使用模式可以看作是一个操作概要，因为它显示了不同的用户组如何以不同的方式使用搜索引擎。表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的下一列定义了每个单一变质测试的结果。一个变形测试由一个源查询和一个后续查询组成，测试结果将是“</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满足”或“</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被违反”。如第</a:t>
            </a:r>
            <a:r>
              <a:rPr lang="en-US" altLang="zh-CN" sz="1200" kern="1200" dirty="0" smtClean="0">
                <a:solidFill>
                  <a:schemeClr val="tx1"/>
                </a:solidFill>
                <a:effectLst/>
                <a:latin typeface="+mn-lt"/>
                <a:ea typeface="+mn-ea"/>
                <a:cs typeface="+mn-cs"/>
              </a:rPr>
              <a:t>4.1.1</a:t>
            </a:r>
            <a:r>
              <a:rPr lang="zh-CN" altLang="zh-CN" sz="1200" kern="1200" dirty="0" smtClean="0">
                <a:solidFill>
                  <a:schemeClr val="tx1"/>
                </a:solidFill>
                <a:effectLst/>
                <a:latin typeface="+mn-lt"/>
                <a:ea typeface="+mn-ea"/>
                <a:cs typeface="+mn-cs"/>
              </a:rPr>
              <a:t>节所述，违反</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意味着失败。因此，在表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中，一个单一的变质测试结果被定义为通过或失败，这取决于</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是否满足或违反了要求。所有记录的故障都是可重复的。下一列定义每批测试的结果。对于</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的实证研究，测试持续运行</a:t>
            </a:r>
            <a:r>
              <a:rPr lang="en-US" altLang="zh-CN" sz="1200" kern="1200" dirty="0" smtClean="0">
                <a:solidFill>
                  <a:schemeClr val="tx1"/>
                </a:solidFill>
                <a:effectLst/>
                <a:latin typeface="+mn-lt"/>
                <a:ea typeface="+mn-ea"/>
                <a:cs typeface="+mn-cs"/>
              </a:rPr>
              <a:t>379</a:t>
            </a:r>
            <a:r>
              <a:rPr lang="zh-CN" altLang="zh-CN" sz="1200" kern="1200" dirty="0" smtClean="0">
                <a:solidFill>
                  <a:schemeClr val="tx1"/>
                </a:solidFill>
                <a:effectLst/>
                <a:latin typeface="+mn-lt"/>
                <a:ea typeface="+mn-ea"/>
                <a:cs typeface="+mn-cs"/>
              </a:rPr>
              <a:t>小时。在每小时结束时，每小时的测试结果根据小时</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（故障发生率）计算，其值范围为</a:t>
            </a:r>
            <a:r>
              <a:rPr lang="en-US" altLang="zh-CN" sz="1200" kern="1200" dirty="0" smtClean="0">
                <a:solidFill>
                  <a:schemeClr val="tx1"/>
                </a:solidFill>
                <a:effectLst/>
                <a:latin typeface="+mn-lt"/>
                <a:ea typeface="+mn-ea"/>
                <a:cs typeface="+mn-cs"/>
              </a:rPr>
              <a:t>[0.0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。例如，假设从某一天的上午</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到凌晨</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检查了</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对有效源和后续响应，其中</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对显示失败，那么这段时间的每小时</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分数将为</a:t>
            </a:r>
            <a:r>
              <a:rPr lang="en-US" altLang="zh-CN" sz="1200" kern="1200" dirty="0" smtClean="0">
                <a:solidFill>
                  <a:schemeClr val="tx1"/>
                </a:solidFill>
                <a:effectLst/>
                <a:latin typeface="+mn-lt"/>
                <a:ea typeface="+mn-ea"/>
                <a:cs typeface="+mn-cs"/>
              </a:rPr>
              <a:t>0.03</a:t>
            </a:r>
            <a:r>
              <a:rPr lang="zh-CN" altLang="zh-CN" sz="1200" kern="1200" dirty="0" smtClean="0">
                <a:solidFill>
                  <a:schemeClr val="tx1"/>
                </a:solidFill>
                <a:effectLst/>
                <a:latin typeface="+mn-lt"/>
                <a:ea typeface="+mn-ea"/>
                <a:cs typeface="+mn-cs"/>
              </a:rPr>
              <a:t>，并且这</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个变质测试形成一批测试。</a:t>
            </a:r>
          </a:p>
          <a:p>
            <a:r>
              <a:rPr lang="zh-CN" altLang="zh-CN" sz="1200" kern="1200" dirty="0" smtClean="0">
                <a:solidFill>
                  <a:schemeClr val="tx1"/>
                </a:solidFill>
                <a:effectLst/>
                <a:latin typeface="+mn-lt"/>
                <a:ea typeface="+mn-ea"/>
                <a:cs typeface="+mn-cs"/>
              </a:rPr>
              <a:t>查询词是从英汉词典中随机抽取单词，分别针对英汉两种语言的使用模式而形成的。因此，不同的批次使用不同的测试套件。换句话说，在不同的时间发出不同的查询集。</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23</a:t>
            </a:fld>
            <a:endParaRPr kumimoji="1" lang="zh-CN" altLang="en-US"/>
          </a:p>
        </p:txBody>
      </p:sp>
    </p:spTree>
    <p:extLst>
      <p:ext uri="{BB962C8B-B14F-4D97-AF65-F5344CB8AC3E}">
        <p14:creationId xmlns:p14="http://schemas.microsoft.com/office/powerpoint/2010/main" val="149378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关注的是搜索引擎在检索包含确切单词或短语的网页时的可靠性。</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值越低，表明搜索服务的可靠性越高。对图</a:t>
            </a:r>
            <a:r>
              <a:rPr lang="en-US" altLang="zh-CN" sz="1200" kern="1200" dirty="0" smtClean="0">
                <a:solidFill>
                  <a:schemeClr val="tx1"/>
                </a:solidFill>
                <a:effectLst/>
                <a:latin typeface="+mn-lt"/>
                <a:ea typeface="+mn-ea"/>
                <a:cs typeface="+mn-cs"/>
              </a:rPr>
              <a:t>9a</a:t>
            </a:r>
            <a:r>
              <a:rPr lang="zh-CN" altLang="zh-CN" sz="1200" kern="1200" dirty="0" smtClean="0">
                <a:solidFill>
                  <a:schemeClr val="tx1"/>
                </a:solidFill>
                <a:effectLst/>
                <a:latin typeface="+mn-lt"/>
                <a:ea typeface="+mn-ea"/>
                <a:cs typeface="+mn-cs"/>
              </a:rPr>
              <a:t>的可视分析表明，所有场景的所有每小时</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分数都在</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以上。这意味着没有一个搜索引擎是完美的：每个使用模式下的搜索引擎每小时都会产生故障。一个有趣的观察是，不同的搜索引擎有非常不同的性能。相对而言，最可靠的服务是谷歌的英语搜索，而最不可靠的服务是百度的英语搜索，最糟糕的情况下，百度的每小时</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高达</a:t>
            </a:r>
            <a:r>
              <a:rPr lang="en-US" altLang="zh-CN" sz="1200" kern="1200" dirty="0" smtClean="0">
                <a:solidFill>
                  <a:schemeClr val="tx1"/>
                </a:solidFill>
                <a:effectLst/>
                <a:latin typeface="+mn-lt"/>
                <a:ea typeface="+mn-ea"/>
                <a:cs typeface="+mn-cs"/>
              </a:rPr>
              <a:t>0.25</a:t>
            </a:r>
            <a:r>
              <a:rPr lang="zh-CN" altLang="zh-CN" sz="1200" kern="1200" dirty="0" smtClean="0">
                <a:solidFill>
                  <a:schemeClr val="tx1"/>
                </a:solidFill>
                <a:effectLst/>
                <a:latin typeface="+mn-lt"/>
                <a:ea typeface="+mn-ea"/>
                <a:cs typeface="+mn-cs"/>
              </a:rPr>
              <a:t>左右。然而，百度的中文搜索明显优于英文搜索，而谷歌和必应的英文搜索则优于相应的中文搜索。这些发现似乎与以下事实一致：百度是一个基于中国的搜索引擎（因此</a:t>
            </a:r>
            <a:r>
              <a:rPr lang="en-US" altLang="zh-CN" sz="1200" kern="1200" dirty="0" err="1" smtClean="0">
                <a:solidFill>
                  <a:schemeClr val="tx1"/>
                </a:solidFill>
                <a:effectLst/>
                <a:latin typeface="+mn-lt"/>
                <a:ea typeface="+mn-ea"/>
                <a:cs typeface="+mn-cs"/>
              </a:rPr>
              <a:t>baidu</a:t>
            </a:r>
            <a:r>
              <a:rPr lang="zh-CN" altLang="zh-CN" sz="1200" kern="1200" dirty="0" smtClean="0">
                <a:solidFill>
                  <a:schemeClr val="tx1"/>
                </a:solidFill>
                <a:effectLst/>
                <a:latin typeface="+mn-lt"/>
                <a:ea typeface="+mn-ea"/>
                <a:cs typeface="+mn-cs"/>
              </a:rPr>
              <a:t>是为中文查询而设计的，或是在中文查询方面比英文查询方面更训练有素），而谷歌和必应是一个基于美国的引擎，有更多的英文查询。</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24</a:t>
            </a:fld>
            <a:endParaRPr kumimoji="1" lang="zh-CN" altLang="en-US"/>
          </a:p>
        </p:txBody>
      </p:sp>
    </p:spTree>
    <p:extLst>
      <p:ext uri="{BB962C8B-B14F-4D97-AF65-F5344CB8AC3E}">
        <p14:creationId xmlns:p14="http://schemas.microsoft.com/office/powerpoint/2010/main" val="210239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源查询</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的定义和构造方式与</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完全相同，搜索引擎返回一个小的网页列表，即（</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pn</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0&lt;n&lt;=20</a:t>
            </a:r>
            <a:r>
              <a:rPr lang="zh-CN" altLang="zh-CN" sz="1200" kern="1200" dirty="0" smtClean="0">
                <a:solidFill>
                  <a:schemeClr val="tx1"/>
                </a:solidFill>
                <a:effectLst/>
                <a:latin typeface="+mn-lt"/>
                <a:ea typeface="+mn-ea"/>
                <a:cs typeface="+mn-cs"/>
              </a:rPr>
              <a:t>。让</a:t>
            </a:r>
            <a:r>
              <a:rPr lang="en-US" altLang="zh-CN" sz="1200" kern="1200" dirty="0" err="1" smtClean="0">
                <a:solidFill>
                  <a:schemeClr val="tx1"/>
                </a:solidFill>
                <a:effectLst/>
                <a:latin typeface="+mn-lt"/>
                <a:ea typeface="+mn-ea"/>
                <a:cs typeface="+mn-cs"/>
              </a:rPr>
              <a:t>ti</a:t>
            </a:r>
            <a:r>
              <a:rPr lang="zh-CN" altLang="zh-CN" sz="1200" kern="1200" dirty="0" smtClean="0">
                <a:solidFill>
                  <a:schemeClr val="tx1"/>
                </a:solidFill>
                <a:effectLst/>
                <a:latin typeface="+mn-lt"/>
                <a:ea typeface="+mn-ea"/>
                <a:cs typeface="+mn-cs"/>
              </a:rPr>
              <a:t>是搜索引擎为结果</a:t>
            </a:r>
            <a:r>
              <a:rPr lang="en-US" altLang="zh-CN" sz="1200" kern="1200" dirty="0" smtClean="0">
                <a:solidFill>
                  <a:schemeClr val="tx1"/>
                </a:solidFill>
                <a:effectLst/>
                <a:latin typeface="+mn-lt"/>
                <a:ea typeface="+mn-ea"/>
                <a:cs typeface="+mn-cs"/>
              </a:rPr>
              <a:t>pi</a:t>
            </a:r>
            <a:r>
              <a:rPr lang="zh-CN" altLang="zh-CN" sz="1200" kern="1200" dirty="0" smtClean="0">
                <a:solidFill>
                  <a:schemeClr val="tx1"/>
                </a:solidFill>
                <a:effectLst/>
                <a:latin typeface="+mn-lt"/>
                <a:ea typeface="+mn-ea"/>
                <a:cs typeface="+mn-cs"/>
              </a:rPr>
              <a:t>生成的标题，</a:t>
            </a:r>
            <a:r>
              <a:rPr lang="en-US" altLang="zh-CN" sz="1200" kern="1200" dirty="0" smtClean="0">
                <a:solidFill>
                  <a:schemeClr val="tx1"/>
                </a:solidFill>
                <a:effectLst/>
                <a:latin typeface="+mn-lt"/>
                <a:ea typeface="+mn-ea"/>
                <a:cs typeface="+mn-cs"/>
              </a:rPr>
              <a:t>1&lt;=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title</a:t>
            </a:r>
            <a:r>
              <a:rPr lang="zh-CN" altLang="zh-CN" sz="1200" kern="1200" dirty="0" smtClean="0">
                <a:solidFill>
                  <a:schemeClr val="tx1"/>
                </a:solidFill>
                <a:effectLst/>
                <a:latin typeface="+mn-lt"/>
                <a:ea typeface="+mn-ea"/>
                <a:cs typeface="+mn-cs"/>
              </a:rPr>
              <a:t>”是任何搜索结果的第一行，用户可以单击该行访问相关网页。图</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显示了谷歌对标题的定义；其他正在研究的搜索引擎也有类似的定义。根据谷歌的在线规范，标题的生成“既考虑了网页的内容，也考虑了网页上出现的对其的引用。代码片段和标题的目标是最好地表示和描述每个结果，并解释它与用户查询的关系。”</a:t>
            </a:r>
          </a:p>
          <a:p>
            <a:r>
              <a:rPr lang="en-US" altLang="zh-CN" sz="1200" kern="1200" dirty="0" err="1" smtClean="0">
                <a:solidFill>
                  <a:schemeClr val="tx1"/>
                </a:solidFill>
                <a:effectLst/>
                <a:latin typeface="+mn-lt"/>
                <a:ea typeface="+mn-ea"/>
                <a:cs typeface="+mn-cs"/>
              </a:rPr>
              <a:t>MPTitle</a:t>
            </a:r>
            <a:r>
              <a:rPr lang="zh-CN" altLang="zh-CN" sz="1200" kern="1200" dirty="0" smtClean="0">
                <a:solidFill>
                  <a:schemeClr val="tx1"/>
                </a:solidFill>
                <a:effectLst/>
                <a:latin typeface="+mn-lt"/>
                <a:ea typeface="+mn-ea"/>
                <a:cs typeface="+mn-cs"/>
              </a:rPr>
              <a:t>要求后续查询</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1&lt;=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&lt;=n</a:t>
            </a:r>
            <a:r>
              <a:rPr lang="zh-CN" altLang="zh-CN" sz="1200" kern="1200" dirty="0" smtClean="0">
                <a:solidFill>
                  <a:schemeClr val="tx1"/>
                </a:solidFill>
                <a:effectLst/>
                <a:latin typeface="+mn-lt"/>
                <a:ea typeface="+mn-ea"/>
                <a:cs typeface="+mn-cs"/>
              </a:rPr>
              <a:t>是两部分的连接：第一部分与</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相同（使用引号）。第二部分是从搜索引擎的结果屏幕（也称为搜索引擎结果页或</a:t>
            </a:r>
            <a:r>
              <a:rPr lang="en-US" altLang="zh-CN" sz="1200" kern="1200" dirty="0" smtClean="0">
                <a:solidFill>
                  <a:schemeClr val="tx1"/>
                </a:solidFill>
                <a:effectLst/>
                <a:latin typeface="+mn-lt"/>
                <a:ea typeface="+mn-ea"/>
                <a:cs typeface="+mn-cs"/>
              </a:rPr>
              <a:t>SERP</a:t>
            </a:r>
            <a:r>
              <a:rPr lang="zh-CN" altLang="zh-CN" sz="1200" kern="1200" dirty="0" smtClean="0">
                <a:solidFill>
                  <a:schemeClr val="tx1"/>
                </a:solidFill>
                <a:effectLst/>
                <a:latin typeface="+mn-lt"/>
                <a:ea typeface="+mn-ea"/>
                <a:cs typeface="+mn-cs"/>
              </a:rPr>
              <a:t>）中提取的标题</a:t>
            </a:r>
            <a:r>
              <a:rPr lang="en-US" altLang="zh-CN" sz="1200" kern="1200" dirty="0" err="1" smtClean="0">
                <a:solidFill>
                  <a:schemeClr val="tx1"/>
                </a:solidFill>
                <a:effectLst/>
                <a:latin typeface="+mn-lt"/>
                <a:ea typeface="+mn-ea"/>
                <a:cs typeface="+mn-cs"/>
              </a:rPr>
              <a:t>ti</a:t>
            </a:r>
            <a:r>
              <a:rPr lang="zh-CN" altLang="zh-CN" sz="1200" kern="1200" dirty="0" smtClean="0">
                <a:solidFill>
                  <a:schemeClr val="tx1"/>
                </a:solidFill>
                <a:effectLst/>
                <a:latin typeface="+mn-lt"/>
                <a:ea typeface="+mn-ea"/>
                <a:cs typeface="+mn-cs"/>
              </a:rPr>
              <a:t>，去掉所有标点和符号以避免歧义。第二部分不使用双引号括起来，因此启用了同义词搜索。有</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个后续查询，即</a:t>
            </a:r>
            <a:r>
              <a:rPr lang="en-US" altLang="zh-CN" sz="1200" kern="1200" dirty="0" smtClean="0">
                <a:solidFill>
                  <a:schemeClr val="tx1"/>
                </a:solidFill>
                <a:effectLst/>
                <a:latin typeface="+mn-lt"/>
                <a:ea typeface="+mn-ea"/>
                <a:cs typeface="+mn-cs"/>
              </a:rPr>
              <a:t>B1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Bn</a:t>
            </a:r>
            <a:r>
              <a:rPr lang="zh-CN" altLang="zh-CN" sz="1200" kern="1200" dirty="0" smtClean="0">
                <a:solidFill>
                  <a:schemeClr val="tx1"/>
                </a:solidFill>
                <a:effectLst/>
                <a:latin typeface="+mn-lt"/>
                <a:ea typeface="+mn-ea"/>
                <a:cs typeface="+mn-cs"/>
              </a:rPr>
              <a:t>。让</a:t>
            </a:r>
            <a:r>
              <a:rPr lang="en-US" altLang="zh-CN" sz="1200" kern="1200" dirty="0" err="1" smtClean="0">
                <a:solidFill>
                  <a:schemeClr val="tx1"/>
                </a:solidFill>
                <a:effectLst/>
                <a:latin typeface="+mn-lt"/>
                <a:ea typeface="+mn-ea"/>
                <a:cs typeface="+mn-cs"/>
              </a:rPr>
              <a:t>FRi</a:t>
            </a:r>
            <a:r>
              <a:rPr lang="zh-CN" altLang="zh-CN" sz="1200" kern="1200" dirty="0" smtClean="0">
                <a:solidFill>
                  <a:schemeClr val="tx1"/>
                </a:solidFill>
                <a:effectLst/>
                <a:latin typeface="+mn-lt"/>
                <a:ea typeface="+mn-ea"/>
                <a:cs typeface="+mn-cs"/>
              </a:rPr>
              <a:t>作为搜索引擎返回的用于查询</a:t>
            </a:r>
            <a:r>
              <a:rPr lang="en-US" altLang="zh-CN" sz="1200" kern="1200" dirty="0" smtClean="0">
                <a:solidFill>
                  <a:schemeClr val="tx1"/>
                </a:solidFill>
                <a:effectLst/>
                <a:latin typeface="+mn-lt"/>
                <a:ea typeface="+mn-ea"/>
                <a:cs typeface="+mn-cs"/>
              </a:rPr>
              <a:t>Bi</a:t>
            </a:r>
            <a:r>
              <a:rPr lang="zh-CN" altLang="zh-CN" sz="1200" kern="1200" dirty="0" smtClean="0">
                <a:solidFill>
                  <a:schemeClr val="tx1"/>
                </a:solidFill>
                <a:effectLst/>
                <a:latin typeface="+mn-lt"/>
                <a:ea typeface="+mn-ea"/>
                <a:cs typeface="+mn-cs"/>
              </a:rPr>
              <a:t>的网页列表。</a:t>
            </a:r>
            <a:r>
              <a:rPr lang="en-US" altLang="zh-CN" sz="1200" kern="1200" dirty="0" err="1" smtClean="0">
                <a:solidFill>
                  <a:schemeClr val="tx1"/>
                </a:solidFill>
                <a:effectLst/>
                <a:latin typeface="+mn-lt"/>
                <a:ea typeface="+mn-ea"/>
                <a:cs typeface="+mn-cs"/>
              </a:rPr>
              <a:t>MPTitle</a:t>
            </a:r>
            <a:r>
              <a:rPr lang="zh-CN" altLang="zh-CN" sz="1200" kern="1200" dirty="0" smtClean="0">
                <a:solidFill>
                  <a:schemeClr val="tx1"/>
                </a:solidFill>
                <a:effectLst/>
                <a:latin typeface="+mn-lt"/>
                <a:ea typeface="+mn-ea"/>
                <a:cs typeface="+mn-cs"/>
              </a:rPr>
              <a:t>要求网页</a:t>
            </a:r>
            <a:r>
              <a:rPr lang="en-US" altLang="zh-CN" sz="1200" kern="1200" dirty="0" smtClean="0">
                <a:solidFill>
                  <a:schemeClr val="tx1"/>
                </a:solidFill>
                <a:effectLst/>
                <a:latin typeface="+mn-lt"/>
                <a:ea typeface="+mn-ea"/>
                <a:cs typeface="+mn-cs"/>
              </a:rPr>
              <a:t>pi</a:t>
            </a:r>
            <a:r>
              <a:rPr lang="zh-CN" altLang="zh-CN" sz="1200" kern="1200" dirty="0" smtClean="0">
                <a:solidFill>
                  <a:schemeClr val="tx1"/>
                </a:solidFill>
                <a:effectLst/>
                <a:latin typeface="+mn-lt"/>
                <a:ea typeface="+mn-ea"/>
                <a:cs typeface="+mn-cs"/>
              </a:rPr>
              <a:t>属于</a:t>
            </a:r>
            <a:r>
              <a:rPr lang="en-US" altLang="zh-CN" sz="1200" kern="1200" dirty="0" err="1" smtClean="0">
                <a:solidFill>
                  <a:schemeClr val="tx1"/>
                </a:solidFill>
                <a:effectLst/>
                <a:latin typeface="+mn-lt"/>
                <a:ea typeface="+mn-ea"/>
                <a:cs typeface="+mn-cs"/>
              </a:rPr>
              <a:t>FRi</a:t>
            </a:r>
            <a:r>
              <a:rPr lang="zh-CN" altLang="zh-CN" sz="1200" kern="1200" dirty="0" smtClean="0">
                <a:solidFill>
                  <a:schemeClr val="tx1"/>
                </a:solidFill>
                <a:effectLst/>
                <a:latin typeface="+mn-lt"/>
                <a:ea typeface="+mn-ea"/>
                <a:cs typeface="+mn-cs"/>
              </a:rPr>
              <a:t>。</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25</a:t>
            </a:fld>
            <a:endParaRPr kumimoji="1" lang="zh-CN" altLang="en-US"/>
          </a:p>
        </p:txBody>
      </p:sp>
    </p:spTree>
    <p:extLst>
      <p:ext uri="{BB962C8B-B14F-4D97-AF65-F5344CB8AC3E}">
        <p14:creationId xmlns:p14="http://schemas.microsoft.com/office/powerpoint/2010/main" val="1251544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MPTitle</a:t>
            </a:r>
            <a:r>
              <a:rPr lang="zh-CN" altLang="zh-CN" sz="1200" kern="1200" dirty="0" smtClean="0">
                <a:solidFill>
                  <a:schemeClr val="tx1"/>
                </a:solidFill>
                <a:effectLst/>
                <a:latin typeface="+mn-lt"/>
                <a:ea typeface="+mn-ea"/>
                <a:cs typeface="+mn-cs"/>
              </a:rPr>
              <a:t>的实验设计与</a:t>
            </a:r>
            <a:r>
              <a:rPr lang="en-US" altLang="zh-CN" sz="1200" kern="1200" dirty="0" err="1" smtClean="0">
                <a:solidFill>
                  <a:schemeClr val="tx1"/>
                </a:solidFill>
                <a:effectLst/>
                <a:latin typeface="+mn-lt"/>
                <a:ea typeface="+mn-ea"/>
                <a:cs typeface="+mn-cs"/>
              </a:rPr>
              <a:t>MPSite</a:t>
            </a:r>
            <a:r>
              <a:rPr lang="zh-CN" altLang="zh-CN" sz="1200" kern="1200" dirty="0" smtClean="0">
                <a:solidFill>
                  <a:schemeClr val="tx1"/>
                </a:solidFill>
                <a:effectLst/>
                <a:latin typeface="+mn-lt"/>
                <a:ea typeface="+mn-ea"/>
                <a:cs typeface="+mn-cs"/>
              </a:rPr>
              <a:t>的实验设计非常相似，只是：（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）每一次变质测试的结果都是“发现”或“没有发现”（不是“通过”或“失败”），其中“没有发现”从用户的角度看是指搜索结果不好；（</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）每批测试的结果是每小时出现异常率“</a:t>
            </a:r>
            <a:r>
              <a:rPr lang="en-US" altLang="zh-CN" sz="1200" kern="1200" dirty="0" smtClean="0">
                <a:solidFill>
                  <a:schemeClr val="tx1"/>
                </a:solidFill>
                <a:effectLst/>
                <a:latin typeface="+mn-lt"/>
                <a:ea typeface="+mn-ea"/>
                <a:cs typeface="+mn-cs"/>
              </a:rPr>
              <a:t>ROCOA</a:t>
            </a:r>
            <a:r>
              <a:rPr lang="zh-CN" altLang="zh-CN" sz="1200" kern="1200" dirty="0" smtClean="0">
                <a:solidFill>
                  <a:schemeClr val="tx1"/>
                </a:solidFill>
                <a:effectLst/>
                <a:latin typeface="+mn-lt"/>
                <a:ea typeface="+mn-ea"/>
                <a:cs typeface="+mn-cs"/>
              </a:rPr>
              <a:t>”（不是失败率“</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”）——其中“异常”指违反</a:t>
            </a:r>
            <a:r>
              <a:rPr lang="en-US" altLang="zh-CN" sz="1200" kern="1200" dirty="0" err="1" smtClean="0">
                <a:solidFill>
                  <a:schemeClr val="tx1"/>
                </a:solidFill>
                <a:effectLst/>
                <a:latin typeface="+mn-lt"/>
                <a:ea typeface="+mn-ea"/>
                <a:cs typeface="+mn-cs"/>
              </a:rPr>
              <a:t>MPTitle</a:t>
            </a:r>
            <a:r>
              <a:rPr lang="zh-CN" altLang="zh-CN" sz="1200" kern="1200" dirty="0" smtClean="0">
                <a:solidFill>
                  <a:schemeClr val="tx1"/>
                </a:solidFill>
                <a:effectLst/>
                <a:latin typeface="+mn-lt"/>
                <a:ea typeface="+mn-ea"/>
                <a:cs typeface="+mn-cs"/>
              </a:rPr>
              <a:t>。显然，较高的</a:t>
            </a:r>
            <a:r>
              <a:rPr lang="en-US" altLang="zh-CN" sz="1200" kern="1200" dirty="0" smtClean="0">
                <a:solidFill>
                  <a:schemeClr val="tx1"/>
                </a:solidFill>
                <a:effectLst/>
                <a:latin typeface="+mn-lt"/>
                <a:ea typeface="+mn-ea"/>
                <a:cs typeface="+mn-cs"/>
              </a:rPr>
              <a:t>ROCOA</a:t>
            </a:r>
            <a:r>
              <a:rPr lang="zh-CN" altLang="zh-CN" sz="1200" kern="1200" dirty="0" smtClean="0">
                <a:solidFill>
                  <a:schemeClr val="tx1"/>
                </a:solidFill>
                <a:effectLst/>
                <a:latin typeface="+mn-lt"/>
                <a:ea typeface="+mn-ea"/>
                <a:cs typeface="+mn-cs"/>
              </a:rPr>
              <a:t>值意味着每次接收的搜索质量较差</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26</a:t>
            </a:fld>
            <a:endParaRPr kumimoji="1" lang="zh-CN" altLang="en-US"/>
          </a:p>
        </p:txBody>
      </p:sp>
    </p:spTree>
    <p:extLst>
      <p:ext uri="{BB962C8B-B14F-4D97-AF65-F5344CB8AC3E}">
        <p14:creationId xmlns:p14="http://schemas.microsoft.com/office/powerpoint/2010/main" val="119533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“文森特·梵高”和“猫王”以及“阿尔伯特·爱因斯坦”和“柏拉图”。在本例中，</a:t>
            </a:r>
            <a:r>
              <a:rPr lang="en-US" altLang="zh-CN" sz="1200" kern="1200" dirty="0" smtClean="0">
                <a:solidFill>
                  <a:schemeClr val="tx1"/>
                </a:solidFill>
                <a:effectLst/>
                <a:latin typeface="+mn-lt"/>
                <a:ea typeface="+mn-ea"/>
                <a:cs typeface="+mn-cs"/>
              </a:rPr>
              <a:t>A1 1/4</a:t>
            </a:r>
            <a:r>
              <a:rPr lang="zh-CN" altLang="zh-CN" sz="1200" kern="1200" dirty="0" smtClean="0">
                <a:solidFill>
                  <a:schemeClr val="tx1"/>
                </a:solidFill>
                <a:effectLst/>
                <a:latin typeface="+mn-lt"/>
                <a:ea typeface="+mn-ea"/>
                <a:cs typeface="+mn-cs"/>
              </a:rPr>
              <a:t>“文森特·梵高”、</a:t>
            </a:r>
            <a:r>
              <a:rPr lang="en-US" altLang="zh-CN" sz="1200" kern="1200" dirty="0" smtClean="0">
                <a:solidFill>
                  <a:schemeClr val="tx1"/>
                </a:solidFill>
                <a:effectLst/>
                <a:latin typeface="+mn-lt"/>
                <a:ea typeface="+mn-ea"/>
                <a:cs typeface="+mn-cs"/>
              </a:rPr>
              <a:t>A2 1/4</a:t>
            </a:r>
            <a:r>
              <a:rPr lang="zh-CN" altLang="zh-CN" sz="1200" kern="1200" dirty="0" smtClean="0">
                <a:solidFill>
                  <a:schemeClr val="tx1"/>
                </a:solidFill>
                <a:effectLst/>
                <a:latin typeface="+mn-lt"/>
                <a:ea typeface="+mn-ea"/>
                <a:cs typeface="+mn-cs"/>
              </a:rPr>
              <a:t>“猫王普雷斯利”、</a:t>
            </a:r>
            <a:r>
              <a:rPr lang="en-US" altLang="zh-CN" sz="1200" kern="1200" dirty="0" smtClean="0">
                <a:solidFill>
                  <a:schemeClr val="tx1"/>
                </a:solidFill>
                <a:effectLst/>
                <a:latin typeface="+mn-lt"/>
                <a:ea typeface="+mn-ea"/>
                <a:cs typeface="+mn-cs"/>
              </a:rPr>
              <a:t>A3 1/4</a:t>
            </a:r>
            <a:r>
              <a:rPr lang="zh-CN" altLang="zh-CN" sz="1200" kern="1200" dirty="0" smtClean="0">
                <a:solidFill>
                  <a:schemeClr val="tx1"/>
                </a:solidFill>
                <a:effectLst/>
                <a:latin typeface="+mn-lt"/>
                <a:ea typeface="+mn-ea"/>
                <a:cs typeface="+mn-cs"/>
              </a:rPr>
              <a:t>“阿尔伯特·爱因斯坦”和</a:t>
            </a:r>
            <a:r>
              <a:rPr lang="en-US" altLang="zh-CN" sz="1200" kern="1200" dirty="0" smtClean="0">
                <a:solidFill>
                  <a:schemeClr val="tx1"/>
                </a:solidFill>
                <a:effectLst/>
                <a:latin typeface="+mn-lt"/>
                <a:ea typeface="+mn-ea"/>
                <a:cs typeface="+mn-cs"/>
              </a:rPr>
              <a:t>A4 1/4</a:t>
            </a:r>
            <a:r>
              <a:rPr lang="zh-CN" altLang="zh-CN" sz="1200" kern="1200" dirty="0" smtClean="0">
                <a:solidFill>
                  <a:schemeClr val="tx1"/>
                </a:solidFill>
                <a:effectLst/>
                <a:latin typeface="+mn-lt"/>
                <a:ea typeface="+mn-ea"/>
                <a:cs typeface="+mn-cs"/>
              </a:rPr>
              <a:t>“柏拉图”。后续查询</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是通过颠倒</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的术语顺序来构造的：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“柏拉图”和“阿尔伯特·爱因斯坦”、“猫王普雷斯利”和“文森特·梵高”。</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MPReverseJD</a:t>
            </a:r>
            <a:r>
              <a:rPr lang="zh-CN" altLang="zh-CN" sz="1200" kern="1200" dirty="0" smtClean="0">
                <a:solidFill>
                  <a:schemeClr val="tx1"/>
                </a:solidFill>
                <a:effectLst/>
                <a:latin typeface="+mn-lt"/>
                <a:ea typeface="+mn-ea"/>
                <a:cs typeface="+mn-cs"/>
              </a:rPr>
              <a:t>指出，稳定的搜索引擎应该为源查询</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和后续查询</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返回相似的结果。换句话说，这两个结果集应该有一个大的交集，我们称之为稳定。这一要求是合理的，特别是考虑到</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的结果集非常小（包含的结果不超过</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个），并且源查询和后续查询具有相似的语义，这是因为查询只包含其顺序不会改变查询含义的名称。</a:t>
            </a:r>
          </a:p>
          <a:p>
            <a:r>
              <a:rPr lang="zh-CN" altLang="zh-CN" sz="1200" kern="1200" dirty="0" smtClean="0">
                <a:solidFill>
                  <a:schemeClr val="tx1"/>
                </a:solidFill>
                <a:effectLst/>
                <a:latin typeface="+mn-lt"/>
                <a:ea typeface="+mn-ea"/>
                <a:cs typeface="+mn-cs"/>
              </a:rPr>
              <a:t>为了测量两个结果集的相似性，我们使用度量</a:t>
            </a:r>
            <a:r>
              <a:rPr lang="en-US" altLang="zh-CN" sz="1200" kern="1200" dirty="0" err="1" smtClean="0">
                <a:solidFill>
                  <a:schemeClr val="tx1"/>
                </a:solidFill>
                <a:effectLst/>
                <a:latin typeface="+mn-lt"/>
                <a:ea typeface="+mn-ea"/>
                <a:cs typeface="+mn-cs"/>
              </a:rPr>
              <a:t>Jaccard</a:t>
            </a:r>
            <a:r>
              <a:rPr lang="zh-CN" altLang="zh-CN" sz="1200" kern="1200" dirty="0" smtClean="0">
                <a:solidFill>
                  <a:schemeClr val="tx1"/>
                </a:solidFill>
                <a:effectLst/>
                <a:latin typeface="+mn-lt"/>
                <a:ea typeface="+mn-ea"/>
                <a:cs typeface="+mn-cs"/>
              </a:rPr>
              <a:t>相似系数</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27</a:t>
            </a:fld>
            <a:endParaRPr kumimoji="1" lang="zh-CN" altLang="en-US"/>
          </a:p>
        </p:txBody>
      </p:sp>
    </p:spTree>
    <p:extLst>
      <p:ext uri="{BB962C8B-B14F-4D97-AF65-F5344CB8AC3E}">
        <p14:creationId xmlns:p14="http://schemas.microsoft.com/office/powerpoint/2010/main" val="152229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所有搜索引擎的所有小时得分都低于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。这意味着没有一个搜索引擎在任何时候都是完美的。在这四个引擎中，谷歌最稳定，而百度最不稳定。使用模式（单词类别）似乎对搜索引擎的性能有影响。</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28</a:t>
            </a:fld>
            <a:endParaRPr kumimoji="1" lang="zh-CN" altLang="en-US"/>
          </a:p>
        </p:txBody>
      </p:sp>
    </p:spTree>
    <p:extLst>
      <p:ext uri="{BB962C8B-B14F-4D97-AF65-F5344CB8AC3E}">
        <p14:creationId xmlns:p14="http://schemas.microsoft.com/office/powerpoint/2010/main" val="89960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语义搜索引擎：在语义理解上做得有多好</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2</a:t>
            </a:fld>
            <a:endParaRPr kumimoji="1" lang="zh-CN" altLang="en-US"/>
          </a:p>
        </p:txBody>
      </p:sp>
    </p:spTree>
    <p:extLst>
      <p:ext uri="{BB962C8B-B14F-4D97-AF65-F5344CB8AC3E}">
        <p14:creationId xmlns:p14="http://schemas.microsoft.com/office/powerpoint/2010/main" val="1942577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30</a:t>
            </a:fld>
            <a:endParaRPr kumimoji="1" lang="zh-CN" altLang="en-US"/>
          </a:p>
        </p:txBody>
      </p:sp>
    </p:spTree>
    <p:extLst>
      <p:ext uri="{BB962C8B-B14F-4D97-AF65-F5344CB8AC3E}">
        <p14:creationId xmlns:p14="http://schemas.microsoft.com/office/powerpoint/2010/main" val="682377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通用模式：</a:t>
            </a:r>
            <a:r>
              <a:rPr lang="zh-CN" altLang="zh-CN" sz="1200" kern="1200" dirty="0" smtClean="0">
                <a:solidFill>
                  <a:schemeClr val="tx1"/>
                </a:solidFill>
                <a:effectLst/>
                <a:latin typeface="+mn-lt"/>
                <a:ea typeface="+mn-ea"/>
                <a:cs typeface="+mn-cs"/>
              </a:rPr>
              <a:t>尽管每小时执行相同的</a:t>
            </a:r>
            <a:r>
              <a:rPr lang="en-US" altLang="zh-CN" sz="1200" kern="1200" dirty="0" smtClean="0">
                <a:solidFill>
                  <a:schemeClr val="tx1"/>
                </a:solidFill>
                <a:effectLst/>
                <a:latin typeface="+mn-lt"/>
                <a:ea typeface="+mn-ea"/>
                <a:cs typeface="+mn-cs"/>
              </a:rPr>
              <a:t>680</a:t>
            </a:r>
            <a:r>
              <a:rPr lang="zh-CN" altLang="zh-CN" sz="1200" kern="1200" dirty="0" smtClean="0">
                <a:solidFill>
                  <a:schemeClr val="tx1"/>
                </a:solidFill>
                <a:effectLst/>
                <a:latin typeface="+mn-lt"/>
                <a:ea typeface="+mn-ea"/>
                <a:cs typeface="+mn-cs"/>
              </a:rPr>
              <a:t>对测试，但所有四个搜索引擎的性能随时间变化很大。所有的</a:t>
            </a:r>
            <a:r>
              <a:rPr lang="en-US" altLang="zh-CN" sz="1200" kern="1200" dirty="0" err="1" smtClean="0">
                <a:solidFill>
                  <a:schemeClr val="tx1"/>
                </a:solidFill>
                <a:effectLst/>
                <a:latin typeface="+mn-lt"/>
                <a:ea typeface="+mn-ea"/>
                <a:cs typeface="+mn-cs"/>
              </a:rPr>
              <a:t>Jaccard</a:t>
            </a:r>
            <a:r>
              <a:rPr lang="zh-CN" altLang="zh-CN" sz="1200" kern="1200" dirty="0" smtClean="0">
                <a:solidFill>
                  <a:schemeClr val="tx1"/>
                </a:solidFill>
                <a:effectLst/>
                <a:latin typeface="+mn-lt"/>
                <a:ea typeface="+mn-ea"/>
                <a:cs typeface="+mn-cs"/>
              </a:rPr>
              <a:t>系数都小于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，也就是说，对于任何一个搜索引擎来说，稳定性质量都不是完美的。图</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显示谷歌在排名稳定性上优于其他三个引擎。</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和其他引擎的方法之间的差异有很大的影响大小（</a:t>
            </a:r>
            <a:r>
              <a:rPr lang="en-US" altLang="zh-CN" sz="1200" kern="1200" dirty="0" smtClean="0">
                <a:solidFill>
                  <a:schemeClr val="tx1"/>
                </a:solidFill>
                <a:effectLst/>
                <a:latin typeface="+mn-lt"/>
                <a:ea typeface="+mn-ea"/>
                <a:cs typeface="+mn-cs"/>
              </a:rPr>
              <a:t>Cohen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值都大于</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）。为了提高可用性，用户在使用</a:t>
            </a:r>
            <a:r>
              <a:rPr lang="en-US" altLang="zh-CN" sz="1200" kern="1200" dirty="0" smtClean="0">
                <a:solidFill>
                  <a:schemeClr val="tx1"/>
                </a:solidFill>
                <a:effectLst/>
                <a:latin typeface="+mn-lt"/>
                <a:ea typeface="+mn-ea"/>
                <a:cs typeface="+mn-cs"/>
              </a:rPr>
              <a:t>Bing</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CBing</a:t>
            </a:r>
            <a:r>
              <a:rPr lang="zh-CN" altLang="zh-CN" sz="1200" kern="1200" dirty="0" smtClean="0">
                <a:solidFill>
                  <a:schemeClr val="tx1"/>
                </a:solidFill>
                <a:effectLst/>
                <a:latin typeface="+mn-lt"/>
                <a:ea typeface="+mn-ea"/>
                <a:cs typeface="+mn-cs"/>
              </a:rPr>
              <a:t>或百度进行搜索时应注意词序，因为这些引擎对此比</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敏感得多。当用户对最初的搜索结果不满意时，这三个引擎的用户也可以考虑更改词序以再次进行查询。</a:t>
            </a:r>
            <a:endParaRPr lang="zh-CN" altLang="en-US"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31</a:t>
            </a:fld>
            <a:endParaRPr kumimoji="1" lang="zh-CN" altLang="en-US"/>
          </a:p>
        </p:txBody>
      </p:sp>
    </p:spTree>
    <p:extLst>
      <p:ext uri="{BB962C8B-B14F-4D97-AF65-F5344CB8AC3E}">
        <p14:creationId xmlns:p14="http://schemas.microsoft.com/office/powerpoint/2010/main" val="1217313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四个搜索引擎在搜索大域时都会出现性能下降。直观地说，</a:t>
            </a:r>
            <a:r>
              <a:rPr lang="en-US" altLang="zh-CN" sz="1200" kern="1200" dirty="0" smtClean="0">
                <a:solidFill>
                  <a:schemeClr val="tx1"/>
                </a:solidFill>
                <a:effectLst/>
                <a:latin typeface="+mn-lt"/>
                <a:ea typeface="+mn-ea"/>
                <a:cs typeface="+mn-cs"/>
              </a:rPr>
              <a:t>.com</a:t>
            </a:r>
            <a:r>
              <a:rPr lang="zh-CN" altLang="zh-CN" sz="1200" kern="1200" dirty="0" smtClean="0">
                <a:solidFill>
                  <a:schemeClr val="tx1"/>
                </a:solidFill>
                <a:effectLst/>
                <a:latin typeface="+mn-lt"/>
                <a:ea typeface="+mn-ea"/>
                <a:cs typeface="+mn-cs"/>
              </a:rPr>
              <a:t>域比</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edu</a:t>
            </a:r>
            <a:r>
              <a:rPr lang="zh-CN" altLang="zh-CN" sz="1200" kern="1200" dirty="0" smtClean="0">
                <a:solidFill>
                  <a:schemeClr val="tx1"/>
                </a:solidFill>
                <a:effectLst/>
                <a:latin typeface="+mn-lt"/>
                <a:ea typeface="+mn-ea"/>
                <a:cs typeface="+mn-cs"/>
              </a:rPr>
              <a:t>域大，而</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edu</a:t>
            </a:r>
            <a:r>
              <a:rPr lang="zh-CN" altLang="zh-CN" sz="1200" kern="1200" dirty="0" smtClean="0">
                <a:solidFill>
                  <a:schemeClr val="tx1"/>
                </a:solidFill>
                <a:effectLst/>
                <a:latin typeface="+mn-lt"/>
                <a:ea typeface="+mn-ea"/>
                <a:cs typeface="+mn-cs"/>
              </a:rPr>
              <a:t>域又比</a:t>
            </a:r>
            <a:r>
              <a:rPr lang="en-US" altLang="zh-CN" sz="1200" kern="1200" dirty="0" smtClean="0">
                <a:solidFill>
                  <a:schemeClr val="tx1"/>
                </a:solidFill>
                <a:effectLst/>
                <a:latin typeface="+mn-lt"/>
                <a:ea typeface="+mn-ea"/>
                <a:cs typeface="+mn-cs"/>
              </a:rPr>
              <a:t>.mil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lc</a:t>
            </a:r>
            <a:r>
              <a:rPr lang="zh-CN" altLang="zh-CN" sz="1200" kern="1200" dirty="0" smtClean="0">
                <a:solidFill>
                  <a:schemeClr val="tx1"/>
                </a:solidFill>
                <a:effectLst/>
                <a:latin typeface="+mn-lt"/>
                <a:ea typeface="+mn-ea"/>
                <a:cs typeface="+mn-cs"/>
              </a:rPr>
              <a:t>域大。为了证实这一直觉，我们分析了结果计数，发现对于所有四个搜索引擎，</a:t>
            </a:r>
            <a:r>
              <a:rPr lang="en-US" altLang="zh-CN" sz="1200" kern="1200" dirty="0" smtClean="0">
                <a:solidFill>
                  <a:schemeClr val="tx1"/>
                </a:solidFill>
                <a:effectLst/>
                <a:latin typeface="+mn-lt"/>
                <a:ea typeface="+mn-ea"/>
                <a:cs typeface="+mn-cs"/>
              </a:rPr>
              <a:t>.com</a:t>
            </a:r>
            <a:r>
              <a:rPr lang="zh-CN" altLang="zh-CN" sz="1200" kern="1200" dirty="0" smtClean="0">
                <a:solidFill>
                  <a:schemeClr val="tx1"/>
                </a:solidFill>
                <a:effectLst/>
                <a:latin typeface="+mn-lt"/>
                <a:ea typeface="+mn-ea"/>
                <a:cs typeface="+mn-cs"/>
              </a:rPr>
              <a:t>域返回的结果最多，其次是</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edu</a:t>
            </a:r>
            <a:r>
              <a:rPr lang="zh-CN" altLang="zh-CN" sz="1200" kern="1200" dirty="0" smtClean="0">
                <a:solidFill>
                  <a:schemeClr val="tx1"/>
                </a:solidFill>
                <a:effectLst/>
                <a:latin typeface="+mn-lt"/>
                <a:ea typeface="+mn-ea"/>
                <a:cs typeface="+mn-cs"/>
              </a:rPr>
              <a:t>，然后是</a:t>
            </a:r>
            <a:r>
              <a:rPr lang="en-US" altLang="zh-CN" sz="1200" kern="1200" dirty="0" smtClean="0">
                <a:solidFill>
                  <a:schemeClr val="tx1"/>
                </a:solidFill>
                <a:effectLst/>
                <a:latin typeface="+mn-lt"/>
                <a:ea typeface="+mn-ea"/>
                <a:cs typeface="+mn-cs"/>
              </a:rPr>
              <a:t>.mil</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lc</a:t>
            </a:r>
            <a:r>
              <a:rPr lang="zh-CN" altLang="zh-CN" sz="1200" kern="1200" dirty="0" smtClean="0">
                <a:solidFill>
                  <a:schemeClr val="tx1"/>
                </a:solidFill>
                <a:effectLst/>
                <a:latin typeface="+mn-lt"/>
                <a:ea typeface="+mn-ea"/>
                <a:cs typeface="+mn-cs"/>
              </a:rPr>
              <a:t>域是最小的。显然，当域名规模较小时，四个搜索引擎在排名稳定性方面都有较好的表现。换句话说，可伸缩性应该是搜索引擎在不同领域性能差异的原因。除了网页数量较少之外，较小的域在许多方面（例如在集中度和位置、</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文档类型、用户搜索模式和</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使用文化</a:t>
            </a:r>
            <a:r>
              <a:rPr lang="en-US" altLang="zh-CN" sz="1200" kern="1200" dirty="0" smtClean="0">
                <a:solidFill>
                  <a:schemeClr val="tx1"/>
                </a:solidFill>
                <a:effectLst/>
                <a:latin typeface="+mn-lt"/>
                <a:ea typeface="+mn-ea"/>
                <a:cs typeface="+mn-cs"/>
              </a:rPr>
              <a:t>[37]</a:t>
            </a:r>
            <a:r>
              <a:rPr lang="zh-CN" altLang="zh-CN" sz="1200" kern="1200" dirty="0" smtClean="0">
                <a:solidFill>
                  <a:schemeClr val="tx1"/>
                </a:solidFill>
                <a:effectLst/>
                <a:latin typeface="+mn-lt"/>
                <a:ea typeface="+mn-ea"/>
                <a:cs typeface="+mn-cs"/>
              </a:rPr>
              <a:t>）也可能不那么多样化，这可能使它们更容易被搜索。</a:t>
            </a:r>
          </a:p>
          <a:p>
            <a:r>
              <a:rPr lang="zh-CN" altLang="zh-CN" sz="1200" kern="1200" dirty="0" smtClean="0">
                <a:solidFill>
                  <a:schemeClr val="tx1"/>
                </a:solidFill>
                <a:effectLst/>
                <a:latin typeface="+mn-lt"/>
                <a:ea typeface="+mn-ea"/>
                <a:cs typeface="+mn-cs"/>
              </a:rPr>
              <a:t>总而言之，</a:t>
            </a:r>
            <a:r>
              <a:rPr lang="en-US" altLang="zh-CN" sz="1200" kern="1200" dirty="0" err="1" smtClean="0">
                <a:solidFill>
                  <a:schemeClr val="tx1"/>
                </a:solidFill>
                <a:effectLst/>
                <a:latin typeface="+mn-lt"/>
                <a:ea typeface="+mn-ea"/>
                <a:cs typeface="+mn-cs"/>
              </a:rPr>
              <a:t>SwapJD</a:t>
            </a:r>
            <a:r>
              <a:rPr lang="zh-CN" altLang="zh-CN" sz="1200" kern="1200" dirty="0" smtClean="0">
                <a:solidFill>
                  <a:schemeClr val="tx1"/>
                </a:solidFill>
                <a:effectLst/>
                <a:latin typeface="+mn-lt"/>
                <a:ea typeface="+mn-ea"/>
                <a:cs typeface="+mn-cs"/>
              </a:rPr>
              <a:t>的结果显示，谷歌在排名稳定性和可扩展性方面都优于其他引擎。</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32</a:t>
            </a:fld>
            <a:endParaRPr kumimoji="1" lang="zh-CN" altLang="en-US"/>
          </a:p>
        </p:txBody>
      </p:sp>
    </p:spTree>
    <p:extLst>
      <p:ext uri="{BB962C8B-B14F-4D97-AF65-F5344CB8AC3E}">
        <p14:creationId xmlns:p14="http://schemas.microsoft.com/office/powerpoint/2010/main" val="1830072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源查询</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是从英语词典中随机选择的单词（不包括诸如“</a:t>
            </a:r>
            <a:r>
              <a:rPr lang="en-US" altLang="zh-CN" sz="1200" kern="1200" dirty="0" smtClean="0">
                <a:solidFill>
                  <a:schemeClr val="tx1"/>
                </a:solidFill>
                <a:effectLst/>
                <a:latin typeface="+mn-lt"/>
                <a:ea typeface="+mn-ea"/>
                <a:cs typeface="+mn-cs"/>
              </a:rPr>
              <a:t>is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of</a:t>
            </a:r>
            <a:r>
              <a:rPr lang="zh-CN" altLang="zh-CN" sz="1200" kern="1200" dirty="0" smtClean="0">
                <a:solidFill>
                  <a:schemeClr val="tx1"/>
                </a:solidFill>
                <a:effectLst/>
                <a:latin typeface="+mn-lt"/>
                <a:ea typeface="+mn-ea"/>
                <a:cs typeface="+mn-cs"/>
              </a:rPr>
              <a:t>”之类的常用单词），并且被双引号包围。设</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为顶部结果，即</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是搜索引擎返回查询</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的第一个列出的网页。后续查询</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仍然使用</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作为查询项，但仅限于</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的域。预期的关系是</a:t>
            </a:r>
            <a:r>
              <a:rPr lang="en-US" altLang="zh-CN" sz="1200" kern="1200" dirty="0" smtClean="0">
                <a:solidFill>
                  <a:schemeClr val="tx1"/>
                </a:solidFill>
                <a:effectLst/>
                <a:latin typeface="+mn-lt"/>
                <a:ea typeface="+mn-ea"/>
                <a:cs typeface="+mn-cs"/>
              </a:rPr>
              <a:t>p1</a:t>
            </a:r>
            <a:r>
              <a:rPr lang="zh-CN" altLang="zh-CN" sz="1200" kern="1200" dirty="0" smtClean="0">
                <a:solidFill>
                  <a:schemeClr val="tx1"/>
                </a:solidFill>
                <a:effectLst/>
                <a:latin typeface="+mn-lt"/>
                <a:ea typeface="+mn-ea"/>
                <a:cs typeface="+mn-cs"/>
              </a:rPr>
              <a:t>应该仍然出现在</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的搜索结果中。</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33</a:t>
            </a:fld>
            <a:endParaRPr kumimoji="1" lang="zh-CN" altLang="en-US"/>
          </a:p>
        </p:txBody>
      </p:sp>
    </p:spTree>
    <p:extLst>
      <p:ext uri="{BB962C8B-B14F-4D97-AF65-F5344CB8AC3E}">
        <p14:creationId xmlns:p14="http://schemas.microsoft.com/office/powerpoint/2010/main" val="819187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a:t>
            </a:r>
            <a:r>
              <a:rPr lang="en-US" altLang="zh-CN" sz="1200" kern="1200" dirty="0" smtClean="0">
                <a:solidFill>
                  <a:schemeClr val="tx1"/>
                </a:solidFill>
                <a:effectLst/>
                <a:latin typeface="+mn-lt"/>
                <a:ea typeface="+mn-ea"/>
                <a:cs typeface="+mn-cs"/>
              </a:rPr>
              <a:t>Top1Absent</a:t>
            </a:r>
            <a:r>
              <a:rPr lang="zh-CN" altLang="zh-CN" sz="1200" kern="1200" dirty="0" smtClean="0">
                <a:solidFill>
                  <a:schemeClr val="tx1"/>
                </a:solidFill>
                <a:effectLst/>
                <a:latin typeface="+mn-lt"/>
                <a:ea typeface="+mn-ea"/>
                <a:cs typeface="+mn-cs"/>
              </a:rPr>
              <a:t>，四个搜索引擎同时测试了</a:t>
            </a:r>
            <a:r>
              <a:rPr lang="en-US" altLang="zh-CN" sz="1200" kern="1200" dirty="0" smtClean="0">
                <a:solidFill>
                  <a:schemeClr val="tx1"/>
                </a:solidFill>
                <a:effectLst/>
                <a:latin typeface="+mn-lt"/>
                <a:ea typeface="+mn-ea"/>
                <a:cs typeface="+mn-cs"/>
              </a:rPr>
              <a:t>353</a:t>
            </a:r>
            <a:r>
              <a:rPr lang="zh-CN" altLang="zh-CN" sz="1200" kern="1200" dirty="0" smtClean="0">
                <a:solidFill>
                  <a:schemeClr val="tx1"/>
                </a:solidFill>
                <a:effectLst/>
                <a:latin typeface="+mn-lt"/>
                <a:ea typeface="+mn-ea"/>
                <a:cs typeface="+mn-cs"/>
              </a:rPr>
              <a:t>个小时。每小时</a:t>
            </a:r>
            <a:r>
              <a:rPr lang="en-US" altLang="zh-CN" sz="1200" kern="1200" dirty="0" smtClean="0">
                <a:solidFill>
                  <a:schemeClr val="tx1"/>
                </a:solidFill>
                <a:effectLst/>
                <a:latin typeface="+mn-lt"/>
                <a:ea typeface="+mn-ea"/>
                <a:cs typeface="+mn-cs"/>
              </a:rPr>
              <a:t>ROCOA</a:t>
            </a:r>
            <a:r>
              <a:rPr lang="zh-CN" altLang="zh-CN" sz="1200" kern="1200" dirty="0" smtClean="0">
                <a:solidFill>
                  <a:schemeClr val="tx1"/>
                </a:solidFill>
                <a:effectLst/>
                <a:latin typeface="+mn-lt"/>
                <a:ea typeface="+mn-ea"/>
                <a:cs typeface="+mn-cs"/>
              </a:rPr>
              <a:t>得分的分布如图</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所示。尽管每小时使用相同的源代码查询（</a:t>
            </a:r>
            <a:r>
              <a:rPr lang="en-US" altLang="zh-CN" sz="1200" kern="1200" dirty="0" smtClean="0">
                <a:solidFill>
                  <a:schemeClr val="tx1"/>
                </a:solidFill>
                <a:effectLst/>
                <a:latin typeface="+mn-lt"/>
                <a:ea typeface="+mn-ea"/>
                <a:cs typeface="+mn-cs"/>
              </a:rPr>
              <a:t>500</a:t>
            </a:r>
            <a:r>
              <a:rPr lang="zh-CN" altLang="zh-CN" sz="1200" kern="1200" dirty="0" smtClean="0">
                <a:solidFill>
                  <a:schemeClr val="tx1"/>
                </a:solidFill>
                <a:effectLst/>
                <a:latin typeface="+mn-lt"/>
                <a:ea typeface="+mn-ea"/>
                <a:cs typeface="+mn-cs"/>
              </a:rPr>
              <a:t>个英文单词），但随着时间的推移，搜索引擎的性能变化很大。在最好的情况下，所有四个搜索引擎每小时的</a:t>
            </a:r>
            <a:r>
              <a:rPr lang="en-US" altLang="zh-CN" sz="1200" kern="1200" dirty="0" smtClean="0">
                <a:solidFill>
                  <a:schemeClr val="tx1"/>
                </a:solidFill>
                <a:effectLst/>
                <a:latin typeface="+mn-lt"/>
                <a:ea typeface="+mn-ea"/>
                <a:cs typeface="+mn-cs"/>
              </a:rPr>
              <a:t>ROCOA</a:t>
            </a:r>
            <a:r>
              <a:rPr lang="zh-CN" altLang="zh-CN" sz="1200" kern="1200" dirty="0" smtClean="0">
                <a:solidFill>
                  <a:schemeClr val="tx1"/>
                </a:solidFill>
                <a:effectLst/>
                <a:latin typeface="+mn-lt"/>
                <a:ea typeface="+mn-ea"/>
                <a:cs typeface="+mn-cs"/>
              </a:rPr>
              <a:t>都是</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。最糟糕的情况是，谷歌、必应、</a:t>
            </a:r>
            <a:r>
              <a:rPr lang="en-US" altLang="zh-CN" sz="1200" kern="1200" dirty="0" err="1" smtClean="0">
                <a:solidFill>
                  <a:schemeClr val="tx1"/>
                </a:solidFill>
                <a:effectLst/>
                <a:latin typeface="+mn-lt"/>
                <a:ea typeface="+mn-ea"/>
                <a:cs typeface="+mn-cs"/>
              </a:rPr>
              <a:t>CBing</a:t>
            </a:r>
            <a:r>
              <a:rPr lang="zh-CN" altLang="zh-CN" sz="1200" kern="1200" dirty="0" smtClean="0">
                <a:solidFill>
                  <a:schemeClr val="tx1"/>
                </a:solidFill>
                <a:effectLst/>
                <a:latin typeface="+mn-lt"/>
                <a:ea typeface="+mn-ea"/>
                <a:cs typeface="+mn-cs"/>
              </a:rPr>
              <a:t>和百度的每小时</a:t>
            </a:r>
            <a:r>
              <a:rPr lang="en-US" altLang="zh-CN" sz="1200" kern="1200" dirty="0" smtClean="0">
                <a:solidFill>
                  <a:schemeClr val="tx1"/>
                </a:solidFill>
                <a:effectLst/>
                <a:latin typeface="+mn-lt"/>
                <a:ea typeface="+mn-ea"/>
                <a:cs typeface="+mn-cs"/>
              </a:rPr>
              <a:t>ROCOA</a:t>
            </a:r>
            <a:r>
              <a:rPr lang="zh-CN" altLang="zh-CN" sz="1200" kern="1200" dirty="0" smtClean="0">
                <a:solidFill>
                  <a:schemeClr val="tx1"/>
                </a:solidFill>
                <a:effectLst/>
                <a:latin typeface="+mn-lt"/>
                <a:ea typeface="+mn-ea"/>
                <a:cs typeface="+mn-cs"/>
              </a:rPr>
              <a:t>分别为</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14.4%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10.6%</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11.0%</a:t>
            </a:r>
            <a:r>
              <a:rPr lang="zh-CN" altLang="zh-CN" sz="1200" kern="1200" dirty="0" smtClean="0">
                <a:solidFill>
                  <a:schemeClr val="tx1"/>
                </a:solidFill>
                <a:effectLst/>
                <a:latin typeface="+mn-lt"/>
                <a:ea typeface="+mn-ea"/>
                <a:cs typeface="+mn-cs"/>
              </a:rPr>
              <a:t>。</a:t>
            </a:r>
            <a:r>
              <a:rPr lang="zh-CN" altLang="zh-CN" dirty="0" smtClean="0">
                <a:effectLst/>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进一步的多重比较和效果大小分析表明，</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Bing</a:t>
            </a:r>
            <a:r>
              <a:rPr lang="zh-CN" altLang="zh-CN" sz="1200" kern="1200" dirty="0" smtClean="0">
                <a:solidFill>
                  <a:schemeClr val="tx1"/>
                </a:solidFill>
                <a:effectLst/>
                <a:latin typeface="+mn-lt"/>
                <a:ea typeface="+mn-ea"/>
                <a:cs typeface="+mn-cs"/>
              </a:rPr>
              <a:t>分别获得了最好和最差的搜索结果，具有统计和实际意义。</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34</a:t>
            </a:fld>
            <a:endParaRPr kumimoji="1" lang="zh-CN" altLang="en-US"/>
          </a:p>
        </p:txBody>
      </p:sp>
    </p:spTree>
    <p:extLst>
      <p:ext uri="{BB962C8B-B14F-4D97-AF65-F5344CB8AC3E}">
        <p14:creationId xmlns:p14="http://schemas.microsoft.com/office/powerpoint/2010/main" val="461264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原因（</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）都是反映实现搜索引擎的软件的能力或质量的软件问题。原因（</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）与本研究无关，因为首先，我们的实验是为了避免歧义而精心设计的。</a:t>
            </a:r>
            <a:r>
              <a:rPr lang="zh-CN" altLang="zh-CN" dirty="0" smtClean="0">
                <a:effectLst/>
              </a:rPr>
              <a:t> </a:t>
            </a:r>
            <a:endParaRPr lang="zh-CN" altLang="en-US" dirty="0" smtClean="0">
              <a:effectLst/>
            </a:endParaRPr>
          </a:p>
          <a:p>
            <a:r>
              <a:rPr lang="zh-CN" altLang="zh-CN" sz="1200" kern="1200" dirty="0" smtClean="0">
                <a:solidFill>
                  <a:schemeClr val="tx1"/>
                </a:solidFill>
                <a:effectLst/>
                <a:latin typeface="+mn-lt"/>
                <a:ea typeface="+mn-ea"/>
                <a:cs typeface="+mn-cs"/>
              </a:rPr>
              <a:t>本文中的</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都是根据搜索引擎的</a:t>
            </a:r>
            <a:r>
              <a:rPr lang="zh-CN" altLang="en-US" sz="1200" kern="1200" dirty="0" smtClean="0">
                <a:solidFill>
                  <a:schemeClr val="tx1"/>
                </a:solidFill>
                <a:effectLst/>
                <a:latin typeface="+mn-lt"/>
                <a:ea typeface="+mn-ea"/>
                <a:cs typeface="+mn-cs"/>
              </a:rPr>
              <a:t>搜索</a:t>
            </a:r>
            <a:r>
              <a:rPr lang="zh-CN" altLang="zh-CN" sz="1200" kern="1200" dirty="0" smtClean="0">
                <a:solidFill>
                  <a:schemeClr val="tx1"/>
                </a:solidFill>
                <a:effectLst/>
                <a:latin typeface="+mn-lt"/>
                <a:ea typeface="+mn-ea"/>
                <a:cs typeface="+mn-cs"/>
              </a:rPr>
              <a:t>规</a:t>
            </a:r>
            <a:r>
              <a:rPr lang="zh-CN" altLang="en-US" sz="1200" kern="1200" dirty="0" smtClean="0">
                <a:solidFill>
                  <a:schemeClr val="tx1"/>
                </a:solidFill>
                <a:effectLst/>
                <a:latin typeface="+mn-lt"/>
                <a:ea typeface="+mn-ea"/>
                <a:cs typeface="+mn-cs"/>
              </a:rPr>
              <a:t>范</a:t>
            </a:r>
            <a:r>
              <a:rPr lang="zh-CN" altLang="zh-CN" sz="1200" kern="1200" dirty="0" smtClean="0">
                <a:solidFill>
                  <a:schemeClr val="tx1"/>
                </a:solidFill>
                <a:effectLst/>
                <a:latin typeface="+mn-lt"/>
                <a:ea typeface="+mn-ea"/>
                <a:cs typeface="+mn-cs"/>
              </a:rPr>
              <a:t>进行识别的。因此，实验结果表明，在所有四个搜索引擎中，</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是根据</a:t>
            </a:r>
            <a:r>
              <a:rPr lang="zh-CN" altLang="en-US" sz="1200" kern="1200" dirty="0" smtClean="0">
                <a:solidFill>
                  <a:schemeClr val="tx1"/>
                </a:solidFill>
                <a:effectLst/>
                <a:latin typeface="+mn-lt"/>
                <a:ea typeface="+mn-ea"/>
                <a:cs typeface="+mn-cs"/>
              </a:rPr>
              <a:t>搜索</a:t>
            </a:r>
            <a:r>
              <a:rPr lang="zh-CN" altLang="zh-CN" sz="1200" kern="1200" dirty="0" smtClean="0">
                <a:solidFill>
                  <a:schemeClr val="tx1"/>
                </a:solidFill>
                <a:effectLst/>
                <a:latin typeface="+mn-lt"/>
                <a:ea typeface="+mn-ea"/>
                <a:cs typeface="+mn-cs"/>
              </a:rPr>
              <a:t>规范设计和实现最严格的软件系统。换句话说，从用户的角度来看，谷歌的行为更具可预测性。</a:t>
            </a:r>
            <a:r>
              <a:rPr lang="zh-CN" altLang="zh-CN" dirty="0" smtClean="0">
                <a:effectLst/>
              </a:rPr>
              <a:t> </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35</a:t>
            </a:fld>
            <a:endParaRPr kumimoji="1" lang="zh-CN" altLang="en-US"/>
          </a:p>
        </p:txBody>
      </p:sp>
    </p:spTree>
    <p:extLst>
      <p:ext uri="{BB962C8B-B14F-4D97-AF65-F5344CB8AC3E}">
        <p14:creationId xmlns:p14="http://schemas.microsoft.com/office/powerpoint/2010/main" val="992103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37</a:t>
            </a:fld>
            <a:endParaRPr kumimoji="1" lang="zh-CN" altLang="en-US"/>
          </a:p>
        </p:txBody>
      </p:sp>
    </p:spTree>
    <p:extLst>
      <p:ext uri="{BB962C8B-B14F-4D97-AF65-F5344CB8AC3E}">
        <p14:creationId xmlns:p14="http://schemas.microsoft.com/office/powerpoint/2010/main" val="1238101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为了回答前面所述的研究问题，我们对实验中所有观察所得数据的合并值进行了假设检验，即合并数据的每个观察值由每个</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个观察值的平均值构成。每例</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共收集</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例观察结果，相当于每例</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中每例</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共执行</a:t>
            </a:r>
            <a:r>
              <a:rPr lang="en-US" altLang="zh-CN" sz="1200" kern="1200" dirty="0" smtClean="0">
                <a:solidFill>
                  <a:schemeClr val="tx1"/>
                </a:solidFill>
                <a:effectLst/>
                <a:latin typeface="+mn-lt"/>
                <a:ea typeface="+mn-ea"/>
                <a:cs typeface="+mn-cs"/>
              </a:rPr>
              <a:t>990</a:t>
            </a:r>
            <a:r>
              <a:rPr lang="zh-CN" altLang="zh-CN" sz="1200" kern="1200" dirty="0" smtClean="0">
                <a:solidFill>
                  <a:schemeClr val="tx1"/>
                </a:solidFill>
                <a:effectLst/>
                <a:latin typeface="+mn-lt"/>
                <a:ea typeface="+mn-ea"/>
                <a:cs typeface="+mn-cs"/>
              </a:rPr>
              <a:t>例</a:t>
            </a:r>
            <a:r>
              <a:rPr lang="zh-CN" altLang="zh-CN" dirty="0" smtClean="0">
                <a:effectLst/>
              </a:rPr>
              <a:t> </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的搜索引擎已于</a:t>
            </a:r>
            <a:r>
              <a:rPr lang="en-US" altLang="zh-CN" sz="1200" kern="1200" dirty="0" smtClean="0">
                <a:solidFill>
                  <a:schemeClr val="tx1"/>
                </a:solidFill>
                <a:effectLst/>
                <a:latin typeface="+mn-lt"/>
                <a:ea typeface="+mn-ea"/>
                <a:cs typeface="+mn-cs"/>
              </a:rPr>
              <a:t>2018</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日更新</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，因此实验在</a:t>
            </a:r>
            <a:r>
              <a:rPr lang="en-US" altLang="zh-CN" sz="1200" kern="1200" dirty="0" smtClean="0">
                <a:solidFill>
                  <a:schemeClr val="tx1"/>
                </a:solidFill>
                <a:effectLst/>
                <a:latin typeface="+mn-lt"/>
                <a:ea typeface="+mn-ea"/>
                <a:cs typeface="+mn-cs"/>
              </a:rPr>
              <a:t>IEEE ASE</a:t>
            </a:r>
            <a:r>
              <a:rPr lang="zh-CN" altLang="zh-CN" sz="1200" kern="1200" dirty="0" smtClean="0">
                <a:solidFill>
                  <a:schemeClr val="tx1"/>
                </a:solidFill>
                <a:effectLst/>
                <a:latin typeface="+mn-lt"/>
                <a:ea typeface="+mn-ea"/>
                <a:cs typeface="+mn-cs"/>
              </a:rPr>
              <a:t>中执行了两次，我们在</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月进行了第一轮实验。然后，我们决定保留这两组结果，以便在升级前后比较此</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中的性能。因此，</a:t>
            </a:r>
            <a:r>
              <a:rPr lang="en-US" altLang="zh-CN" sz="1200" kern="1200" dirty="0" smtClean="0">
                <a:solidFill>
                  <a:schemeClr val="tx1"/>
                </a:solidFill>
                <a:effectLst/>
                <a:latin typeface="+mn-lt"/>
                <a:ea typeface="+mn-ea"/>
                <a:cs typeface="+mn-cs"/>
              </a:rPr>
              <a:t>IEEE v1</a:t>
            </a:r>
            <a:r>
              <a:rPr lang="zh-CN" altLang="zh-CN" sz="1200" kern="1200" dirty="0" smtClean="0">
                <a:solidFill>
                  <a:schemeClr val="tx1"/>
                </a:solidFill>
                <a:effectLst/>
                <a:latin typeface="+mn-lt"/>
                <a:ea typeface="+mn-ea"/>
                <a:cs typeface="+mn-cs"/>
              </a:rPr>
              <a:t>匹配第一次执行（在升级之前），</a:t>
            </a:r>
            <a:r>
              <a:rPr lang="en-US" altLang="zh-CN" sz="1200" kern="1200" dirty="0" smtClean="0">
                <a:solidFill>
                  <a:schemeClr val="tx1"/>
                </a:solidFill>
                <a:effectLst/>
                <a:latin typeface="+mn-lt"/>
                <a:ea typeface="+mn-ea"/>
                <a:cs typeface="+mn-cs"/>
              </a:rPr>
              <a:t>IEEE v2</a:t>
            </a:r>
            <a:r>
              <a:rPr lang="zh-CN" altLang="zh-CN" sz="1200" kern="1200" dirty="0" smtClean="0">
                <a:solidFill>
                  <a:schemeClr val="tx1"/>
                </a:solidFill>
                <a:effectLst/>
                <a:latin typeface="+mn-lt"/>
                <a:ea typeface="+mn-ea"/>
                <a:cs typeface="+mn-cs"/>
              </a:rPr>
              <a:t>匹配第二次执行。</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41</a:t>
            </a:fld>
            <a:endParaRPr kumimoji="1" lang="zh-CN" altLang="en-US"/>
          </a:p>
        </p:txBody>
      </p:sp>
    </p:spTree>
    <p:extLst>
      <p:ext uri="{BB962C8B-B14F-4D97-AF65-F5344CB8AC3E}">
        <p14:creationId xmlns:p14="http://schemas.microsoft.com/office/powerpoint/2010/main" val="18044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从结果中我们可以看出，</a:t>
            </a:r>
            <a:r>
              <a:rPr lang="en-US" altLang="zh-CN" sz="1200" kern="1200" dirty="0" err="1" smtClean="0">
                <a:solidFill>
                  <a:schemeClr val="tx1"/>
                </a:solidFill>
                <a:effectLst/>
                <a:latin typeface="+mn-lt"/>
                <a:ea typeface="+mn-ea"/>
                <a:cs typeface="+mn-cs"/>
              </a:rPr>
              <a:t>mppublished</a:t>
            </a:r>
            <a:r>
              <a:rPr lang="zh-CN" altLang="zh-CN" sz="1200" kern="1200" dirty="0" smtClean="0">
                <a:solidFill>
                  <a:schemeClr val="tx1"/>
                </a:solidFill>
                <a:effectLst/>
                <a:latin typeface="+mn-lt"/>
                <a:ea typeface="+mn-ea"/>
                <a:cs typeface="+mn-cs"/>
              </a:rPr>
              <a:t>在检测</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中的失败方面有不同的表现。与此</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相关，最可靠的</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是</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搜索，因为它呈现的</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值较低，表明可靠性较高，而最不可靠的</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IEEE v2</a:t>
            </a:r>
            <a:r>
              <a:rPr lang="zh-CN" altLang="zh-CN" sz="1200" kern="1200" dirty="0" smtClean="0">
                <a:solidFill>
                  <a:schemeClr val="tx1"/>
                </a:solidFill>
                <a:effectLst/>
                <a:latin typeface="+mn-lt"/>
                <a:ea typeface="+mn-ea"/>
                <a:cs typeface="+mn-cs"/>
              </a:rPr>
              <a:t>搜索，显示所使用的</a:t>
            </a:r>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ROCOF</a:t>
            </a:r>
            <a:r>
              <a:rPr lang="zh-CN" altLang="zh-CN" sz="1200" kern="1200" dirty="0" smtClean="0">
                <a:solidFill>
                  <a:schemeClr val="tx1"/>
                </a:solidFill>
                <a:effectLst/>
                <a:latin typeface="+mn-lt"/>
                <a:ea typeface="+mn-ea"/>
                <a:cs typeface="+mn-cs"/>
              </a:rPr>
              <a:t>值较高。可以观察到，升级后，</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表现出与此相关的糟糕性能。</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42</a:t>
            </a:fld>
            <a:endParaRPr kumimoji="1" lang="zh-CN" altLang="en-US"/>
          </a:p>
        </p:txBody>
      </p:sp>
    </p:spTree>
    <p:extLst>
      <p:ext uri="{BB962C8B-B14F-4D97-AF65-F5344CB8AC3E}">
        <p14:creationId xmlns:p14="http://schemas.microsoft.com/office/powerpoint/2010/main" val="1999546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中，最可靠的服务是</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，最不可靠的是</a:t>
            </a:r>
            <a:r>
              <a:rPr lang="en-US" altLang="zh-CN" sz="1200" kern="1200" dirty="0" smtClean="0">
                <a:solidFill>
                  <a:schemeClr val="tx1"/>
                </a:solidFill>
                <a:effectLst/>
                <a:latin typeface="+mn-lt"/>
                <a:ea typeface="+mn-ea"/>
                <a:cs typeface="+mn-cs"/>
              </a:rPr>
              <a:t>IEEE v1</a:t>
            </a:r>
            <a:r>
              <a:rPr lang="zh-CN" altLang="zh-CN" sz="1200" kern="1200" dirty="0" smtClean="0">
                <a:solidFill>
                  <a:schemeClr val="tx1"/>
                </a:solidFill>
                <a:effectLst/>
                <a:latin typeface="+mn-lt"/>
                <a:ea typeface="+mn-ea"/>
                <a:cs typeface="+mn-cs"/>
              </a:rPr>
              <a:t>。可以看出，随着升级，</a:t>
            </a:r>
            <a:r>
              <a:rPr lang="en-US" altLang="zh-CN" sz="1200" kern="1200" dirty="0" smtClean="0">
                <a:solidFill>
                  <a:schemeClr val="tx1"/>
                </a:solidFill>
                <a:effectLst/>
                <a:latin typeface="+mn-lt"/>
                <a:ea typeface="+mn-ea"/>
                <a:cs typeface="+mn-cs"/>
              </a:rPr>
              <a:t>IEEE v2</a:t>
            </a:r>
            <a:r>
              <a:rPr lang="zh-CN" altLang="zh-CN" sz="1200" kern="1200" dirty="0" smtClean="0">
                <a:solidFill>
                  <a:schemeClr val="tx1"/>
                </a:solidFill>
                <a:effectLst/>
                <a:latin typeface="+mn-lt"/>
                <a:ea typeface="+mn-ea"/>
                <a:cs typeface="+mn-cs"/>
              </a:rPr>
              <a:t>在性能上比</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更好。</a:t>
            </a:r>
            <a:r>
              <a:rPr lang="en-US" altLang="zh-CN" sz="1200" kern="1200" dirty="0" err="1" smtClean="0">
                <a:solidFill>
                  <a:schemeClr val="tx1"/>
                </a:solidFill>
                <a:effectLst/>
                <a:latin typeface="+mn-lt"/>
                <a:ea typeface="+mn-ea"/>
                <a:cs typeface="+mn-cs"/>
              </a:rPr>
              <a:t>MPTitle</a:t>
            </a:r>
            <a:r>
              <a:rPr lang="zh-CN" altLang="zh-CN" sz="1200" kern="1200" dirty="0" smtClean="0">
                <a:solidFill>
                  <a:schemeClr val="tx1"/>
                </a:solidFill>
                <a:effectLst/>
                <a:latin typeface="+mn-lt"/>
                <a:ea typeface="+mn-ea"/>
                <a:cs typeface="+mn-cs"/>
              </a:rPr>
              <a:t>试图通过返回研究的标题来理解</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理解和抽象科学文章的能力。专注于检查</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的可靠性。从用户的角度来看，</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在用于查找文章时表现更好，满足了他们的需求。</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43</a:t>
            </a:fld>
            <a:endParaRPr kumimoji="1" lang="zh-CN" altLang="en-US"/>
          </a:p>
        </p:txBody>
      </p:sp>
    </p:spTree>
    <p:extLst>
      <p:ext uri="{BB962C8B-B14F-4D97-AF65-F5344CB8AC3E}">
        <p14:creationId xmlns:p14="http://schemas.microsoft.com/office/powerpoint/2010/main" val="194632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此图总结了当使用类别信息过度指定查询时，在每个搜索引擎上返回的结果如何更改。例如，排名前</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的雅虎！只有</a:t>
            </a:r>
            <a:r>
              <a:rPr lang="en-US" altLang="zh-CN" sz="1200" kern="1200" dirty="0" smtClean="0">
                <a:solidFill>
                  <a:schemeClr val="tx1"/>
                </a:solidFill>
                <a:effectLst/>
                <a:latin typeface="+mn-lt"/>
                <a:ea typeface="+mn-ea"/>
                <a:cs typeface="+mn-cs"/>
              </a:rPr>
              <a:t>45%</a:t>
            </a:r>
            <a:r>
              <a:rPr lang="zh-CN" altLang="zh-CN" sz="1200" kern="1200" dirty="0" smtClean="0">
                <a:solidFill>
                  <a:schemeClr val="tx1"/>
                </a:solidFill>
                <a:effectLst/>
                <a:latin typeface="+mn-lt"/>
                <a:ea typeface="+mn-ea"/>
                <a:cs typeface="+mn-cs"/>
              </a:rPr>
              <a:t>的查询对是相同的，大约</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在实时结果中，</a:t>
            </a:r>
            <a:r>
              <a:rPr lang="en-US" altLang="zh-CN" sz="1200" kern="1200" dirty="0" smtClean="0">
                <a:solidFill>
                  <a:schemeClr val="tx1"/>
                </a:solidFill>
                <a:effectLst/>
                <a:latin typeface="+mn-lt"/>
                <a:ea typeface="+mn-ea"/>
                <a:cs typeface="+mn-cs"/>
              </a:rPr>
              <a:t>27%</a:t>
            </a:r>
            <a:r>
              <a:rPr lang="zh-CN" altLang="zh-CN" sz="1200" kern="1200" dirty="0" smtClean="0">
                <a:solidFill>
                  <a:schemeClr val="tx1"/>
                </a:solidFill>
                <a:effectLst/>
                <a:latin typeface="+mn-lt"/>
                <a:ea typeface="+mn-ea"/>
                <a:cs typeface="+mn-cs"/>
              </a:rPr>
              <a:t>在谷歌中，大约</a:t>
            </a:r>
            <a:r>
              <a:rPr lang="en-US" altLang="zh-CN" sz="1200" kern="1200" dirty="0" smtClean="0">
                <a:solidFill>
                  <a:schemeClr val="tx1"/>
                </a:solidFill>
                <a:effectLst/>
                <a:latin typeface="+mn-lt"/>
                <a:ea typeface="+mn-ea"/>
                <a:cs typeface="+mn-cs"/>
              </a:rPr>
              <a:t>22%</a:t>
            </a:r>
            <a:r>
              <a:rPr lang="zh-CN" altLang="zh-CN" sz="1200" kern="1200" dirty="0" smtClean="0">
                <a:solidFill>
                  <a:schemeClr val="tx1"/>
                </a:solidFill>
                <a:effectLst/>
                <a:latin typeface="+mn-lt"/>
                <a:ea typeface="+mn-ea"/>
                <a:cs typeface="+mn-cs"/>
              </a:rPr>
              <a:t>在</a:t>
            </a:r>
            <a:r>
              <a:rPr lang="en-US" altLang="zh-CN" sz="1200" kern="1200" dirty="0" err="1" smtClean="0">
                <a:solidFill>
                  <a:schemeClr val="tx1"/>
                </a:solidFill>
                <a:effectLst/>
                <a:latin typeface="+mn-lt"/>
                <a:ea typeface="+mn-ea"/>
                <a:cs typeface="+mn-cs"/>
              </a:rPr>
              <a:t>Ask.com</a:t>
            </a:r>
            <a:r>
              <a:rPr lang="zh-CN" altLang="zh-CN" sz="1200" kern="1200" dirty="0" smtClean="0">
                <a:solidFill>
                  <a:schemeClr val="tx1"/>
                </a:solidFill>
                <a:effectLst/>
                <a:latin typeface="+mn-lt"/>
                <a:ea typeface="+mn-ea"/>
                <a:cs typeface="+mn-cs"/>
              </a:rPr>
              <a:t>搜索结果中。这些数字表明，搜索引擎大多不了解</a:t>
            </a:r>
            <a:r>
              <a:rPr lang="en-US" altLang="zh-CN" sz="1200" kern="1200" dirty="0" smtClean="0">
                <a:solidFill>
                  <a:schemeClr val="tx1"/>
                </a:solidFill>
                <a:effectLst/>
                <a:latin typeface="+mn-lt"/>
                <a:ea typeface="+mn-ea"/>
                <a:cs typeface="+mn-cs"/>
              </a:rPr>
              <a:t>Iomega</a:t>
            </a:r>
            <a:r>
              <a:rPr lang="zh-CN" altLang="zh-CN" sz="1200" kern="1200" dirty="0" smtClean="0">
                <a:solidFill>
                  <a:schemeClr val="tx1"/>
                </a:solidFill>
                <a:effectLst/>
                <a:latin typeface="+mn-lt"/>
                <a:ea typeface="+mn-ea"/>
                <a:cs typeface="+mn-cs"/>
              </a:rPr>
              <a:t>是一家公司，也不了解</a:t>
            </a:r>
            <a:r>
              <a:rPr lang="en-US" altLang="zh-CN" sz="1200" kern="1200" dirty="0" smtClean="0">
                <a:solidFill>
                  <a:schemeClr val="tx1"/>
                </a:solidFill>
                <a:effectLst/>
                <a:latin typeface="+mn-lt"/>
                <a:ea typeface="+mn-ea"/>
                <a:cs typeface="+mn-cs"/>
              </a:rPr>
              <a:t>Richard </a:t>
            </a:r>
            <a:r>
              <a:rPr lang="en-US" altLang="zh-CN" sz="1200" kern="1200" dirty="0" err="1" smtClean="0">
                <a:solidFill>
                  <a:schemeClr val="tx1"/>
                </a:solidFill>
                <a:effectLst/>
                <a:latin typeface="+mn-lt"/>
                <a:ea typeface="+mn-ea"/>
                <a:cs typeface="+mn-cs"/>
              </a:rPr>
              <a:t>Dieberkorn</a:t>
            </a:r>
            <a:r>
              <a:rPr lang="zh-CN" altLang="zh-CN" sz="1200" kern="1200" dirty="0" smtClean="0">
                <a:solidFill>
                  <a:schemeClr val="tx1"/>
                </a:solidFill>
                <a:effectLst/>
                <a:latin typeface="+mn-lt"/>
                <a:ea typeface="+mn-ea"/>
                <a:cs typeface="+mn-cs"/>
              </a:rPr>
              <a:t>是一名艺术家。</a:t>
            </a:r>
          </a:p>
          <a:p>
            <a:r>
              <a:rPr lang="zh-CN" altLang="zh-CN" sz="1200" kern="1200" dirty="0" smtClean="0">
                <a:solidFill>
                  <a:schemeClr val="tx1"/>
                </a:solidFill>
                <a:effectLst/>
                <a:latin typeface="+mn-lt"/>
                <a:ea typeface="+mn-ea"/>
                <a:cs typeface="+mn-cs"/>
              </a:rPr>
              <a:t>这些多余术语的添加导致返回的</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中出现不同的页面集。重要的是要注意这个实验并不是为了评估这些结果之间的质量差异，而是试图指出那些事实上不应该有差异的结果是如何做到的。考虑到前三个结果，不增加冗余类别信息的查询对的比例平均小于</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，如果考虑超过</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，则所有搜索引擎的比例几乎为零。</a:t>
            </a:r>
          </a:p>
          <a:p>
            <a:r>
              <a:rPr lang="zh-CN" altLang="zh-CN" sz="1200" kern="1200" dirty="0" smtClean="0">
                <a:solidFill>
                  <a:schemeClr val="tx1"/>
                </a:solidFill>
                <a:effectLst/>
                <a:latin typeface="+mn-lt"/>
                <a:ea typeface="+mn-ea"/>
                <a:cs typeface="+mn-cs"/>
              </a:rPr>
              <a:t>这表明搜索引擎对页面的标记和</a:t>
            </a:r>
            <a:r>
              <a:rPr lang="zh-CN" altLang="en-US" sz="1200" kern="1200" dirty="0" smtClean="0">
                <a:solidFill>
                  <a:schemeClr val="tx1"/>
                </a:solidFill>
                <a:effectLst/>
                <a:latin typeface="+mn-lt"/>
                <a:ea typeface="+mn-ea"/>
                <a:cs typeface="+mn-cs"/>
              </a:rPr>
              <a:t>给</a:t>
            </a:r>
            <a:r>
              <a:rPr lang="zh-CN" altLang="zh-CN" sz="1200" kern="1200" dirty="0" smtClean="0">
                <a:solidFill>
                  <a:schemeClr val="tx1"/>
                </a:solidFill>
                <a:effectLst/>
                <a:latin typeface="+mn-lt"/>
                <a:ea typeface="+mn-ea"/>
                <a:cs typeface="+mn-cs"/>
              </a:rPr>
              <a:t>定文本有很大的依赖性，不同页面和不同对象之间的敏感程度不同。</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9</a:t>
            </a:fld>
            <a:endParaRPr kumimoji="1" lang="zh-CN" altLang="en-US"/>
          </a:p>
        </p:txBody>
      </p:sp>
    </p:spTree>
    <p:extLst>
      <p:ext uri="{BB962C8B-B14F-4D97-AF65-F5344CB8AC3E}">
        <p14:creationId xmlns:p14="http://schemas.microsoft.com/office/powerpoint/2010/main" val="1185028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所有的</a:t>
            </a:r>
            <a:r>
              <a:rPr lang="en-US" altLang="zh-CN" sz="1200" kern="1200" dirty="0" smtClean="0">
                <a:solidFill>
                  <a:schemeClr val="tx1"/>
                </a:solidFill>
                <a:effectLst/>
                <a:latin typeface="+mn-lt"/>
                <a:ea typeface="+mn-ea"/>
                <a:cs typeface="+mn-cs"/>
              </a:rPr>
              <a:t>ASEs</a:t>
            </a:r>
            <a:r>
              <a:rPr lang="zh-CN" altLang="zh-CN" sz="1200" kern="1200" dirty="0" smtClean="0">
                <a:solidFill>
                  <a:schemeClr val="tx1"/>
                </a:solidFill>
                <a:effectLst/>
                <a:latin typeface="+mn-lt"/>
                <a:ea typeface="+mn-ea"/>
                <a:cs typeface="+mn-cs"/>
              </a:rPr>
              <a:t>的相似系数均在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以下，即稳定性不理想。图</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显示，</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在排名稳定性和相似性方面优于其他三个</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。科学家是这些</a:t>
            </a:r>
            <a:r>
              <a:rPr lang="en-US" altLang="zh-CN" sz="1200" kern="1200" dirty="0" err="1"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的主要用户，他们在使用</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进行搜索时应该注意词序，因为这些</a:t>
            </a:r>
            <a:r>
              <a:rPr lang="en-US" altLang="zh-CN" sz="1200" kern="1200" dirty="0" err="1"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比</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更敏感。当用户对初始搜索结果不满意时，这三个</a:t>
            </a:r>
            <a:r>
              <a:rPr lang="en-US" altLang="zh-CN" sz="1200" kern="1200" dirty="0" err="1"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的用户也可以考虑改变词序以再次进行查询。</a:t>
            </a:r>
            <a:endParaRPr lang="zh-CN" altLang="en-US"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我们有证据表明</a:t>
            </a:r>
            <a:r>
              <a:rPr lang="en-US" altLang="zh-CN" sz="1200" kern="1200" dirty="0" err="1" smtClean="0">
                <a:solidFill>
                  <a:schemeClr val="tx1"/>
                </a:solidFill>
                <a:effectLst/>
                <a:latin typeface="+mn-lt"/>
                <a:ea typeface="+mn-ea"/>
                <a:cs typeface="+mn-cs"/>
              </a:rPr>
              <a:t>MPShuffleJD</a:t>
            </a:r>
            <a:r>
              <a:rPr lang="zh-CN" altLang="zh-CN" sz="1200" kern="1200" dirty="0" smtClean="0">
                <a:solidFill>
                  <a:schemeClr val="tx1"/>
                </a:solidFill>
                <a:effectLst/>
                <a:latin typeface="+mn-lt"/>
                <a:ea typeface="+mn-ea"/>
                <a:cs typeface="+mn-cs"/>
              </a:rPr>
              <a:t>证明了</a:t>
            </a:r>
            <a:r>
              <a:rPr lang="en-US" altLang="zh-CN" sz="1200" kern="1200" dirty="0" smtClean="0">
                <a:solidFill>
                  <a:schemeClr val="tx1"/>
                </a:solidFill>
                <a:effectLst/>
                <a:latin typeface="+mn-lt"/>
                <a:ea typeface="+mn-ea"/>
                <a:cs typeface="+mn-cs"/>
              </a:rPr>
              <a:t>ASEs</a:t>
            </a:r>
            <a:r>
              <a:rPr lang="zh-CN" altLang="zh-CN" sz="1200" kern="1200" dirty="0" smtClean="0">
                <a:solidFill>
                  <a:schemeClr val="tx1"/>
                </a:solidFill>
                <a:effectLst/>
                <a:latin typeface="+mn-lt"/>
                <a:ea typeface="+mn-ea"/>
                <a:cs typeface="+mn-cs"/>
              </a:rPr>
              <a:t>在操作上表现出稳定性或相似性的差异。</a:t>
            </a:r>
          </a:p>
          <a:p>
            <a:r>
              <a:rPr lang="zh-CN" altLang="zh-CN" sz="1200" kern="1200" dirty="0" smtClean="0">
                <a:solidFill>
                  <a:schemeClr val="tx1"/>
                </a:solidFill>
                <a:effectLst/>
                <a:latin typeface="+mn-lt"/>
                <a:ea typeface="+mn-ea"/>
                <a:cs typeface="+mn-cs"/>
              </a:rPr>
              <a:t>结果表明，</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算法在排序稳定性和相似度上均优于其他三种算法。其他的，即</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，对本文中测量的</a:t>
            </a:r>
            <a:r>
              <a:rPr lang="en-US" altLang="zh-CN" sz="1200" kern="1200" dirty="0" err="1" smtClean="0">
                <a:solidFill>
                  <a:schemeClr val="tx1"/>
                </a:solidFill>
                <a:effectLst/>
                <a:latin typeface="+mn-lt"/>
                <a:ea typeface="+mn-ea"/>
                <a:cs typeface="+mn-cs"/>
              </a:rPr>
              <a:t>Jaccard</a:t>
            </a:r>
            <a:r>
              <a:rPr lang="zh-CN" altLang="zh-CN" sz="1200" kern="1200" dirty="0" smtClean="0">
                <a:solidFill>
                  <a:schemeClr val="tx1"/>
                </a:solidFill>
                <a:effectLst/>
                <a:latin typeface="+mn-lt"/>
                <a:ea typeface="+mn-ea"/>
                <a:cs typeface="+mn-cs"/>
              </a:rPr>
              <a:t>相似系数给出了较低的结果。</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中给出的较大</a:t>
            </a:r>
            <a:r>
              <a:rPr lang="en-US" altLang="zh-CN" sz="1200" kern="1200" dirty="0" err="1" smtClean="0">
                <a:solidFill>
                  <a:schemeClr val="tx1"/>
                </a:solidFill>
                <a:effectLst/>
                <a:latin typeface="+mn-lt"/>
                <a:ea typeface="+mn-ea"/>
                <a:cs typeface="+mn-cs"/>
              </a:rPr>
              <a:t>Jaccard</a:t>
            </a:r>
            <a:r>
              <a:rPr lang="zh-CN" altLang="zh-CN" sz="1200" kern="1200" dirty="0" smtClean="0">
                <a:solidFill>
                  <a:schemeClr val="tx1"/>
                </a:solidFill>
                <a:effectLst/>
                <a:latin typeface="+mn-lt"/>
                <a:ea typeface="+mn-ea"/>
                <a:cs typeface="+mn-cs"/>
              </a:rPr>
              <a:t>系数表示更大的相似性，因此具有更好的稳定性。然而，用户更喜欢稳定的搜索结果，而</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中表现出的低稳定性会通过用户对搜索结果的感知而导致用户体验不佳。该</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还与用户错误保护相关，其中用户错误保护指的是“系统保护用户不犯错误的程度”</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。发生这种情况的原因是，在许多情况下，用户不知道什么单词顺序最适合他们键入查询。在</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IEEE</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中搜索时，用户应该更加注意词序，因为这些</a:t>
            </a:r>
            <a:r>
              <a:rPr lang="en-US" altLang="zh-CN" sz="1200" kern="1200" dirty="0" err="1"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比</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更敏感。当用户对初始结果不满意时，也可以考虑更改单词顺序以再次查询。</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45</a:t>
            </a:fld>
            <a:endParaRPr kumimoji="1" lang="zh-CN" altLang="en-US"/>
          </a:p>
        </p:txBody>
      </p:sp>
    </p:spTree>
    <p:extLst>
      <p:ext uri="{BB962C8B-B14F-4D97-AF65-F5344CB8AC3E}">
        <p14:creationId xmlns:p14="http://schemas.microsoft.com/office/powerpoint/2010/main" val="979919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对于该</a:t>
            </a:r>
            <a:r>
              <a:rPr lang="en-US" altLang="zh-CN" sz="1200" kern="1200" dirty="0" smtClean="0">
                <a:solidFill>
                  <a:schemeClr val="tx1"/>
                </a:solidFill>
                <a:effectLst/>
                <a:latin typeface="+mn-lt"/>
                <a:ea typeface="+mn-ea"/>
                <a:cs typeface="+mn-cs"/>
              </a:rPr>
              <a:t>MR</a:t>
            </a:r>
            <a:r>
              <a:rPr lang="zh-CN" altLang="zh-CN" sz="1200" kern="1200" dirty="0" smtClean="0">
                <a:solidFill>
                  <a:schemeClr val="tx1"/>
                </a:solidFill>
                <a:effectLst/>
                <a:latin typeface="+mn-lt"/>
                <a:ea typeface="+mn-ea"/>
                <a:cs typeface="+mn-cs"/>
              </a:rPr>
              <a:t>，呈现最佳结果的</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是</a:t>
            </a:r>
            <a:r>
              <a:rPr lang="en-US" altLang="zh-CN" sz="1200" kern="1200" dirty="0" smtClean="0">
                <a:solidFill>
                  <a:schemeClr val="tx1"/>
                </a:solidFill>
                <a:effectLst/>
                <a:latin typeface="+mn-lt"/>
                <a:ea typeface="+mn-ea"/>
                <a:cs typeface="+mn-cs"/>
              </a:rPr>
              <a:t>ACM</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IEEE v1</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ScienceDirect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Springer</a:t>
            </a:r>
            <a:r>
              <a:rPr lang="zh-CN" altLang="zh-CN" sz="1200" kern="1200" dirty="0" smtClean="0">
                <a:solidFill>
                  <a:schemeClr val="tx1"/>
                </a:solidFill>
                <a:effectLst/>
                <a:latin typeface="+mn-lt"/>
                <a:ea typeface="+mn-ea"/>
                <a:cs typeface="+mn-cs"/>
              </a:rPr>
              <a:t>呈现出低且相似的速率，然而，在某些点上显示出一些不规则。分析</a:t>
            </a:r>
            <a:r>
              <a:rPr lang="en-US" altLang="zh-CN" sz="1200" kern="1200" dirty="0" smtClean="0">
                <a:solidFill>
                  <a:schemeClr val="tx1"/>
                </a:solidFill>
                <a:effectLst/>
                <a:latin typeface="+mn-lt"/>
                <a:ea typeface="+mn-ea"/>
                <a:cs typeface="+mn-cs"/>
              </a:rPr>
              <a:t>IEEE v1</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IEEE v2</a:t>
            </a:r>
            <a:r>
              <a:rPr lang="zh-CN" altLang="zh-CN" sz="1200" kern="1200" dirty="0" smtClean="0">
                <a:solidFill>
                  <a:schemeClr val="tx1"/>
                </a:solidFill>
                <a:effectLst/>
                <a:latin typeface="+mn-lt"/>
                <a:ea typeface="+mn-ea"/>
                <a:cs typeface="+mn-cs"/>
              </a:rPr>
              <a:t>给出的结果，然而对于</a:t>
            </a:r>
            <a:r>
              <a:rPr lang="en-US" altLang="zh-CN" sz="1200" kern="1200" dirty="0" smtClean="0">
                <a:solidFill>
                  <a:schemeClr val="tx1"/>
                </a:solidFill>
                <a:effectLst/>
                <a:latin typeface="+mn-lt"/>
                <a:ea typeface="+mn-ea"/>
                <a:cs typeface="+mn-cs"/>
              </a:rPr>
              <a:t>ASE</a:t>
            </a:r>
            <a:r>
              <a:rPr lang="zh-CN" altLang="zh-CN" sz="1200" kern="1200" dirty="0" smtClean="0">
                <a:solidFill>
                  <a:schemeClr val="tx1"/>
                </a:solidFill>
                <a:effectLst/>
                <a:latin typeface="+mn-lt"/>
                <a:ea typeface="+mn-ea"/>
                <a:cs typeface="+mn-cs"/>
              </a:rPr>
              <a:t>算法的第一个版本来说，异常率很低，对于</a:t>
            </a:r>
            <a:r>
              <a:rPr lang="en-US" altLang="zh-CN" sz="1200" kern="1200" dirty="0" smtClean="0">
                <a:solidFill>
                  <a:schemeClr val="tx1"/>
                </a:solidFill>
                <a:effectLst/>
                <a:latin typeface="+mn-lt"/>
                <a:ea typeface="+mn-ea"/>
                <a:cs typeface="+mn-cs"/>
              </a:rPr>
              <a:t>ieeev2</a:t>
            </a:r>
            <a:r>
              <a:rPr lang="zh-CN" altLang="zh-CN" sz="1200" kern="1200" dirty="0" smtClean="0">
                <a:solidFill>
                  <a:schemeClr val="tx1"/>
                </a:solidFill>
                <a:effectLst/>
                <a:latin typeface="+mn-lt"/>
                <a:ea typeface="+mn-ea"/>
                <a:cs typeface="+mn-cs"/>
              </a:rPr>
              <a:t>来说，异常率显著增加。这可能表明，对排名算法所做的更改直接影响了结果如何呈现给用户，因此应该对此进行调查。</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46</a:t>
            </a:fld>
            <a:endParaRPr kumimoji="1" lang="zh-CN" altLang="en-US"/>
          </a:p>
        </p:txBody>
      </p:sp>
    </p:spTree>
    <p:extLst>
      <p:ext uri="{BB962C8B-B14F-4D97-AF65-F5344CB8AC3E}">
        <p14:creationId xmlns:p14="http://schemas.microsoft.com/office/powerpoint/2010/main" val="462576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MRP</a:t>
            </a:r>
            <a:r>
              <a:rPr kumimoji="1" lang="zh-CN" altLang="en-US" dirty="0" smtClean="0"/>
              <a:t>就是</a:t>
            </a:r>
            <a:r>
              <a:rPr kumimoji="1" lang="en-US" altLang="zh-CN" dirty="0" smtClean="0"/>
              <a:t>MR</a:t>
            </a:r>
            <a:r>
              <a:rPr kumimoji="1" lang="zh-CN" altLang="en-US" dirty="0" smtClean="0"/>
              <a:t>的抽象</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49</a:t>
            </a:fld>
            <a:endParaRPr kumimoji="1" lang="zh-CN" altLang="en-US"/>
          </a:p>
        </p:txBody>
      </p:sp>
    </p:spTree>
    <p:extLst>
      <p:ext uri="{BB962C8B-B14F-4D97-AF65-F5344CB8AC3E}">
        <p14:creationId xmlns:p14="http://schemas.microsoft.com/office/powerpoint/2010/main" val="183935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MR1</a:t>
            </a:r>
            <a:r>
              <a:rPr lang="zh-CN" altLang="zh-CN" sz="1200" kern="1200" dirty="0" smtClean="0">
                <a:solidFill>
                  <a:schemeClr val="tx1"/>
                </a:solidFill>
                <a:effectLst/>
                <a:latin typeface="+mn-lt"/>
                <a:ea typeface="+mn-ea"/>
                <a:cs typeface="+mn-cs"/>
              </a:rPr>
              <a:t>（输入等效）。使用默认值列出订单。然后，得到一个新的按</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排序的列表，这是默认的排序标准。两个查询应该返回完全相同的结果集。</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MR2</a:t>
            </a:r>
            <a:r>
              <a:rPr lang="zh-CN" altLang="zh-CN" sz="1200" kern="1200" dirty="0" smtClean="0">
                <a:solidFill>
                  <a:schemeClr val="tx1"/>
                </a:solidFill>
                <a:effectLst/>
                <a:latin typeface="+mn-lt"/>
                <a:ea typeface="+mn-ea"/>
                <a:cs typeface="+mn-cs"/>
              </a:rPr>
              <a:t>（洗牌）。按日期列出订单。然后，按总金额排序一个新列表。两个查询都应该返回相同的订单，而不管它们的订单是什么。</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56</a:t>
            </a:fld>
            <a:endParaRPr kumimoji="1" lang="zh-CN" altLang="en-US"/>
          </a:p>
        </p:txBody>
      </p:sp>
    </p:spTree>
    <p:extLst>
      <p:ext uri="{BB962C8B-B14F-4D97-AF65-F5344CB8AC3E}">
        <p14:creationId xmlns:p14="http://schemas.microsoft.com/office/powerpoint/2010/main" val="14453565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MR3</a:t>
            </a:r>
            <a:r>
              <a:rPr lang="zh-CN" altLang="zh-CN" sz="1200" kern="1200" dirty="0" smtClean="0">
                <a:solidFill>
                  <a:schemeClr val="tx1"/>
                </a:solidFill>
                <a:effectLst/>
                <a:latin typeface="+mn-lt"/>
                <a:ea typeface="+mn-ea"/>
                <a:cs typeface="+mn-cs"/>
              </a:rPr>
              <a:t>（结合状态）。列出一个日期之后下的订单。然后，重复查询，添加一个新过滤器以列出仅通过银行电汇支付的订单。第二个查询（后续测试用例）的结果集应该是第一个查询（源测试用例）的结果集的子集，其中没有应用付款筛选器。</a:t>
            </a:r>
            <a:r>
              <a:rPr lang="zh-CN" altLang="zh-CN" dirty="0" smtClean="0">
                <a:effectLst/>
              </a:rPr>
              <a:t> </a:t>
            </a:r>
            <a:endParaRPr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MR4</a:t>
            </a:r>
            <a:r>
              <a:rPr lang="zh-CN" altLang="zh-CN" sz="1200" kern="1200" dirty="0" smtClean="0">
                <a:solidFill>
                  <a:schemeClr val="tx1"/>
                </a:solidFill>
                <a:effectLst/>
                <a:latin typeface="+mn-lt"/>
                <a:ea typeface="+mn-ea"/>
                <a:cs typeface="+mn-cs"/>
              </a:rPr>
              <a:t>（不相交隔墙）。列出状态为“已交货”的订单。然后，再重复查询三次，分别将状态过滤器更改为“已取消”、“已退款”和“付款错误”。四个查询的结果集应该没有共同的顺序。</a:t>
            </a:r>
          </a:p>
          <a:p>
            <a:r>
              <a:rPr lang="en-US" altLang="zh-CN" sz="1200" kern="1200" dirty="0" smtClean="0">
                <a:solidFill>
                  <a:schemeClr val="tx1"/>
                </a:solidFill>
                <a:effectLst/>
                <a:latin typeface="+mn-lt"/>
                <a:ea typeface="+mn-ea"/>
                <a:cs typeface="+mn-cs"/>
              </a:rPr>
              <a:t>MR5</a:t>
            </a:r>
            <a:r>
              <a:rPr lang="zh-CN" altLang="zh-CN" sz="1200" kern="1200" dirty="0" smtClean="0">
                <a:solidFill>
                  <a:schemeClr val="tx1"/>
                </a:solidFill>
                <a:effectLst/>
                <a:latin typeface="+mn-lt"/>
                <a:ea typeface="+mn-ea"/>
                <a:cs typeface="+mn-cs"/>
              </a:rPr>
              <a:t>（完整分区）。列出交付到给定国家</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地区的所有订单（源测试用例）。接下来，重复将搜索限制为现有客户端下的订单的查询，即</a:t>
            </a:r>
            <a:r>
              <a:rPr lang="en-US" altLang="zh-CN" sz="1200" kern="1200" dirty="0" smtClean="0">
                <a:solidFill>
                  <a:schemeClr val="tx1"/>
                </a:solidFill>
                <a:effectLst/>
                <a:latin typeface="+mn-lt"/>
                <a:ea typeface="+mn-ea"/>
                <a:cs typeface="+mn-cs"/>
              </a:rPr>
              <a:t>filter New cli </a:t>
            </a:r>
            <a:r>
              <a:rPr lang="en-US" altLang="zh-CN" sz="1200" kern="1200" dirty="0" err="1" smtClean="0">
                <a:solidFill>
                  <a:schemeClr val="tx1"/>
                </a:solidFill>
                <a:effectLst/>
                <a:latin typeface="+mn-lt"/>
                <a:ea typeface="+mn-ea"/>
                <a:cs typeface="+mn-cs"/>
              </a:rPr>
              <a:t>ent</a:t>
            </a:r>
            <a:r>
              <a:rPr lang="en-US" altLang="zh-CN" sz="1200" kern="1200" dirty="0" smtClean="0">
                <a:solidFill>
                  <a:schemeClr val="tx1"/>
                </a:solidFill>
                <a:effectLst/>
                <a:latin typeface="+mn-lt"/>
                <a:ea typeface="+mn-ea"/>
                <a:cs typeface="+mn-cs"/>
              </a:rPr>
              <a:t>=No</a:t>
            </a:r>
            <a:r>
              <a:rPr lang="zh-CN" altLang="zh-CN" sz="1200" kern="1200" dirty="0" smtClean="0">
                <a:solidFill>
                  <a:schemeClr val="tx1"/>
                </a:solidFill>
                <a:effectLst/>
                <a:latin typeface="+mn-lt"/>
                <a:ea typeface="+mn-ea"/>
                <a:cs typeface="+mn-cs"/>
              </a:rPr>
              <a:t>（后续测试用例</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）。然后，重复查询以搜索新客户机下的订单，即</a:t>
            </a:r>
            <a:r>
              <a:rPr lang="en-US" altLang="zh-CN" sz="1200" kern="1200" dirty="0" smtClean="0">
                <a:solidFill>
                  <a:schemeClr val="tx1"/>
                </a:solidFill>
                <a:effectLst/>
                <a:latin typeface="+mn-lt"/>
                <a:ea typeface="+mn-ea"/>
                <a:cs typeface="+mn-cs"/>
              </a:rPr>
              <a:t>new client=Yes</a:t>
            </a:r>
            <a:r>
              <a:rPr lang="zh-CN" altLang="zh-CN" sz="1200" kern="1200" dirty="0" smtClean="0">
                <a:solidFill>
                  <a:schemeClr val="tx1"/>
                </a:solidFill>
                <a:effectLst/>
                <a:latin typeface="+mn-lt"/>
                <a:ea typeface="+mn-ea"/>
                <a:cs typeface="+mn-cs"/>
              </a:rPr>
              <a:t>（后续测试用例</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）。源测试用例的结果集应包含与后续测试用例</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（现有客户端）和</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（新客户端）中返回的结果的并集完全相同的顺序。</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MR6</a:t>
            </a:r>
            <a:r>
              <a:rPr lang="zh-CN" altLang="zh-CN" sz="1200" kern="1200" dirty="0" smtClean="0">
                <a:solidFill>
                  <a:schemeClr val="tx1"/>
                </a:solidFill>
                <a:effectLst/>
                <a:latin typeface="+mn-lt"/>
                <a:ea typeface="+mn-ea"/>
                <a:cs typeface="+mn-cs"/>
              </a:rPr>
              <a:t>（分区差异）。列出所有的订单。接下来，重复查询两次，分别将搜索限制为现有客户机下的订单（后续测试用例</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）和新客户机下的订单（后续测试用例</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）。源测试用例的结果集（所有订单）和后续测试用例</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的结果集（现有客户下的订单）之间的差异应包括与后续测试用例</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中返回的结果（新客户下的订单）完全相同的订单。</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57</a:t>
            </a:fld>
            <a:endParaRPr kumimoji="1" lang="zh-CN" altLang="en-US"/>
          </a:p>
        </p:txBody>
      </p:sp>
    </p:spTree>
    <p:extLst>
      <p:ext uri="{BB962C8B-B14F-4D97-AF65-F5344CB8AC3E}">
        <p14:creationId xmlns:p14="http://schemas.microsoft.com/office/powerpoint/2010/main" val="677113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58</a:t>
            </a:fld>
            <a:endParaRPr kumimoji="1" lang="zh-CN" altLang="en-US"/>
          </a:p>
        </p:txBody>
      </p:sp>
    </p:spTree>
    <p:extLst>
      <p:ext uri="{BB962C8B-B14F-4D97-AF65-F5344CB8AC3E}">
        <p14:creationId xmlns:p14="http://schemas.microsoft.com/office/powerpoint/2010/main" val="66484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这组实验的目的是评估同一查询的不同重述返回的答案</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结果的不变性。实验分为两部分：</a:t>
            </a:r>
            <a:r>
              <a:rPr lang="en-US" altLang="zh-CN" sz="1200" kern="1200" dirty="0" smtClean="0">
                <a:solidFill>
                  <a:schemeClr val="tx1"/>
                </a:solidFill>
                <a:effectLst/>
                <a:latin typeface="+mn-lt"/>
                <a:ea typeface="+mn-ea"/>
                <a:cs typeface="+mn-cs"/>
              </a:rPr>
              <a:t>ORA</a:t>
            </a:r>
            <a:r>
              <a:rPr lang="zh-CN" altLang="zh-CN" sz="1200" kern="1200" dirty="0" smtClean="0">
                <a:solidFill>
                  <a:schemeClr val="tx1"/>
                </a:solidFill>
                <a:effectLst/>
                <a:latin typeface="+mn-lt"/>
                <a:ea typeface="+mn-ea"/>
                <a:cs typeface="+mn-cs"/>
              </a:rPr>
              <a:t>不变性和稳定性。</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12</a:t>
            </a:fld>
            <a:endParaRPr kumimoji="1" lang="zh-CN" altLang="en-US"/>
          </a:p>
        </p:txBody>
      </p:sp>
    </p:spTree>
    <p:extLst>
      <p:ext uri="{BB962C8B-B14F-4D97-AF65-F5344CB8AC3E}">
        <p14:creationId xmlns:p14="http://schemas.microsoft.com/office/powerpoint/2010/main" val="6237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在这个不变性测试中，所有的搜索引擎（除了</a:t>
            </a:r>
            <a:r>
              <a:rPr lang="en-US" altLang="zh-CN" sz="1200" kern="1200" dirty="0" err="1" smtClean="0">
                <a:solidFill>
                  <a:schemeClr val="tx1"/>
                </a:solidFill>
                <a:effectLst/>
                <a:latin typeface="+mn-lt"/>
                <a:ea typeface="+mn-ea"/>
                <a:cs typeface="+mn-cs"/>
              </a:rPr>
              <a:t>Cuil</a:t>
            </a:r>
            <a:r>
              <a:rPr lang="zh-CN" altLang="zh-CN" sz="1200" kern="1200" dirty="0" smtClean="0">
                <a:solidFill>
                  <a:schemeClr val="tx1"/>
                </a:solidFill>
                <a:effectLst/>
                <a:latin typeface="+mn-lt"/>
                <a:ea typeface="+mn-ea"/>
                <a:cs typeface="+mn-cs"/>
              </a:rPr>
              <a:t>）都表现得出奇的好。大多数搜索引擎似乎能够在</a:t>
            </a:r>
            <a:r>
              <a:rPr lang="en-US" altLang="zh-CN" sz="1200" kern="1200" dirty="0" smtClean="0">
                <a:solidFill>
                  <a:schemeClr val="tx1"/>
                </a:solidFill>
                <a:effectLst/>
                <a:latin typeface="+mn-lt"/>
                <a:ea typeface="+mn-ea"/>
                <a:cs typeface="+mn-cs"/>
              </a:rPr>
              <a:t>SERP</a:t>
            </a:r>
            <a:r>
              <a:rPr lang="zh-CN" altLang="zh-CN" sz="1200" kern="1200" dirty="0" smtClean="0">
                <a:solidFill>
                  <a:schemeClr val="tx1"/>
                </a:solidFill>
                <a:effectLst/>
                <a:latin typeface="+mn-lt"/>
                <a:ea typeface="+mn-ea"/>
                <a:cs typeface="+mn-cs"/>
              </a:rPr>
              <a:t>中为大约</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的测试重述提供正确答案。</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13</a:t>
            </a:fld>
            <a:endParaRPr kumimoji="1" lang="zh-CN" altLang="en-US"/>
          </a:p>
        </p:txBody>
      </p:sp>
    </p:spTree>
    <p:extLst>
      <p:ext uri="{BB962C8B-B14F-4D97-AF65-F5344CB8AC3E}">
        <p14:creationId xmlns:p14="http://schemas.microsoft.com/office/powerpoint/2010/main" val="3533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为了进行完整和准确的分析，必须确定结果页面中的答案所在。在删除了每个页面的所有</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标记和非内容（例如</a:t>
            </a:r>
            <a:r>
              <a:rPr lang="en-US" altLang="zh-CN" sz="1200" kern="1200" dirty="0" err="1" smtClean="0">
                <a:solidFill>
                  <a:schemeClr val="tx1"/>
                </a:solidFill>
                <a:effectLst/>
                <a:latin typeface="+mn-lt"/>
                <a:ea typeface="+mn-ea"/>
                <a:cs typeface="+mn-cs"/>
              </a:rPr>
              <a:t>JavaScripts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CSS</a:t>
            </a:r>
            <a:r>
              <a:rPr lang="zh-CN" altLang="zh-CN" sz="1200" kern="1200" dirty="0" smtClean="0">
                <a:solidFill>
                  <a:schemeClr val="tx1"/>
                </a:solidFill>
                <a:effectLst/>
                <a:latin typeface="+mn-lt"/>
                <a:ea typeface="+mn-ea"/>
                <a:cs typeface="+mn-cs"/>
              </a:rPr>
              <a:t>样式）之后，我们计算出答案的位置，作为页面总长度的一小部分。图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平均了这个实验中使用的所有</a:t>
            </a:r>
            <a:r>
              <a:rPr lang="en-US" altLang="zh-CN" sz="1200" kern="1200" dirty="0" smtClean="0">
                <a:solidFill>
                  <a:schemeClr val="tx1"/>
                </a:solidFill>
                <a:effectLst/>
                <a:latin typeface="+mn-lt"/>
                <a:ea typeface="+mn-ea"/>
                <a:cs typeface="+mn-cs"/>
              </a:rPr>
              <a:t>ORA</a:t>
            </a:r>
            <a:r>
              <a:rPr lang="zh-CN" altLang="zh-CN" sz="1200" kern="1200" dirty="0" smtClean="0">
                <a:solidFill>
                  <a:schemeClr val="tx1"/>
                </a:solidFill>
                <a:effectLst/>
                <a:latin typeface="+mn-lt"/>
                <a:ea typeface="+mn-ea"/>
                <a:cs typeface="+mn-cs"/>
              </a:rPr>
              <a:t>模式的答案位置：</a:t>
            </a:r>
          </a:p>
          <a:p>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轴根据页面的总长度细分答案的位置，而</a:t>
            </a:r>
            <a:r>
              <a:rPr lang="en-US" altLang="zh-CN" sz="1200" kern="1200" dirty="0" smtClean="0">
                <a:solidFill>
                  <a:schemeClr val="tx1"/>
                </a:solidFill>
                <a:effectLst/>
                <a:latin typeface="+mn-lt"/>
                <a:ea typeface="+mn-ea"/>
                <a:cs typeface="+mn-cs"/>
              </a:rPr>
              <a:t>Y</a:t>
            </a:r>
            <a:r>
              <a:rPr lang="zh-CN" altLang="zh-CN" sz="1200" kern="1200" dirty="0" smtClean="0">
                <a:solidFill>
                  <a:schemeClr val="tx1"/>
                </a:solidFill>
                <a:effectLst/>
                <a:latin typeface="+mn-lt"/>
                <a:ea typeface="+mn-ea"/>
                <a:cs typeface="+mn-cs"/>
              </a:rPr>
              <a:t>轴表示落入该空间的查询的分数。例如，从上图可以看出，</a:t>
            </a:r>
            <a:r>
              <a:rPr lang="en-US" altLang="zh-CN" sz="1200" kern="1200" dirty="0" err="1" smtClean="0">
                <a:solidFill>
                  <a:schemeClr val="tx1"/>
                </a:solidFill>
                <a:effectLst/>
                <a:latin typeface="+mn-lt"/>
                <a:ea typeface="+mn-ea"/>
                <a:cs typeface="+mn-cs"/>
              </a:rPr>
              <a:t>Ask.com</a:t>
            </a:r>
            <a:r>
              <a:rPr lang="zh-CN" altLang="zh-CN" sz="1200" kern="1200" dirty="0" smtClean="0">
                <a:solidFill>
                  <a:schemeClr val="tx1"/>
                </a:solidFill>
                <a:effectLst/>
                <a:latin typeface="+mn-lt"/>
                <a:ea typeface="+mn-ea"/>
                <a:cs typeface="+mn-cs"/>
              </a:rPr>
              <a:t>在每个页面前</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的字符中提供了</a:t>
            </a:r>
            <a:r>
              <a:rPr lang="en-US" altLang="zh-CN" sz="1200" kern="1200" dirty="0" smtClean="0">
                <a:solidFill>
                  <a:schemeClr val="tx1"/>
                </a:solidFill>
                <a:effectLst/>
                <a:latin typeface="+mn-lt"/>
                <a:ea typeface="+mn-ea"/>
                <a:cs typeface="+mn-cs"/>
              </a:rPr>
              <a:t>55%</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ORA</a:t>
            </a:r>
            <a:r>
              <a:rPr lang="zh-CN" altLang="zh-CN" sz="1200" kern="1200" dirty="0" smtClean="0">
                <a:solidFill>
                  <a:schemeClr val="tx1"/>
                </a:solidFill>
                <a:effectLst/>
                <a:latin typeface="+mn-lt"/>
                <a:ea typeface="+mn-ea"/>
                <a:cs typeface="+mn-cs"/>
              </a:rPr>
              <a:t>查询的答案，而</a:t>
            </a:r>
            <a:r>
              <a:rPr lang="en-US" altLang="zh-CN" sz="1200" kern="1200" dirty="0" smtClean="0">
                <a:solidFill>
                  <a:schemeClr val="tx1"/>
                </a:solidFill>
                <a:effectLst/>
                <a:latin typeface="+mn-lt"/>
                <a:ea typeface="+mn-ea"/>
                <a:cs typeface="+mn-cs"/>
              </a:rPr>
              <a:t>Google</a:t>
            </a:r>
            <a:r>
              <a:rPr lang="zh-CN" altLang="zh-CN" sz="1200" kern="1200" dirty="0" smtClean="0">
                <a:solidFill>
                  <a:schemeClr val="tx1"/>
                </a:solidFill>
                <a:effectLst/>
                <a:latin typeface="+mn-lt"/>
                <a:ea typeface="+mn-ea"/>
                <a:cs typeface="+mn-cs"/>
              </a:rPr>
              <a:t>只提供了大约</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的次数。令人惊讶的是，</a:t>
            </a:r>
            <a:r>
              <a:rPr lang="en-US" altLang="zh-CN" sz="1200" kern="1200" dirty="0" err="1" smtClean="0">
                <a:solidFill>
                  <a:schemeClr val="tx1"/>
                </a:solidFill>
                <a:effectLst/>
                <a:latin typeface="+mn-lt"/>
                <a:ea typeface="+mn-ea"/>
                <a:cs typeface="+mn-cs"/>
              </a:rPr>
              <a:t>Hakia</a:t>
            </a:r>
            <a:r>
              <a:rPr lang="zh-CN" altLang="zh-CN" sz="1200" kern="1200" dirty="0" smtClean="0">
                <a:solidFill>
                  <a:schemeClr val="tx1"/>
                </a:solidFill>
                <a:effectLst/>
                <a:latin typeface="+mn-lt"/>
                <a:ea typeface="+mn-ea"/>
                <a:cs typeface="+mn-cs"/>
              </a:rPr>
              <a:t>在第一个百分位数中只提供了</a:t>
            </a:r>
            <a:r>
              <a:rPr lang="en-US" altLang="zh-CN" sz="1200" kern="1200" dirty="0" smtClean="0">
                <a:solidFill>
                  <a:schemeClr val="tx1"/>
                </a:solidFill>
                <a:effectLst/>
                <a:latin typeface="+mn-lt"/>
                <a:ea typeface="+mn-ea"/>
                <a:cs typeface="+mn-cs"/>
              </a:rPr>
              <a:t>35%</a:t>
            </a:r>
            <a:r>
              <a:rPr lang="zh-CN" altLang="zh-CN" sz="1200" kern="1200" dirty="0" smtClean="0">
                <a:solidFill>
                  <a:schemeClr val="tx1"/>
                </a:solidFill>
                <a:effectLst/>
                <a:latin typeface="+mn-lt"/>
                <a:ea typeface="+mn-ea"/>
                <a:cs typeface="+mn-cs"/>
              </a:rPr>
              <a:t>的答案。</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14</a:t>
            </a:fld>
            <a:endParaRPr kumimoji="1" lang="zh-CN" altLang="en-US"/>
          </a:p>
        </p:txBody>
      </p:sp>
    </p:spTree>
    <p:extLst>
      <p:ext uri="{BB962C8B-B14F-4D97-AF65-F5344CB8AC3E}">
        <p14:creationId xmlns:p14="http://schemas.microsoft.com/office/powerpoint/2010/main" val="170774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这组实验的目的是评估同一查询的不同重述返回的答案</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结果的不变性。实验分为两部分：</a:t>
            </a:r>
            <a:r>
              <a:rPr lang="en-US" altLang="zh-CN" sz="1200" kern="1200" dirty="0" smtClean="0">
                <a:solidFill>
                  <a:schemeClr val="tx1"/>
                </a:solidFill>
                <a:effectLst/>
                <a:latin typeface="+mn-lt"/>
                <a:ea typeface="+mn-ea"/>
                <a:cs typeface="+mn-cs"/>
              </a:rPr>
              <a:t>ORA</a:t>
            </a:r>
            <a:r>
              <a:rPr lang="zh-CN" altLang="zh-CN" sz="1200" kern="1200" dirty="0" smtClean="0">
                <a:solidFill>
                  <a:schemeClr val="tx1"/>
                </a:solidFill>
                <a:effectLst/>
                <a:latin typeface="+mn-lt"/>
                <a:ea typeface="+mn-ea"/>
                <a:cs typeface="+mn-cs"/>
              </a:rPr>
              <a:t>不变性和稳定性。</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15</a:t>
            </a:fld>
            <a:endParaRPr kumimoji="1" lang="zh-CN" altLang="en-US"/>
          </a:p>
        </p:txBody>
      </p:sp>
    </p:spTree>
    <p:extLst>
      <p:ext uri="{BB962C8B-B14F-4D97-AF65-F5344CB8AC3E}">
        <p14:creationId xmlns:p14="http://schemas.microsoft.com/office/powerpoint/2010/main" val="166971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显示了在不同年份的“超级碗年度冠军”的等价查询中返回正确答案的重述部分。</a:t>
            </a:r>
            <a:r>
              <a:rPr lang="zh-CN" altLang="zh-CN" dirty="0" smtClean="0">
                <a:effectLst/>
              </a:rPr>
              <a:t> </a:t>
            </a:r>
            <a:endParaRPr lang="zh-CN" altLang="en-US"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在一个真正的语义搜索引擎中，每个重述提供的答案的正确性最终不应取决于所选参数，假设引擎的数据库中有这样的知识。最后的实验结果表明，</a:t>
            </a:r>
            <a:r>
              <a:rPr lang="en-US" altLang="zh-CN" sz="1200" kern="1200" dirty="0" smtClean="0">
                <a:solidFill>
                  <a:schemeClr val="tx1"/>
                </a:solidFill>
                <a:effectLst/>
                <a:latin typeface="+mn-lt"/>
                <a:ea typeface="+mn-ea"/>
                <a:cs typeface="+mn-cs"/>
              </a:rPr>
              <a:t>Live</a:t>
            </a:r>
            <a:r>
              <a:rPr lang="zh-CN" altLang="zh-CN" sz="1200" kern="1200" dirty="0" smtClean="0">
                <a:solidFill>
                  <a:schemeClr val="tx1"/>
                </a:solidFill>
                <a:effectLst/>
                <a:latin typeface="+mn-lt"/>
                <a:ea typeface="+mn-ea"/>
                <a:cs typeface="+mn-cs"/>
              </a:rPr>
              <a:t>是最稳定的搜索引擎，</a:t>
            </a:r>
            <a:r>
              <a:rPr lang="en-US" altLang="zh-CN" sz="1200" kern="1200" dirty="0" err="1" smtClean="0">
                <a:solidFill>
                  <a:schemeClr val="tx1"/>
                </a:solidFill>
                <a:effectLst/>
                <a:latin typeface="+mn-lt"/>
                <a:ea typeface="+mn-ea"/>
                <a:cs typeface="+mn-cs"/>
              </a:rPr>
              <a:t>Cuil</a:t>
            </a:r>
            <a:r>
              <a:rPr lang="zh-CN" altLang="zh-CN" sz="1200" kern="1200" dirty="0" smtClean="0">
                <a:solidFill>
                  <a:schemeClr val="tx1"/>
                </a:solidFill>
                <a:effectLst/>
                <a:latin typeface="+mn-lt"/>
                <a:ea typeface="+mn-ea"/>
                <a:cs typeface="+mn-cs"/>
              </a:rPr>
              <a:t>是最不稳定的搜索引擎，对方案中使用的参数具有很高的敏感性。鉴于先前的实验证实</a:t>
            </a:r>
            <a:r>
              <a:rPr lang="en-US" altLang="zh-CN" sz="1200" kern="1200" dirty="0" smtClean="0">
                <a:solidFill>
                  <a:schemeClr val="tx1"/>
                </a:solidFill>
                <a:effectLst/>
                <a:latin typeface="+mn-lt"/>
                <a:ea typeface="+mn-ea"/>
                <a:cs typeface="+mn-cs"/>
              </a:rPr>
              <a:t>Live</a:t>
            </a:r>
            <a:r>
              <a:rPr lang="zh-CN" altLang="zh-CN" sz="1200" kern="1200" dirty="0" smtClean="0">
                <a:solidFill>
                  <a:schemeClr val="tx1"/>
                </a:solidFill>
                <a:effectLst/>
                <a:latin typeface="+mn-lt"/>
                <a:ea typeface="+mn-ea"/>
                <a:cs typeface="+mn-cs"/>
              </a:rPr>
              <a:t>不是语义的，结果的高稳定性再次归因于主题的流行以及主题周围内容和标记的冗余。</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16</a:t>
            </a:fld>
            <a:endParaRPr kumimoji="1" lang="zh-CN" altLang="en-US"/>
          </a:p>
        </p:txBody>
      </p:sp>
    </p:spTree>
    <p:extLst>
      <p:ext uri="{BB962C8B-B14F-4D97-AF65-F5344CB8AC3E}">
        <p14:creationId xmlns:p14="http://schemas.microsoft.com/office/powerpoint/2010/main" val="33582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对于每个引擎，我们报告了在每个数据集上获得的熵，以及所有数据集之间的平均熵，以及它相对于最坏情况的百分比值（即，每次重写都返回一组不同的</a:t>
            </a:r>
            <a:r>
              <a:rPr lang="en-US" altLang="zh-CN" sz="1200" kern="1200" dirty="0" err="1"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作为顶部结果）。熵越小，语义搜索引擎</a:t>
            </a:r>
            <a:r>
              <a:rPr lang="zh-CN" altLang="en-US" sz="1200" kern="1200" dirty="0" smtClean="0">
                <a:solidFill>
                  <a:schemeClr val="tx1"/>
                </a:solidFill>
                <a:effectLst/>
                <a:latin typeface="+mn-lt"/>
                <a:ea typeface="+mn-ea"/>
                <a:cs typeface="+mn-cs"/>
              </a:rPr>
              <a:t>效果</a:t>
            </a:r>
            <a:r>
              <a:rPr lang="zh-CN" altLang="zh-CN" sz="1200" kern="1200" dirty="0" smtClean="0">
                <a:solidFill>
                  <a:schemeClr val="tx1"/>
                </a:solidFill>
                <a:effectLst/>
                <a:latin typeface="+mn-lt"/>
                <a:ea typeface="+mn-ea"/>
                <a:cs typeface="+mn-cs"/>
              </a:rPr>
              <a:t>就越</a:t>
            </a:r>
            <a:r>
              <a:rPr lang="zh-CN" altLang="en-US" sz="1200" kern="1200" dirty="0" smtClean="0">
                <a:solidFill>
                  <a:schemeClr val="tx1"/>
                </a:solidFill>
                <a:effectLst/>
                <a:latin typeface="+mn-lt"/>
                <a:ea typeface="+mn-ea"/>
                <a:cs typeface="+mn-cs"/>
              </a:rPr>
              <a:t>好</a:t>
            </a:r>
            <a:r>
              <a:rPr lang="zh-CN" altLang="zh-CN" sz="1200" kern="1200" dirty="0" smtClean="0">
                <a:solidFill>
                  <a:schemeClr val="tx1"/>
                </a:solidFill>
                <a:effectLst/>
                <a:latin typeface="+mn-lt"/>
                <a:ea typeface="+mn-ea"/>
                <a:cs typeface="+mn-cs"/>
              </a:rPr>
              <a:t>。</a:t>
            </a:r>
            <a:r>
              <a:rPr lang="zh-CN" altLang="zh-CN" dirty="0" smtClean="0">
                <a:effectLst/>
              </a:rPr>
              <a:t> </a:t>
            </a:r>
            <a:endParaRPr lang="zh-CN" altLang="en-US" dirty="0" smtClean="0">
              <a:effectLst/>
            </a:endParaRPr>
          </a:p>
          <a:p>
            <a:r>
              <a:rPr lang="zh-CN" altLang="zh-CN" sz="1200" kern="1200" dirty="0" smtClean="0">
                <a:solidFill>
                  <a:schemeClr val="tx1"/>
                </a:solidFill>
                <a:effectLst/>
                <a:latin typeface="+mn-lt"/>
                <a:ea typeface="+mn-ea"/>
                <a:cs typeface="+mn-cs"/>
              </a:rPr>
              <a:t>考虑到经过测试的数据集，谷歌在</a:t>
            </a:r>
            <a:r>
              <a:rPr lang="en-US" altLang="zh-CN" sz="1200" kern="1200" dirty="0" smtClean="0">
                <a:solidFill>
                  <a:schemeClr val="tx1"/>
                </a:solidFill>
                <a:effectLst/>
                <a:latin typeface="+mn-lt"/>
                <a:ea typeface="+mn-ea"/>
                <a:cs typeface="+mn-cs"/>
              </a:rPr>
              <a:t>Live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Yahoo</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Ask</a:t>
            </a:r>
            <a:r>
              <a:rPr lang="zh-CN" altLang="zh-CN" sz="1200" kern="1200" dirty="0" smtClean="0">
                <a:solidFill>
                  <a:schemeClr val="tx1"/>
                </a:solidFill>
                <a:effectLst/>
                <a:latin typeface="+mn-lt"/>
                <a:ea typeface="+mn-ea"/>
                <a:cs typeface="+mn-cs"/>
              </a:rPr>
              <a:t>之前明显胜出。新成立的</a:t>
            </a:r>
            <a:r>
              <a:rPr lang="en-US" altLang="zh-CN" sz="1200" kern="1200" dirty="0" err="1" smtClean="0">
                <a:solidFill>
                  <a:schemeClr val="tx1"/>
                </a:solidFill>
                <a:effectLst/>
                <a:latin typeface="+mn-lt"/>
                <a:ea typeface="+mn-ea"/>
                <a:cs typeface="+mn-cs"/>
              </a:rPr>
              <a:t>Hakia</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Cuil</a:t>
            </a:r>
            <a:r>
              <a:rPr lang="zh-CN" altLang="zh-CN" sz="1200" kern="1200" dirty="0" smtClean="0">
                <a:solidFill>
                  <a:schemeClr val="tx1"/>
                </a:solidFill>
                <a:effectLst/>
                <a:latin typeface="+mn-lt"/>
                <a:ea typeface="+mn-ea"/>
                <a:cs typeface="+mn-cs"/>
              </a:rPr>
              <a:t>的结果比预期的要差。在人口集中（</a:t>
            </a:r>
            <a:r>
              <a:rPr lang="en-US" altLang="zh-CN" sz="1200" kern="1200" dirty="0" smtClean="0">
                <a:solidFill>
                  <a:schemeClr val="tx1"/>
                </a:solidFill>
                <a:effectLst/>
                <a:latin typeface="+mn-lt"/>
                <a:ea typeface="+mn-ea"/>
                <a:cs typeface="+mn-cs"/>
              </a:rPr>
              <a:t>pop</a:t>
            </a:r>
            <a:r>
              <a:rPr lang="zh-CN" altLang="zh-CN" sz="1200" kern="1200" dirty="0" smtClean="0">
                <a:solidFill>
                  <a:schemeClr val="tx1"/>
                </a:solidFill>
                <a:effectLst/>
                <a:latin typeface="+mn-lt"/>
                <a:ea typeface="+mn-ea"/>
                <a:cs typeface="+mn-cs"/>
              </a:rPr>
              <a:t>）雅虎略胜谷歌，但两者的结果都远远领先于其他引擎。。</a:t>
            </a:r>
          </a:p>
          <a:p>
            <a:r>
              <a:rPr lang="zh-CN" altLang="zh-CN" sz="1200" kern="1200" dirty="0" smtClean="0">
                <a:solidFill>
                  <a:schemeClr val="tx1"/>
                </a:solidFill>
                <a:effectLst/>
                <a:latin typeface="+mn-lt"/>
                <a:ea typeface="+mn-ea"/>
                <a:cs typeface="+mn-cs"/>
              </a:rPr>
              <a:t>这些结果是非常初步的，在得出最终结论之前可能需要进行更大规模的测试，但它们最终给出了“语义搜索”的现状。</a:t>
            </a:r>
          </a:p>
          <a:p>
            <a:endParaRPr kumimoji="1" lang="zh-CN" altLang="en-US" dirty="0"/>
          </a:p>
        </p:txBody>
      </p:sp>
      <p:sp>
        <p:nvSpPr>
          <p:cNvPr id="4" name="幻灯片编号占位符 3"/>
          <p:cNvSpPr>
            <a:spLocks noGrp="1"/>
          </p:cNvSpPr>
          <p:nvPr>
            <p:ph type="sldNum" sz="quarter" idx="10"/>
          </p:nvPr>
        </p:nvSpPr>
        <p:spPr/>
        <p:txBody>
          <a:bodyPr/>
          <a:lstStyle/>
          <a:p>
            <a:fld id="{1D18F1FB-20A4-B94B-AA17-C4BB22BEB75A}" type="slidenum">
              <a:rPr kumimoji="1" lang="zh-CN" altLang="en-US" smtClean="0"/>
              <a:t>17</a:t>
            </a:fld>
            <a:endParaRPr kumimoji="1" lang="zh-CN" altLang="en-US"/>
          </a:p>
        </p:txBody>
      </p:sp>
    </p:spTree>
    <p:extLst>
      <p:ext uri="{BB962C8B-B14F-4D97-AF65-F5344CB8AC3E}">
        <p14:creationId xmlns:p14="http://schemas.microsoft.com/office/powerpoint/2010/main" val="187141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F49BC22-E3B8-FB44-B997-0D528A43B52A}" type="datetime1">
              <a:rPr kumimoji="1" lang="zh-CN" altLang="en-US" smtClean="0"/>
              <a:t>2020/3/30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63992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92377B3-933B-9E42-A8A7-21C8B7A96B01}" type="datetime1">
              <a:rPr kumimoji="1" lang="zh-CN" altLang="en-US" smtClean="0"/>
              <a:t>2020/3/30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14380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679BCC9-C95B-7144-BA76-7E760BBDC1FE}" type="datetime1">
              <a:rPr kumimoji="1" lang="zh-CN" altLang="en-US" smtClean="0"/>
              <a:t>2020/3/30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172515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76083EF-E291-8A4A-8F8E-13830CBF99D7}" type="datetime1">
              <a:rPr kumimoji="1" lang="zh-CN" altLang="en-US" smtClean="0"/>
              <a:t>2020/3/30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161830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C8CDF83-5D79-7E4E-871D-0C6CF764C2C4}" type="datetime1">
              <a:rPr kumimoji="1" lang="zh-CN" altLang="en-US" smtClean="0"/>
              <a:t>2020/3/30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7006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D432E6C-B3B0-3E4B-B4D2-4220D7E09098}" type="datetime1">
              <a:rPr kumimoji="1" lang="zh-CN" altLang="en-US" smtClean="0"/>
              <a:t>2020/3/30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62736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0C4486-0A9F-B34A-9081-5D92DA0ABC60}" type="datetime1">
              <a:rPr kumimoji="1" lang="zh-CN" altLang="en-US" smtClean="0"/>
              <a:t>2020/3/30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3570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EBDA89C-FB64-DE4D-9930-1C8F11F759F7}" type="datetime1">
              <a:rPr kumimoji="1" lang="zh-CN" altLang="en-US" smtClean="0"/>
              <a:t>2020/3/30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96803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D120C-F6C1-4349-A737-E47EF613FE21}" type="datetime1">
              <a:rPr kumimoji="1" lang="zh-CN" altLang="en-US" smtClean="0"/>
              <a:t>2020/3/30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368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A228E56-8923-1741-9836-9C4F73231E3D}" type="datetime1">
              <a:rPr kumimoji="1" lang="zh-CN" altLang="en-US" smtClean="0"/>
              <a:t>2020/3/30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134765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A4D00D4-440A-0F47-BB23-EC0FDFA20506}" type="datetime1">
              <a:rPr kumimoji="1" lang="zh-CN" altLang="en-US" smtClean="0"/>
              <a:t>2020/3/30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538266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A0387-CFDA-834D-90D0-C5315D4BABEE}" type="datetime1">
              <a:rPr kumimoji="1" lang="zh-CN" altLang="en-US" smtClean="0"/>
              <a:t>2020/3/30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9FDA7-70B7-EA47-AC2D-7C4AD32C3770}" type="slidenum">
              <a:rPr kumimoji="1" lang="zh-CN" altLang="en-US" smtClean="0"/>
              <a:t>‹#›</a:t>
            </a:fld>
            <a:endParaRPr kumimoji="1" lang="zh-CN" altLang="en-US"/>
          </a:p>
        </p:txBody>
      </p:sp>
    </p:spTree>
    <p:extLst>
      <p:ext uri="{BB962C8B-B14F-4D97-AF65-F5344CB8AC3E}">
        <p14:creationId xmlns:p14="http://schemas.microsoft.com/office/powerpoint/2010/main" val="23335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6955" y="1028315"/>
            <a:ext cx="9598090" cy="2387600"/>
          </a:xfrm>
        </p:spPr>
        <p:txBody>
          <a:bodyPr/>
          <a:lstStyle/>
          <a:p>
            <a:r>
              <a:rPr kumimoji="1" lang="zh-CN" altLang="en-US" dirty="0" smtClean="0"/>
              <a:t>搜索引擎测试相关论文报告</a:t>
            </a:r>
            <a:endParaRPr kumimoji="1" lang="zh-CN" altLang="en-US" dirty="0"/>
          </a:p>
        </p:txBody>
      </p:sp>
      <p:sp>
        <p:nvSpPr>
          <p:cNvPr id="3" name="副标题 2"/>
          <p:cNvSpPr>
            <a:spLocks noGrp="1"/>
          </p:cNvSpPr>
          <p:nvPr>
            <p:ph type="subTitle" idx="1"/>
          </p:nvPr>
        </p:nvSpPr>
        <p:spPr>
          <a:xfrm>
            <a:off x="1524000" y="4640006"/>
            <a:ext cx="9144000" cy="1655762"/>
          </a:xfrm>
        </p:spPr>
        <p:txBody>
          <a:bodyPr/>
          <a:lstStyle/>
          <a:p>
            <a:r>
              <a:rPr kumimoji="1" lang="zh-CN" altLang="en-US" smtClean="0"/>
              <a:t>刘凡维</a:t>
            </a:r>
            <a:endParaRPr kumimoji="1" lang="zh-CN" altLang="en-US"/>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1</a:t>
            </a:fld>
            <a:endParaRPr kumimoji="1" lang="zh-CN" altLang="en-US"/>
          </a:p>
        </p:txBody>
      </p:sp>
    </p:spTree>
    <p:extLst>
      <p:ext uri="{BB962C8B-B14F-4D97-AF65-F5344CB8AC3E}">
        <p14:creationId xmlns:p14="http://schemas.microsoft.com/office/powerpoint/2010/main" val="6478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54112"/>
            <a:ext cx="10515600" cy="4351338"/>
          </a:xfrm>
        </p:spPr>
        <p:txBody>
          <a:bodyPr/>
          <a:lstStyle/>
          <a:p>
            <a:r>
              <a:rPr kumimoji="1" lang="en-US" altLang="zh-CN" b="1" dirty="0" smtClean="0"/>
              <a:t>RQ2</a:t>
            </a:r>
            <a:r>
              <a:rPr kumimoji="1" lang="zh-CN" altLang="en-US" b="1" dirty="0" smtClean="0"/>
              <a:t>：</a:t>
            </a:r>
            <a:r>
              <a:rPr lang="zh-CN" altLang="zh-CN" b="1" dirty="0" smtClean="0"/>
              <a:t>搜索引擎对同义词使用的敏感性</a:t>
            </a:r>
            <a:r>
              <a:rPr lang="zh-CN" altLang="en-US" b="1" dirty="0" smtClean="0"/>
              <a:t>如何</a:t>
            </a:r>
          </a:p>
          <a:p>
            <a:r>
              <a:rPr lang="zh-CN" altLang="en-US" dirty="0" smtClean="0"/>
              <a:t>简单的数字转换，如 </a:t>
            </a:r>
            <a:r>
              <a:rPr lang="en-US" altLang="zh-CN" dirty="0" smtClean="0"/>
              <a:t>1&amp;one</a:t>
            </a:r>
            <a:r>
              <a:rPr lang="zh-CN" altLang="en-US" dirty="0" smtClean="0"/>
              <a:t> ，</a:t>
            </a:r>
            <a:r>
              <a:rPr lang="en-US" altLang="zh-CN" dirty="0" smtClean="0"/>
              <a:t>100&amp;one</a:t>
            </a:r>
            <a:r>
              <a:rPr lang="zh-CN" altLang="en-US" dirty="0" smtClean="0"/>
              <a:t> </a:t>
            </a:r>
            <a:r>
              <a:rPr lang="en-US" altLang="zh-CN" dirty="0" smtClean="0"/>
              <a:t>hundred</a:t>
            </a:r>
            <a:endParaRPr lang="zh-CN" altLang="en-US" dirty="0" smtClean="0"/>
          </a:p>
          <a:p>
            <a:pPr lvl="1"/>
            <a:r>
              <a:rPr lang="zh-CN" altLang="zh-CN" dirty="0" smtClean="0"/>
              <a:t>使用</a:t>
            </a:r>
            <a:r>
              <a:rPr lang="zh-CN" altLang="zh-CN" dirty="0"/>
              <a:t>数字，而不是一般的同义词替换，可以便宜但准确地生成大量的等价查询，以便在我们的测试中使用。此外</a:t>
            </a:r>
            <a:r>
              <a:rPr lang="zh-CN" altLang="zh-CN" dirty="0" smtClean="0"/>
              <a:t>，选择</a:t>
            </a:r>
            <a:r>
              <a:rPr lang="zh-CN" altLang="zh-CN" dirty="0"/>
              <a:t>这个测试是因为它非常简单，易于理解，并且很好地模拟了非常</a:t>
            </a:r>
            <a:r>
              <a:rPr lang="zh-CN" altLang="zh-CN" dirty="0" smtClean="0"/>
              <a:t>常见的</a:t>
            </a:r>
            <a:r>
              <a:rPr lang="zh-CN" altLang="zh-CN" dirty="0"/>
              <a:t>用户行为</a:t>
            </a:r>
            <a:r>
              <a:rPr lang="zh-CN" altLang="zh-CN" dirty="0" smtClean="0"/>
              <a:t>。</a:t>
            </a:r>
            <a:endParaRPr lang="zh-CN" altLang="en-US" dirty="0" smtClean="0"/>
          </a:p>
          <a:p>
            <a:r>
              <a:rPr lang="zh-CN" altLang="zh-CN" dirty="0"/>
              <a:t>从</a:t>
            </a:r>
            <a:r>
              <a:rPr lang="en-US" altLang="zh-CN" dirty="0"/>
              <a:t>AOL</a:t>
            </a:r>
            <a:r>
              <a:rPr lang="zh-CN" altLang="zh-CN" dirty="0"/>
              <a:t>的查询日志中提取</a:t>
            </a:r>
            <a:r>
              <a:rPr lang="en-US" altLang="zh-CN" dirty="0"/>
              <a:t>1500</a:t>
            </a:r>
            <a:r>
              <a:rPr lang="zh-CN" altLang="zh-CN" dirty="0"/>
              <a:t>多个以“</a:t>
            </a:r>
            <a:r>
              <a:rPr lang="en-US" altLang="zh-CN" dirty="0"/>
              <a:t>top number</a:t>
            </a:r>
            <a:r>
              <a:rPr lang="zh-CN" altLang="zh-CN" dirty="0"/>
              <a:t>”开头的查询，</a:t>
            </a:r>
            <a:r>
              <a:rPr lang="zh-CN" altLang="zh-CN" dirty="0" smtClean="0"/>
              <a:t>并</a:t>
            </a:r>
            <a:r>
              <a:rPr lang="zh-CN" altLang="en-US" dirty="0" smtClean="0"/>
              <a:t>进行替换</a:t>
            </a:r>
            <a:r>
              <a:rPr lang="zh-CN" altLang="zh-CN" dirty="0" smtClean="0"/>
              <a:t>。</a:t>
            </a:r>
            <a:endParaRPr lang="zh-CN" altLang="en-US" dirty="0" smtClean="0"/>
          </a:p>
          <a:p>
            <a:pPr lvl="1"/>
            <a:r>
              <a:rPr lang="en-US" altLang="zh-CN" dirty="0"/>
              <a:t>top 1000 baby names </a:t>
            </a:r>
            <a:r>
              <a:rPr lang="zh-CN" altLang="en-US" dirty="0" smtClean="0"/>
              <a:t>、</a:t>
            </a:r>
            <a:r>
              <a:rPr lang="en-US" altLang="zh-CN" dirty="0"/>
              <a:t> top 100 games of all time </a:t>
            </a:r>
            <a:r>
              <a:rPr lang="zh-CN" altLang="en-US" dirty="0" smtClean="0"/>
              <a:t>、</a:t>
            </a:r>
            <a:r>
              <a:rPr lang="en-US" altLang="zh-CN" dirty="0"/>
              <a:t> top 10 electric cars </a:t>
            </a:r>
            <a:endParaRPr lang="en-US" altLang="zh-CN" dirty="0" smtClean="0"/>
          </a:p>
          <a:p>
            <a:pPr lvl="1"/>
            <a:endParaRPr lang="en-US" altLang="zh-CN" dirty="0" smtClean="0"/>
          </a:p>
          <a:p>
            <a:pPr lvl="1"/>
            <a:endParaRPr lang="en-US" altLang="zh-CN" dirty="0" smtClean="0"/>
          </a:p>
          <a:p>
            <a:pPr lvl="1"/>
            <a:endParaRPr lang="zh-CN" altLang="en-US" b="1" dirty="0" smtClean="0"/>
          </a:p>
          <a:p>
            <a:endParaRPr kumimoji="1" lang="zh-CN" altLang="en-US" dirty="0"/>
          </a:p>
        </p:txBody>
      </p:sp>
      <p:sp>
        <p:nvSpPr>
          <p:cNvPr id="5"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10</a:t>
            </a:fld>
            <a:endParaRPr kumimoji="1" lang="zh-CN" altLang="en-US"/>
          </a:p>
        </p:txBody>
      </p:sp>
    </p:spTree>
    <p:extLst>
      <p:ext uri="{BB962C8B-B14F-4D97-AF65-F5344CB8AC3E}">
        <p14:creationId xmlns:p14="http://schemas.microsoft.com/office/powerpoint/2010/main" val="2103841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636"/>
            <a:ext cx="6161088" cy="379143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002" y="550586"/>
            <a:ext cx="6087998" cy="3673537"/>
          </a:xfrm>
          <a:prstGeom prst="rect">
            <a:avLst/>
          </a:prstGeom>
        </p:spPr>
      </p:pic>
      <p:sp>
        <p:nvSpPr>
          <p:cNvPr id="6" name="文本框 5"/>
          <p:cNvSpPr txBox="1"/>
          <p:nvPr/>
        </p:nvSpPr>
        <p:spPr>
          <a:xfrm>
            <a:off x="542925" y="4443413"/>
            <a:ext cx="11101388" cy="1200329"/>
          </a:xfrm>
          <a:prstGeom prst="rect">
            <a:avLst/>
          </a:prstGeom>
          <a:noFill/>
        </p:spPr>
        <p:txBody>
          <a:bodyPr wrap="square" rtlCol="0">
            <a:spAutoFit/>
          </a:bodyPr>
          <a:lstStyle/>
          <a:p>
            <a:pPr marL="285750" indent="-285750">
              <a:buFont typeface="Arial" charset="0"/>
              <a:buChar char="•"/>
            </a:pPr>
            <a:r>
              <a:rPr lang="zh-CN" altLang="zh-CN" sz="2400" dirty="0"/>
              <a:t>一个理想的语义搜索引擎应该有</a:t>
            </a:r>
            <a:r>
              <a:rPr lang="en-US" altLang="zh-CN" sz="2400" dirty="0"/>
              <a:t>100%</a:t>
            </a:r>
            <a:r>
              <a:rPr lang="zh-CN" altLang="zh-CN" sz="2400" dirty="0"/>
              <a:t>的</a:t>
            </a:r>
            <a:r>
              <a:rPr lang="zh-CN" altLang="zh-CN" sz="2400" dirty="0" smtClean="0"/>
              <a:t>重叠</a:t>
            </a:r>
            <a:r>
              <a:rPr lang="zh-CN" altLang="en-US" sz="2400" dirty="0" smtClean="0"/>
              <a:t>。</a:t>
            </a:r>
          </a:p>
          <a:p>
            <a:pPr marL="285750" indent="-285750">
              <a:buFont typeface="Arial" charset="0"/>
              <a:buChar char="•"/>
            </a:pPr>
            <a:r>
              <a:rPr lang="zh-CN" altLang="en-US" sz="2400" dirty="0" smtClean="0"/>
              <a:t>所有</a:t>
            </a:r>
            <a:r>
              <a:rPr lang="zh-CN" altLang="zh-CN" sz="2400" dirty="0" smtClean="0"/>
              <a:t>搜索引擎</a:t>
            </a:r>
            <a:r>
              <a:rPr lang="zh-CN" altLang="zh-CN" sz="2400" dirty="0"/>
              <a:t>在这次测试中都表现得很差</a:t>
            </a:r>
            <a:r>
              <a:rPr lang="zh-CN" altLang="zh-CN" sz="2400" dirty="0" smtClean="0"/>
              <a:t>。</a:t>
            </a:r>
            <a:endParaRPr lang="zh-CN" altLang="en-US" sz="2400" dirty="0" smtClean="0"/>
          </a:p>
          <a:p>
            <a:pPr marL="285750" indent="-285750">
              <a:buFont typeface="Arial" charset="0"/>
              <a:buChar char="•"/>
            </a:pPr>
            <a:r>
              <a:rPr lang="en-US" altLang="zh-CN" sz="2400" dirty="0" err="1"/>
              <a:t>Hakia</a:t>
            </a:r>
            <a:r>
              <a:rPr lang="zh-CN" altLang="zh-CN" sz="2400" dirty="0"/>
              <a:t>是一个例外，它展示了对这类查询的更好的理解（尽管还远未达到</a:t>
            </a:r>
            <a:r>
              <a:rPr lang="zh-CN" altLang="zh-CN" sz="2400" dirty="0" smtClean="0"/>
              <a:t>预期</a:t>
            </a:r>
            <a:r>
              <a:rPr lang="zh-CN" altLang="en-US" sz="2400" dirty="0" smtClean="0"/>
              <a:t>）</a:t>
            </a:r>
            <a:r>
              <a:rPr lang="zh-CN" altLang="zh-CN" sz="2400" dirty="0" smtClean="0"/>
              <a:t>。</a:t>
            </a:r>
            <a:endParaRPr kumimoji="1" lang="zh-CN" altLang="en-US" sz="2400"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11</a:t>
            </a:fld>
            <a:endParaRPr kumimoji="1" lang="zh-CN" altLang="en-US"/>
          </a:p>
        </p:txBody>
      </p:sp>
    </p:spTree>
    <p:extLst>
      <p:ext uri="{BB962C8B-B14F-4D97-AF65-F5344CB8AC3E}">
        <p14:creationId xmlns:p14="http://schemas.microsoft.com/office/powerpoint/2010/main" val="481949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4125"/>
            <a:ext cx="10515600" cy="4351338"/>
          </a:xfrm>
        </p:spPr>
        <p:txBody>
          <a:bodyPr/>
          <a:lstStyle/>
          <a:p>
            <a:r>
              <a:rPr kumimoji="1" lang="en-US" altLang="zh-CN" dirty="0" smtClean="0"/>
              <a:t>RQ3</a:t>
            </a:r>
            <a:r>
              <a:rPr kumimoji="1" lang="zh-CN" altLang="en-US" dirty="0" smtClean="0"/>
              <a:t>：</a:t>
            </a:r>
            <a:r>
              <a:rPr lang="zh-CN" altLang="zh-CN" dirty="0" smtClean="0"/>
              <a:t>评估同一</a:t>
            </a:r>
            <a:r>
              <a:rPr lang="en-US" altLang="zh-CN" dirty="0" smtClean="0"/>
              <a:t>query</a:t>
            </a:r>
            <a:r>
              <a:rPr lang="zh-CN" altLang="zh-CN" dirty="0" smtClean="0"/>
              <a:t>的不同重述返回的答案</a:t>
            </a:r>
            <a:r>
              <a:rPr lang="zh-CN" altLang="en-US" dirty="0" smtClean="0"/>
              <a:t>或</a:t>
            </a:r>
            <a:r>
              <a:rPr lang="zh-CN" altLang="zh-CN" dirty="0" smtClean="0"/>
              <a:t>结果的不变性</a:t>
            </a:r>
            <a:r>
              <a:rPr lang="zh-CN" altLang="en-US" dirty="0" smtClean="0"/>
              <a:t>如何</a:t>
            </a:r>
          </a:p>
          <a:p>
            <a:pPr marL="0" indent="0">
              <a:buNone/>
            </a:pPr>
            <a:r>
              <a:rPr lang="en-US" altLang="zh-CN" dirty="0" smtClean="0"/>
              <a:t>1.One-Right-Answer </a:t>
            </a:r>
            <a:r>
              <a:rPr lang="en-US" altLang="zh-CN" dirty="0"/>
              <a:t>Invariance </a:t>
            </a:r>
            <a:endParaRPr lang="zh-CN" altLang="en-US" dirty="0" smtClean="0"/>
          </a:p>
          <a:p>
            <a:pPr lvl="1"/>
            <a:r>
              <a:rPr lang="en-US" altLang="zh-CN" dirty="0"/>
              <a:t>28 for ”Population of </a:t>
            </a:r>
            <a:r>
              <a:rPr lang="en-US" altLang="zh-CN" i="1" dirty="0"/>
              <a:t>country</a:t>
            </a:r>
            <a:r>
              <a:rPr lang="en-US" altLang="zh-CN" dirty="0"/>
              <a:t>”, 11 for ”</a:t>
            </a:r>
            <a:r>
              <a:rPr lang="en-US" altLang="zh-CN" dirty="0" err="1"/>
              <a:t>ceo</a:t>
            </a:r>
            <a:r>
              <a:rPr lang="en-US" altLang="zh-CN" dirty="0"/>
              <a:t> of </a:t>
            </a:r>
            <a:r>
              <a:rPr lang="en-US" altLang="zh-CN" i="1" dirty="0"/>
              <a:t>company</a:t>
            </a:r>
            <a:r>
              <a:rPr lang="en-US" altLang="zh-CN" dirty="0"/>
              <a:t>”, 2 for ”Author of </a:t>
            </a:r>
            <a:r>
              <a:rPr lang="en-US" altLang="zh-CN" i="1" dirty="0"/>
              <a:t>book</a:t>
            </a:r>
            <a:r>
              <a:rPr lang="en-US" altLang="zh-CN" dirty="0"/>
              <a:t>”, 17 for ”Super Bowl </a:t>
            </a:r>
            <a:r>
              <a:rPr lang="en-US" altLang="zh-CN" i="1" dirty="0"/>
              <a:t>year </a:t>
            </a:r>
            <a:r>
              <a:rPr lang="en-US" altLang="zh-CN" dirty="0"/>
              <a:t>Winner”, 22 for ”Wimbledon </a:t>
            </a:r>
            <a:r>
              <a:rPr lang="en-US" altLang="zh-CN" i="1" dirty="0"/>
              <a:t>year </a:t>
            </a:r>
            <a:r>
              <a:rPr lang="en-US" altLang="zh-CN" dirty="0"/>
              <a:t>Winner” and 17 for ”World Cup </a:t>
            </a:r>
            <a:r>
              <a:rPr lang="en-US" altLang="zh-CN" i="1" dirty="0"/>
              <a:t>year </a:t>
            </a:r>
            <a:r>
              <a:rPr lang="en-US" altLang="zh-CN" dirty="0"/>
              <a:t>Winner” </a:t>
            </a:r>
            <a:endParaRPr lang="en-US" altLang="zh-CN" dirty="0" smtClean="0"/>
          </a:p>
          <a:p>
            <a:pPr lvl="1"/>
            <a:r>
              <a:rPr lang="zh-CN" altLang="zh-CN" dirty="0"/>
              <a:t>对于提交给搜索引擎的每个查询</a:t>
            </a:r>
            <a:r>
              <a:rPr lang="zh-CN" altLang="zh-CN" dirty="0" smtClean="0"/>
              <a:t>，都</a:t>
            </a:r>
            <a:r>
              <a:rPr lang="zh-CN" altLang="zh-CN" dirty="0"/>
              <a:t>会在结果页面的任何地方查找答案。如果找到了答案，就被认为是积极的结果，否则，就是消极的结果。</a:t>
            </a:r>
            <a:endParaRPr lang="en-US" altLang="zh-CN" dirty="0" smtClean="0"/>
          </a:p>
          <a:p>
            <a:pPr marL="0" indent="0">
              <a:buNone/>
            </a:pPr>
            <a:r>
              <a:rPr lang="en-US" altLang="zh-CN" dirty="0" smtClean="0"/>
              <a:t>2.One-Right-Answer Stability </a:t>
            </a:r>
          </a:p>
          <a:p>
            <a:pPr lvl="1"/>
            <a:endParaRPr lang="zh-CN" altLang="en-US" dirty="0" smtClean="0"/>
          </a:p>
          <a:p>
            <a:endParaRPr kumimoji="1" lang="zh-CN" altLang="en-US" dirty="0"/>
          </a:p>
        </p:txBody>
      </p:sp>
      <p:sp>
        <p:nvSpPr>
          <p:cNvPr id="4" name="矩形 3"/>
          <p:cNvSpPr/>
          <p:nvPr/>
        </p:nvSpPr>
        <p:spPr>
          <a:xfrm>
            <a:off x="838200" y="434073"/>
            <a:ext cx="7910513" cy="369332"/>
          </a:xfrm>
          <a:prstGeom prst="rect">
            <a:avLst/>
          </a:prstGeom>
        </p:spPr>
        <p:txBody>
          <a:bodyPr wrap="square">
            <a:spAutoFit/>
          </a:bodyPr>
          <a:lstStyle/>
          <a:p>
            <a:r>
              <a:rPr lang="en-US" altLang="zh-CN" b="1"/>
              <a:t>If you ask nicely, I will answer: Semantic Search and Today’s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12</a:t>
            </a:fld>
            <a:endParaRPr kumimoji="1" lang="zh-CN" altLang="en-US"/>
          </a:p>
        </p:txBody>
      </p:sp>
    </p:spTree>
    <p:extLst>
      <p:ext uri="{BB962C8B-B14F-4D97-AF65-F5344CB8AC3E}">
        <p14:creationId xmlns:p14="http://schemas.microsoft.com/office/powerpoint/2010/main" val="732944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1478"/>
            <a:ext cx="8585622" cy="6214820"/>
          </a:xfrm>
        </p:spPr>
      </p:pic>
      <p:sp>
        <p:nvSpPr>
          <p:cNvPr id="5" name="文本框 4"/>
          <p:cNvSpPr txBox="1"/>
          <p:nvPr/>
        </p:nvSpPr>
        <p:spPr>
          <a:xfrm>
            <a:off x="8431078" y="1046730"/>
            <a:ext cx="2867186" cy="4524315"/>
          </a:xfrm>
          <a:prstGeom prst="rect">
            <a:avLst/>
          </a:prstGeom>
          <a:noFill/>
        </p:spPr>
        <p:txBody>
          <a:bodyPr wrap="square" rtlCol="0">
            <a:spAutoFit/>
          </a:bodyPr>
          <a:lstStyle/>
          <a:p>
            <a:pPr marL="285750" indent="-285750">
              <a:buFont typeface="Arial" charset="0"/>
              <a:buChar char="•"/>
            </a:pPr>
            <a:r>
              <a:rPr lang="zh-CN" altLang="zh-CN" dirty="0"/>
              <a:t>在这个不变性测试中，所有的搜索引擎（除了</a:t>
            </a:r>
            <a:r>
              <a:rPr lang="en-US" altLang="zh-CN" dirty="0" err="1"/>
              <a:t>Cuil</a:t>
            </a:r>
            <a:r>
              <a:rPr lang="zh-CN" altLang="zh-CN" dirty="0"/>
              <a:t>）都表现得出奇的好。大多数搜索引擎似乎能够在</a:t>
            </a:r>
            <a:r>
              <a:rPr lang="en-US" altLang="zh-CN" dirty="0"/>
              <a:t>SERP</a:t>
            </a:r>
            <a:r>
              <a:rPr lang="zh-CN" altLang="zh-CN" dirty="0"/>
              <a:t>中为大约</a:t>
            </a:r>
            <a:r>
              <a:rPr lang="en-US" altLang="zh-CN" dirty="0"/>
              <a:t>90%</a:t>
            </a:r>
            <a:r>
              <a:rPr lang="zh-CN" altLang="zh-CN" dirty="0"/>
              <a:t>的测试重述提供正确答案</a:t>
            </a:r>
            <a:r>
              <a:rPr lang="zh-CN" altLang="zh-CN" dirty="0" smtClean="0"/>
              <a:t>。</a:t>
            </a:r>
            <a:endParaRPr lang="zh-CN" altLang="en-US" dirty="0" smtClean="0"/>
          </a:p>
          <a:p>
            <a:pPr marL="285750" indent="-285750">
              <a:buFont typeface="Arial" charset="0"/>
              <a:buChar char="•"/>
            </a:pPr>
            <a:r>
              <a:rPr lang="zh-CN" altLang="zh-CN" dirty="0" smtClean="0"/>
              <a:t>返回</a:t>
            </a:r>
            <a:r>
              <a:rPr lang="zh-CN" altLang="en-US" dirty="0" smtClean="0"/>
              <a:t>结果</a:t>
            </a:r>
            <a:r>
              <a:rPr lang="zh-CN" altLang="zh-CN" dirty="0" smtClean="0"/>
              <a:t>显示了</a:t>
            </a:r>
            <a:r>
              <a:rPr lang="zh-CN" altLang="en-US" dirty="0" smtClean="0"/>
              <a:t>即使搜索引擎</a:t>
            </a:r>
            <a:r>
              <a:rPr lang="zh-CN" altLang="zh-CN" dirty="0" smtClean="0"/>
              <a:t>对</a:t>
            </a:r>
            <a:r>
              <a:rPr lang="en-US" altLang="zh-CN" dirty="0" smtClean="0"/>
              <a:t>query</a:t>
            </a:r>
            <a:r>
              <a:rPr lang="zh-CN" altLang="zh-CN" dirty="0" smtClean="0"/>
              <a:t>缺乏</a:t>
            </a:r>
            <a:r>
              <a:rPr lang="zh-CN" altLang="zh-CN" dirty="0"/>
              <a:t>真正的理解</a:t>
            </a:r>
            <a:r>
              <a:rPr lang="zh-CN" altLang="zh-CN" dirty="0" smtClean="0"/>
              <a:t>，使用</a:t>
            </a:r>
            <a:r>
              <a:rPr lang="zh-CN" altLang="zh-CN" dirty="0"/>
              <a:t>流行主题（如世界杯或超级杯</a:t>
            </a:r>
            <a:r>
              <a:rPr lang="zh-CN" altLang="zh-CN" dirty="0" smtClean="0"/>
              <a:t>）</a:t>
            </a:r>
            <a:r>
              <a:rPr lang="zh-CN" altLang="en-US" dirty="0" smtClean="0"/>
              <a:t>的</a:t>
            </a:r>
            <a:r>
              <a:rPr lang="en-US" altLang="zh-CN" dirty="0" smtClean="0"/>
              <a:t>query</a:t>
            </a:r>
            <a:r>
              <a:rPr lang="zh-CN" altLang="en-US" dirty="0" smtClean="0"/>
              <a:t>也</a:t>
            </a:r>
            <a:r>
              <a:rPr lang="zh-CN" altLang="zh-CN" dirty="0" smtClean="0"/>
              <a:t>可以</a:t>
            </a:r>
            <a:r>
              <a:rPr lang="zh-CN" altLang="en-US" dirty="0" smtClean="0"/>
              <a:t>通过</a:t>
            </a:r>
            <a:r>
              <a:rPr lang="zh-CN" altLang="zh-CN" dirty="0" smtClean="0"/>
              <a:t>简单</a:t>
            </a:r>
            <a:r>
              <a:rPr lang="zh-CN" altLang="zh-CN" dirty="0"/>
              <a:t>的关键字</a:t>
            </a:r>
            <a:r>
              <a:rPr lang="zh-CN" altLang="zh-CN" dirty="0" smtClean="0"/>
              <a:t>匹配</a:t>
            </a:r>
            <a:r>
              <a:rPr lang="zh-CN" altLang="en-US" dirty="0" smtClean="0"/>
              <a:t>来找到答案</a:t>
            </a:r>
            <a:r>
              <a:rPr lang="zh-CN" altLang="zh-CN" dirty="0" smtClean="0"/>
              <a:t>。</a:t>
            </a:r>
            <a:endParaRPr lang="zh-CN" altLang="zh-CN" dirty="0"/>
          </a:p>
          <a:p>
            <a:pPr marL="285750" indent="-285750">
              <a:buFont typeface="Arial" charset="0"/>
              <a:buChar char="•"/>
            </a:pPr>
            <a:endParaRPr lang="zh-CN" altLang="zh-CN" dirty="0"/>
          </a:p>
          <a:p>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13</a:t>
            </a:fld>
            <a:endParaRPr kumimoji="1" lang="zh-CN" altLang="en-US"/>
          </a:p>
        </p:txBody>
      </p:sp>
    </p:spTree>
    <p:extLst>
      <p:ext uri="{BB962C8B-B14F-4D97-AF65-F5344CB8AC3E}">
        <p14:creationId xmlns:p14="http://schemas.microsoft.com/office/powerpoint/2010/main" val="566554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41701"/>
            <a:ext cx="8402057" cy="6416299"/>
          </a:xfrm>
        </p:spPr>
      </p:pic>
      <p:sp>
        <p:nvSpPr>
          <p:cNvPr id="5" name="文本框 4"/>
          <p:cNvSpPr txBox="1"/>
          <p:nvPr/>
        </p:nvSpPr>
        <p:spPr>
          <a:xfrm>
            <a:off x="7821479" y="1565329"/>
            <a:ext cx="4370521" cy="646331"/>
          </a:xfrm>
          <a:prstGeom prst="rect">
            <a:avLst/>
          </a:prstGeom>
          <a:noFill/>
        </p:spPr>
        <p:txBody>
          <a:bodyPr wrap="square" rtlCol="0">
            <a:spAutoFit/>
          </a:bodyPr>
          <a:lstStyle/>
          <a:p>
            <a:r>
              <a:rPr lang="zh-CN" altLang="zh-CN" dirty="0"/>
              <a:t>为了进行完整和准确的分析，必须确定结果页面中的答案所在</a:t>
            </a:r>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14</a:t>
            </a:fld>
            <a:endParaRPr kumimoji="1" lang="zh-CN" altLang="en-US"/>
          </a:p>
        </p:txBody>
      </p:sp>
    </p:spTree>
    <p:extLst>
      <p:ext uri="{BB962C8B-B14F-4D97-AF65-F5344CB8AC3E}">
        <p14:creationId xmlns:p14="http://schemas.microsoft.com/office/powerpoint/2010/main" val="191916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4125"/>
            <a:ext cx="10515600" cy="4351338"/>
          </a:xfrm>
        </p:spPr>
        <p:txBody>
          <a:bodyPr/>
          <a:lstStyle/>
          <a:p>
            <a:r>
              <a:rPr kumimoji="1" lang="en-US" altLang="zh-CN" dirty="0" smtClean="0"/>
              <a:t>RQ3</a:t>
            </a:r>
            <a:r>
              <a:rPr kumimoji="1" lang="zh-CN" altLang="en-US" dirty="0" smtClean="0"/>
              <a:t>：</a:t>
            </a:r>
            <a:r>
              <a:rPr lang="zh-CN" altLang="zh-CN" dirty="0" smtClean="0"/>
              <a:t>评估同一</a:t>
            </a:r>
            <a:r>
              <a:rPr lang="en-US" altLang="zh-CN" dirty="0" smtClean="0"/>
              <a:t>query</a:t>
            </a:r>
            <a:r>
              <a:rPr lang="zh-CN" altLang="zh-CN" dirty="0" smtClean="0"/>
              <a:t>的不同重述返回的答案</a:t>
            </a:r>
            <a:r>
              <a:rPr lang="zh-CN" altLang="en-US" dirty="0" smtClean="0"/>
              <a:t>或</a:t>
            </a:r>
            <a:r>
              <a:rPr lang="zh-CN" altLang="zh-CN" dirty="0" smtClean="0"/>
              <a:t>结果的不变性</a:t>
            </a:r>
            <a:r>
              <a:rPr lang="zh-CN" altLang="en-US" dirty="0" smtClean="0"/>
              <a:t>如何</a:t>
            </a:r>
          </a:p>
          <a:p>
            <a:r>
              <a:rPr lang="en-US" altLang="zh-CN" dirty="0"/>
              <a:t>One-Right-Answer</a:t>
            </a:r>
            <a:r>
              <a:rPr lang="en-US" altLang="zh-CN" dirty="0" smtClean="0"/>
              <a:t> </a:t>
            </a:r>
            <a:r>
              <a:rPr lang="en-US" altLang="zh-CN" dirty="0"/>
              <a:t>Invariance </a:t>
            </a:r>
            <a:endParaRPr lang="zh-CN" altLang="en-US" dirty="0" smtClean="0"/>
          </a:p>
          <a:p>
            <a:r>
              <a:rPr lang="en-US" altLang="zh-CN" dirty="0" smtClean="0"/>
              <a:t>One-Right-Answer Stability </a:t>
            </a:r>
            <a:endParaRPr lang="zh-CN" altLang="en-US" dirty="0" smtClean="0"/>
          </a:p>
          <a:p>
            <a:pPr lvl="1"/>
            <a:r>
              <a:rPr lang="zh-CN" altLang="en-US" sz="2800" dirty="0" smtClean="0"/>
              <a:t>评估</a:t>
            </a:r>
            <a:r>
              <a:rPr lang="zh-CN" altLang="zh-CN" sz="2800" dirty="0" smtClean="0"/>
              <a:t>对</a:t>
            </a:r>
            <a:r>
              <a:rPr lang="zh-CN" altLang="en-US" sz="2800" dirty="0" smtClean="0"/>
              <a:t>源</a:t>
            </a:r>
            <a:r>
              <a:rPr lang="en-US" altLang="zh-CN" sz="2800" dirty="0" smtClean="0"/>
              <a:t>query</a:t>
            </a:r>
            <a:r>
              <a:rPr lang="zh-CN" altLang="zh-CN" sz="2800" dirty="0" smtClean="0"/>
              <a:t>进行</a:t>
            </a:r>
            <a:r>
              <a:rPr lang="zh-CN" altLang="zh-CN" sz="2800" dirty="0"/>
              <a:t>小修改而返回的结果之间的差异</a:t>
            </a:r>
            <a:endParaRPr lang="zh-CN" altLang="en-US" sz="2800" dirty="0" smtClean="0"/>
          </a:p>
          <a:p>
            <a:pPr lvl="2"/>
            <a:r>
              <a:rPr lang="en-US" altLang="zh-CN" sz="2400" dirty="0" smtClean="0"/>
              <a:t>How</a:t>
            </a:r>
            <a:r>
              <a:rPr lang="zh-CN" altLang="en-US" sz="2400" dirty="0" smtClean="0"/>
              <a:t> </a:t>
            </a:r>
            <a:r>
              <a:rPr lang="en-US" altLang="zh-CN" sz="2400" dirty="0" smtClean="0"/>
              <a:t>to</a:t>
            </a:r>
            <a:r>
              <a:rPr lang="zh-CN" altLang="en-US" sz="2400" dirty="0" smtClean="0"/>
              <a:t> </a:t>
            </a:r>
            <a:r>
              <a:rPr lang="en-US" altLang="zh-CN" sz="2400" dirty="0" smtClean="0"/>
              <a:t> cook</a:t>
            </a:r>
            <a:r>
              <a:rPr lang="mr-IN" altLang="zh-CN" sz="2400" dirty="0" smtClean="0"/>
              <a:t>…</a:t>
            </a:r>
            <a:r>
              <a:rPr lang="en-US" altLang="zh-CN" sz="2400" dirty="0"/>
              <a:t> </a:t>
            </a:r>
            <a:r>
              <a:rPr lang="en-US" altLang="zh-CN" sz="2400" dirty="0" smtClean="0"/>
              <a:t>&amp;How to make</a:t>
            </a:r>
            <a:r>
              <a:rPr lang="mr-IN" altLang="zh-CN" sz="2400" dirty="0" smtClean="0"/>
              <a:t>…</a:t>
            </a:r>
            <a:r>
              <a:rPr lang="en-US" altLang="zh-CN" sz="2400" dirty="0" smtClean="0"/>
              <a:t> &amp;How to prepare</a:t>
            </a:r>
            <a:r>
              <a:rPr lang="mr-IN" altLang="zh-CN" sz="2400" dirty="0" smtClean="0"/>
              <a:t>…</a:t>
            </a:r>
            <a:endParaRPr lang="en-US" altLang="zh-CN" sz="2400" dirty="0" smtClean="0"/>
          </a:p>
          <a:p>
            <a:pPr lvl="2"/>
            <a:r>
              <a:rPr lang="en-US" altLang="zh-CN" sz="2400" dirty="0"/>
              <a:t>who is the author of </a:t>
            </a:r>
            <a:r>
              <a:rPr lang="en-US" altLang="zh-CN" sz="2400" i="1" dirty="0"/>
              <a:t>book</a:t>
            </a:r>
            <a:r>
              <a:rPr lang="en-US" altLang="zh-CN" sz="2400" dirty="0"/>
              <a:t>” and ”who wrote </a:t>
            </a:r>
            <a:r>
              <a:rPr lang="en-US" altLang="zh-CN" sz="2400" i="1" dirty="0"/>
              <a:t>book</a:t>
            </a:r>
            <a:r>
              <a:rPr lang="en-US" altLang="zh-CN" sz="2400" dirty="0"/>
              <a:t>” </a:t>
            </a:r>
            <a:endParaRPr lang="en-US" altLang="zh-CN" sz="2400" dirty="0" smtClean="0"/>
          </a:p>
          <a:p>
            <a:pPr lvl="2"/>
            <a:r>
              <a:rPr lang="en-US" altLang="zh-CN" sz="2400" dirty="0"/>
              <a:t>”symptom” or ”sign” </a:t>
            </a:r>
            <a:endParaRPr lang="en-US" altLang="zh-CN" sz="2400" dirty="0" smtClean="0"/>
          </a:p>
          <a:p>
            <a:pPr marL="914400" lvl="2" indent="0">
              <a:buNone/>
            </a:pPr>
            <a:endParaRPr lang="en-US" altLang="zh-CN" dirty="0" smtClean="0"/>
          </a:p>
          <a:p>
            <a:pPr lvl="1"/>
            <a:endParaRPr lang="zh-CN" altLang="en-US" dirty="0" smtClean="0"/>
          </a:p>
          <a:p>
            <a:endParaRPr kumimoji="1" lang="zh-CN" altLang="en-US" dirty="0"/>
          </a:p>
        </p:txBody>
      </p:sp>
      <p:sp>
        <p:nvSpPr>
          <p:cNvPr id="4" name="矩形 3"/>
          <p:cNvSpPr/>
          <p:nvPr/>
        </p:nvSpPr>
        <p:spPr>
          <a:xfrm>
            <a:off x="838200" y="434073"/>
            <a:ext cx="7910513" cy="369332"/>
          </a:xfrm>
          <a:prstGeom prst="rect">
            <a:avLst/>
          </a:prstGeom>
        </p:spPr>
        <p:txBody>
          <a:bodyPr wrap="square">
            <a:spAutoFit/>
          </a:bodyPr>
          <a:lstStyle/>
          <a:p>
            <a:r>
              <a:rPr lang="en-US" altLang="zh-CN" b="1"/>
              <a:t>If you ask nicely, I will answer: Semantic Search and Today’s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15</a:t>
            </a:fld>
            <a:endParaRPr kumimoji="1" lang="zh-CN" altLang="en-US"/>
          </a:p>
        </p:txBody>
      </p:sp>
    </p:spTree>
    <p:extLst>
      <p:ext uri="{BB962C8B-B14F-4D97-AF65-F5344CB8AC3E}">
        <p14:creationId xmlns:p14="http://schemas.microsoft.com/office/powerpoint/2010/main" val="1722609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15764"/>
            <a:ext cx="5977719" cy="4835436"/>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604" y="715764"/>
            <a:ext cx="6625396" cy="4553678"/>
          </a:xfrm>
          <a:prstGeom prst="rect">
            <a:avLst/>
          </a:prstGeom>
        </p:spPr>
      </p:pic>
      <p:sp>
        <p:nvSpPr>
          <p:cNvPr id="7" name="文本框 6"/>
          <p:cNvSpPr txBox="1"/>
          <p:nvPr/>
        </p:nvSpPr>
        <p:spPr>
          <a:xfrm>
            <a:off x="0" y="5689700"/>
            <a:ext cx="5098942" cy="646331"/>
          </a:xfrm>
          <a:prstGeom prst="rect">
            <a:avLst/>
          </a:prstGeom>
          <a:noFill/>
        </p:spPr>
        <p:txBody>
          <a:bodyPr wrap="square" rtlCol="0">
            <a:spAutoFit/>
          </a:bodyPr>
          <a:lstStyle/>
          <a:p>
            <a:r>
              <a:rPr lang="zh-CN" altLang="zh-CN" dirty="0"/>
              <a:t>不同年份的“超级碗年度冠军”的等价查询中返回正确答案的重</a:t>
            </a:r>
            <a:r>
              <a:rPr lang="zh-CN" altLang="zh-CN" dirty="0" smtClean="0"/>
              <a:t>述</a:t>
            </a:r>
            <a:r>
              <a:rPr lang="en-US" altLang="zh-CN" dirty="0" smtClean="0"/>
              <a:t>query</a:t>
            </a:r>
            <a:r>
              <a:rPr lang="zh-CN" altLang="en-US" dirty="0" smtClean="0"/>
              <a:t>比例</a:t>
            </a:r>
            <a:endParaRPr kumimoji="1" lang="zh-CN" altLang="en-US" dirty="0"/>
          </a:p>
        </p:txBody>
      </p:sp>
      <p:sp>
        <p:nvSpPr>
          <p:cNvPr id="8" name="文本框 7"/>
          <p:cNvSpPr txBox="1"/>
          <p:nvPr/>
        </p:nvSpPr>
        <p:spPr>
          <a:xfrm>
            <a:off x="5852808" y="5551200"/>
            <a:ext cx="5811865" cy="923330"/>
          </a:xfrm>
          <a:prstGeom prst="rect">
            <a:avLst/>
          </a:prstGeom>
          <a:noFill/>
        </p:spPr>
        <p:txBody>
          <a:bodyPr wrap="square" rtlCol="0">
            <a:spAutoFit/>
          </a:bodyPr>
          <a:lstStyle/>
          <a:p>
            <a:r>
              <a:rPr lang="zh-CN" altLang="zh-CN" dirty="0"/>
              <a:t>根据疾病数据集</a:t>
            </a:r>
            <a:r>
              <a:rPr lang="zh-CN" altLang="zh-CN" dirty="0" smtClean="0"/>
              <a:t>的</a:t>
            </a:r>
            <a:r>
              <a:rPr lang="en-US" altLang="zh-CN" dirty="0" smtClean="0"/>
              <a:t>query</a:t>
            </a:r>
            <a:r>
              <a:rPr lang="zh-CN" altLang="zh-CN" dirty="0" smtClean="0"/>
              <a:t>前</a:t>
            </a:r>
            <a:r>
              <a:rPr lang="en-US" altLang="zh-CN" dirty="0"/>
              <a:t>3</a:t>
            </a:r>
            <a:r>
              <a:rPr lang="zh-CN" altLang="zh-CN" dirty="0"/>
              <a:t>个</a:t>
            </a:r>
            <a:r>
              <a:rPr lang="en-US" altLang="zh-CN" dirty="0"/>
              <a:t>URL</a:t>
            </a:r>
            <a:r>
              <a:rPr lang="zh-CN" altLang="zh-CN" dirty="0"/>
              <a:t>（</a:t>
            </a:r>
            <a:r>
              <a:rPr lang="en-US" altLang="zh-CN" dirty="0"/>
              <a:t>179</a:t>
            </a:r>
            <a:r>
              <a:rPr lang="zh-CN" altLang="zh-CN" dirty="0"/>
              <a:t>个重</a:t>
            </a:r>
            <a:r>
              <a:rPr lang="zh-CN" altLang="zh-CN" dirty="0" smtClean="0"/>
              <a:t>述</a:t>
            </a:r>
            <a:r>
              <a:rPr lang="en-US" altLang="zh-CN" dirty="0" smtClean="0"/>
              <a:t>query</a:t>
            </a:r>
            <a:r>
              <a:rPr lang="zh-CN" altLang="zh-CN" dirty="0" smtClean="0"/>
              <a:t>，</a:t>
            </a:r>
            <a:r>
              <a:rPr lang="en-US" altLang="zh-CN" dirty="0"/>
              <a:t>60</a:t>
            </a:r>
            <a:r>
              <a:rPr lang="zh-CN" altLang="zh-CN" dirty="0"/>
              <a:t>个疾病）计算出来</a:t>
            </a:r>
            <a:r>
              <a:rPr lang="zh-CN" altLang="zh-CN" dirty="0" smtClean="0"/>
              <a:t>的</a:t>
            </a:r>
            <a:r>
              <a:rPr lang="en-US" altLang="zh-CN" b="1" dirty="0" smtClean="0"/>
              <a:t>Top-K Results Overlap </a:t>
            </a:r>
          </a:p>
          <a:p>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16</a:t>
            </a:fld>
            <a:endParaRPr kumimoji="1" lang="zh-CN" altLang="en-US"/>
          </a:p>
        </p:txBody>
      </p:sp>
    </p:spTree>
    <p:extLst>
      <p:ext uri="{BB962C8B-B14F-4D97-AF65-F5344CB8AC3E}">
        <p14:creationId xmlns:p14="http://schemas.microsoft.com/office/powerpoint/2010/main" val="2105996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858" y="0"/>
            <a:ext cx="7685016" cy="5279925"/>
          </a:xfrm>
          <a:prstGeom prst="rect">
            <a:avLst/>
          </a:prstGeom>
        </p:spPr>
      </p:pic>
      <p:sp>
        <p:nvSpPr>
          <p:cNvPr id="7" name="文本框 6"/>
          <p:cNvSpPr txBox="1"/>
          <p:nvPr/>
        </p:nvSpPr>
        <p:spPr>
          <a:xfrm>
            <a:off x="968990" y="5389107"/>
            <a:ext cx="9103057" cy="1477328"/>
          </a:xfrm>
          <a:prstGeom prst="rect">
            <a:avLst/>
          </a:prstGeom>
          <a:noFill/>
        </p:spPr>
        <p:txBody>
          <a:bodyPr wrap="square" rtlCol="0">
            <a:spAutoFit/>
          </a:bodyPr>
          <a:lstStyle/>
          <a:p>
            <a:pPr marL="285750" indent="-285750">
              <a:buFont typeface="Arial" charset="0"/>
              <a:buChar char="•"/>
            </a:pPr>
            <a:r>
              <a:rPr lang="zh-CN" altLang="zh-CN" sz="2400" dirty="0"/>
              <a:t>对于每个引擎，我们报告了在每个数据集上获得的熵，以及所有数据集之间的平均熵，以及它相对于最坏情况的百分</a:t>
            </a:r>
            <a:r>
              <a:rPr lang="zh-CN" altLang="zh-CN" sz="2400" dirty="0" smtClean="0"/>
              <a:t>比值</a:t>
            </a:r>
            <a:endParaRPr lang="zh-CN" altLang="en-US" sz="2400" dirty="0" smtClean="0"/>
          </a:p>
          <a:p>
            <a:pPr marL="285750" indent="-285750">
              <a:buFont typeface="Arial" charset="0"/>
              <a:buChar char="•"/>
            </a:pPr>
            <a:r>
              <a:rPr lang="zh-CN" altLang="zh-CN" sz="2400" dirty="0"/>
              <a:t>熵越小</a:t>
            </a:r>
            <a:r>
              <a:rPr lang="zh-CN" altLang="zh-CN" sz="2400" dirty="0" smtClean="0"/>
              <a:t>，搜索引擎</a:t>
            </a:r>
            <a:r>
              <a:rPr lang="zh-CN" altLang="en-US" sz="2400" dirty="0" smtClean="0"/>
              <a:t>语义识别效果</a:t>
            </a:r>
            <a:r>
              <a:rPr lang="zh-CN" altLang="zh-CN" sz="2400" dirty="0"/>
              <a:t>就越</a:t>
            </a:r>
            <a:r>
              <a:rPr lang="zh-CN" altLang="en-US" sz="2400" dirty="0"/>
              <a:t>好</a:t>
            </a:r>
            <a:endParaRPr lang="zh-CN" altLang="en-US" sz="2400" dirty="0" smtClean="0"/>
          </a:p>
          <a:p>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17</a:t>
            </a:fld>
            <a:endParaRPr kumimoji="1" lang="zh-CN" altLang="en-US"/>
          </a:p>
        </p:txBody>
      </p:sp>
    </p:spTree>
    <p:extLst>
      <p:ext uri="{BB962C8B-B14F-4D97-AF65-F5344CB8AC3E}">
        <p14:creationId xmlns:p14="http://schemas.microsoft.com/office/powerpoint/2010/main" val="71117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468" y="1446966"/>
            <a:ext cx="11251172" cy="1370648"/>
          </a:xfrm>
        </p:spPr>
        <p:txBody>
          <a:bodyPr>
            <a:normAutofit fontScale="90000"/>
          </a:bodyPr>
          <a:lstStyle/>
          <a:p>
            <a:pPr algn="ctr"/>
            <a:r>
              <a:rPr lang="en-US" altLang="zh-CN" dirty="0"/>
              <a:t>Metamorphic Testing for Software Quality Assessment: A Study of Search Engines </a:t>
            </a:r>
            <a:r>
              <a:rPr lang="en-US" altLang="zh-CN" dirty="0" smtClean="0"/>
              <a:t/>
            </a:r>
            <a:br>
              <a:rPr lang="en-US" altLang="zh-CN" dirty="0" smtClean="0"/>
            </a:br>
            <a:endParaRPr kumimoji="1" lang="zh-CN" altLang="en-US" dirty="0"/>
          </a:p>
        </p:txBody>
      </p:sp>
      <p:sp>
        <p:nvSpPr>
          <p:cNvPr id="4" name="矩形 3"/>
          <p:cNvSpPr/>
          <p:nvPr/>
        </p:nvSpPr>
        <p:spPr>
          <a:xfrm>
            <a:off x="2416369" y="2817614"/>
            <a:ext cx="7111370" cy="461665"/>
          </a:xfrm>
          <a:prstGeom prst="rect">
            <a:avLst/>
          </a:prstGeom>
        </p:spPr>
        <p:txBody>
          <a:bodyPr wrap="none">
            <a:spAutoFit/>
          </a:bodyPr>
          <a:lstStyle/>
          <a:p>
            <a:r>
              <a:rPr lang="en-US" altLang="zh-CN" sz="2400" dirty="0" err="1" smtClean="0">
                <a:solidFill>
                  <a:srgbClr val="211E1E"/>
                </a:solidFill>
                <a:effectLst/>
                <a:latin typeface="AdvP6EC0" charset="0"/>
              </a:rPr>
              <a:t>Zhi</a:t>
            </a:r>
            <a:r>
              <a:rPr lang="en-US" altLang="zh-CN" sz="2400" dirty="0" smtClean="0">
                <a:solidFill>
                  <a:srgbClr val="211E1E"/>
                </a:solidFill>
                <a:effectLst/>
                <a:latin typeface="AdvP6EC0" charset="0"/>
              </a:rPr>
              <a:t> </a:t>
            </a:r>
            <a:r>
              <a:rPr lang="en-US" altLang="zh-CN" sz="2400" dirty="0" err="1" smtClean="0">
                <a:solidFill>
                  <a:srgbClr val="211E1E"/>
                </a:solidFill>
                <a:effectLst/>
                <a:latin typeface="AdvP6EC0" charset="0"/>
              </a:rPr>
              <a:t>Quan</a:t>
            </a:r>
            <a:r>
              <a:rPr lang="en-US" altLang="zh-CN" sz="2400" dirty="0" smtClean="0">
                <a:solidFill>
                  <a:srgbClr val="211E1E"/>
                </a:solidFill>
                <a:effectLst/>
                <a:latin typeface="AdvP6EC0" charset="0"/>
              </a:rPr>
              <a:t> Zhou, </a:t>
            </a:r>
            <a:r>
              <a:rPr lang="en-US" altLang="zh-CN" sz="2400" dirty="0" err="1" smtClean="0">
                <a:solidFill>
                  <a:srgbClr val="211E1E"/>
                </a:solidFill>
                <a:effectLst/>
                <a:latin typeface="AdvP6EC0" charset="0"/>
              </a:rPr>
              <a:t>Shaowen</a:t>
            </a:r>
            <a:r>
              <a:rPr lang="en-US" altLang="zh-CN" sz="2400" dirty="0" smtClean="0">
                <a:solidFill>
                  <a:srgbClr val="211E1E"/>
                </a:solidFill>
                <a:effectLst/>
                <a:latin typeface="AdvP6EC0" charset="0"/>
              </a:rPr>
              <a:t> Xiang, and </a:t>
            </a:r>
            <a:r>
              <a:rPr lang="en-US" altLang="zh-CN" sz="2400" dirty="0" err="1" smtClean="0">
                <a:solidFill>
                  <a:srgbClr val="211E1E"/>
                </a:solidFill>
                <a:effectLst/>
                <a:latin typeface="AdvP6EC0" charset="0"/>
              </a:rPr>
              <a:t>Tsong</a:t>
            </a:r>
            <a:r>
              <a:rPr lang="en-US" altLang="zh-CN" sz="2400" dirty="0" smtClean="0">
                <a:solidFill>
                  <a:srgbClr val="211E1E"/>
                </a:solidFill>
                <a:effectLst/>
                <a:latin typeface="AdvP6EC0" charset="0"/>
              </a:rPr>
              <a:t> </a:t>
            </a:r>
            <a:r>
              <a:rPr lang="en-US" altLang="zh-CN" sz="2400" dirty="0" err="1" smtClean="0">
                <a:solidFill>
                  <a:srgbClr val="211E1E"/>
                </a:solidFill>
                <a:effectLst/>
                <a:latin typeface="AdvP6EC0" charset="0"/>
              </a:rPr>
              <a:t>Yueh</a:t>
            </a:r>
            <a:r>
              <a:rPr lang="en-US" altLang="zh-CN" sz="2400" dirty="0" smtClean="0">
                <a:solidFill>
                  <a:srgbClr val="211E1E"/>
                </a:solidFill>
                <a:effectLst/>
                <a:latin typeface="AdvP6EC0" charset="0"/>
              </a:rPr>
              <a:t> Chen </a:t>
            </a:r>
            <a:endParaRPr lang="en-US" altLang="zh-CN" sz="2400" dirty="0"/>
          </a:p>
        </p:txBody>
      </p:sp>
      <p:sp>
        <p:nvSpPr>
          <p:cNvPr id="5" name="矩形 4"/>
          <p:cNvSpPr/>
          <p:nvPr/>
        </p:nvSpPr>
        <p:spPr>
          <a:xfrm>
            <a:off x="1613414" y="3726597"/>
            <a:ext cx="8717280" cy="461665"/>
          </a:xfrm>
          <a:prstGeom prst="rect">
            <a:avLst/>
          </a:prstGeom>
        </p:spPr>
        <p:txBody>
          <a:bodyPr wrap="square">
            <a:spAutoFit/>
          </a:bodyPr>
          <a:lstStyle/>
          <a:p>
            <a:r>
              <a:rPr lang="en-US" altLang="zh-CN" sz="2400" dirty="0" smtClean="0">
                <a:solidFill>
                  <a:srgbClr val="211E1E"/>
                </a:solidFill>
                <a:effectLst/>
                <a:latin typeface="AdvP6EC0" charset="0"/>
              </a:rPr>
              <a:t>IEEE TRANSACTIONS ON SOFTWARE ENGINEERING </a:t>
            </a:r>
            <a:r>
              <a:rPr lang="zh-CN" altLang="en-US" sz="2400" dirty="0" smtClean="0">
                <a:solidFill>
                  <a:srgbClr val="211E1E"/>
                </a:solidFill>
                <a:effectLst/>
                <a:latin typeface="AdvP6EC0" charset="0"/>
              </a:rPr>
              <a:t> </a:t>
            </a:r>
            <a:r>
              <a:rPr lang="en-US" altLang="zh-CN" sz="2400" dirty="0" smtClean="0">
                <a:solidFill>
                  <a:srgbClr val="211E1E"/>
                </a:solidFill>
                <a:effectLst/>
                <a:latin typeface="AdvP6EC0" charset="0"/>
              </a:rPr>
              <a:t>2016</a:t>
            </a:r>
            <a:endParaRPr lang="en-US" altLang="zh-CN" sz="2400"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18</a:t>
            </a:fld>
            <a:endParaRPr kumimoji="1" lang="zh-CN" altLang="en-US"/>
          </a:p>
        </p:txBody>
      </p:sp>
    </p:spTree>
    <p:extLst>
      <p:ext uri="{BB962C8B-B14F-4D97-AF65-F5344CB8AC3E}">
        <p14:creationId xmlns:p14="http://schemas.microsoft.com/office/powerpoint/2010/main" val="384598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en-US" altLang="zh-CN" sz="2000" dirty="0" smtClean="0"/>
              <a:t>Metamorphic Testing for Software Quality Assessment: A Study of Search Engines</a:t>
            </a:r>
            <a:endParaRPr kumimoji="1" lang="zh-CN" altLang="en-US" sz="2000" dirty="0"/>
          </a:p>
        </p:txBody>
      </p:sp>
      <p:sp>
        <p:nvSpPr>
          <p:cNvPr id="3" name="内容占位符 2"/>
          <p:cNvSpPr>
            <a:spLocks noGrp="1"/>
          </p:cNvSpPr>
          <p:nvPr>
            <p:ph idx="1"/>
          </p:nvPr>
        </p:nvSpPr>
        <p:spPr>
          <a:xfrm>
            <a:off x="838200" y="1325562"/>
            <a:ext cx="10515600" cy="5745797"/>
          </a:xfrm>
        </p:spPr>
        <p:txBody>
          <a:bodyPr>
            <a:normAutofit/>
          </a:bodyPr>
          <a:lstStyle/>
          <a:p>
            <a:r>
              <a:rPr kumimoji="1" lang="zh-CN" altLang="en-US" b="1" dirty="0" smtClean="0"/>
              <a:t>研究背景</a:t>
            </a:r>
            <a:r>
              <a:rPr kumimoji="1" lang="zh-CN" altLang="en-US" dirty="0" smtClean="0"/>
              <a:t>：</a:t>
            </a:r>
            <a:r>
              <a:rPr lang="zh-CN" altLang="zh-CN" dirty="0" smtClean="0"/>
              <a:t>大多数</a:t>
            </a:r>
            <a:r>
              <a:rPr lang="zh-CN" altLang="zh-CN" dirty="0"/>
              <a:t>软件测试技术都假设</a:t>
            </a:r>
            <a:r>
              <a:rPr lang="en-US" altLang="zh-CN" dirty="0"/>
              <a:t>oracle</a:t>
            </a:r>
            <a:r>
              <a:rPr lang="zh-CN" altLang="zh-CN" dirty="0"/>
              <a:t>是可用的，测试人员可以根据</a:t>
            </a:r>
            <a:r>
              <a:rPr lang="en-US" altLang="zh-CN" dirty="0"/>
              <a:t>oracle</a:t>
            </a:r>
            <a:r>
              <a:rPr lang="zh-CN" altLang="zh-CN" dirty="0"/>
              <a:t>来验证测试用例执行结果的正确性。但是，在某些情况下，</a:t>
            </a:r>
            <a:r>
              <a:rPr lang="en-US" altLang="zh-CN" dirty="0"/>
              <a:t>oracle</a:t>
            </a:r>
            <a:r>
              <a:rPr lang="zh-CN" altLang="zh-CN" dirty="0"/>
              <a:t>不可用或不可用，但使用成本太</a:t>
            </a:r>
            <a:r>
              <a:rPr lang="zh-CN" altLang="zh-CN" dirty="0" smtClean="0"/>
              <a:t>高</a:t>
            </a:r>
            <a:r>
              <a:rPr lang="en-US" altLang="zh-CN" dirty="0" smtClean="0"/>
              <a:t>——</a:t>
            </a:r>
            <a:r>
              <a:rPr lang="zh-CN" altLang="zh-CN" dirty="0" smtClean="0"/>
              <a:t>这种</a:t>
            </a:r>
            <a:r>
              <a:rPr lang="zh-CN" altLang="zh-CN" dirty="0"/>
              <a:t>情况称为</a:t>
            </a:r>
            <a:r>
              <a:rPr lang="en-US" altLang="zh-CN" dirty="0"/>
              <a:t>oracle</a:t>
            </a:r>
            <a:r>
              <a:rPr lang="zh-CN" altLang="zh-CN" dirty="0"/>
              <a:t>问题，是软件测试的一个基本挑战</a:t>
            </a:r>
            <a:r>
              <a:rPr lang="zh-CN" altLang="zh-CN" dirty="0" smtClean="0"/>
              <a:t>。为了</a:t>
            </a:r>
            <a:r>
              <a:rPr lang="zh-CN" altLang="zh-CN" dirty="0"/>
              <a:t>缓解</a:t>
            </a:r>
            <a:r>
              <a:rPr lang="en-US" altLang="zh-CN" dirty="0"/>
              <a:t>oracle</a:t>
            </a:r>
            <a:r>
              <a:rPr lang="zh-CN" altLang="zh-CN" dirty="0"/>
              <a:t>问题，开发了一</a:t>
            </a:r>
            <a:r>
              <a:rPr lang="zh-CN" altLang="zh-CN" dirty="0" smtClean="0"/>
              <a:t>种</a:t>
            </a:r>
            <a:r>
              <a:rPr lang="zh-CN" altLang="en-US" dirty="0" smtClean="0"/>
              <a:t>蜕变</a:t>
            </a:r>
            <a:r>
              <a:rPr lang="zh-CN" altLang="zh-CN" dirty="0" smtClean="0"/>
              <a:t>测试</a:t>
            </a:r>
            <a:r>
              <a:rPr lang="zh-CN" altLang="zh-CN" dirty="0"/>
              <a:t>（</a:t>
            </a:r>
            <a:r>
              <a:rPr lang="en-US" altLang="zh-CN" dirty="0" smtClean="0"/>
              <a:t>Metamorphic</a:t>
            </a:r>
            <a:r>
              <a:rPr lang="zh-CN" altLang="en-US" dirty="0" smtClean="0"/>
              <a:t> </a:t>
            </a:r>
            <a:r>
              <a:rPr lang="en-US" altLang="zh-CN" dirty="0" smtClean="0"/>
              <a:t>Testing</a:t>
            </a:r>
            <a:r>
              <a:rPr lang="zh-CN" altLang="zh-CN" dirty="0" smtClean="0"/>
              <a:t>）</a:t>
            </a:r>
            <a:r>
              <a:rPr lang="zh-CN" altLang="zh-CN" dirty="0"/>
              <a:t>方法</a:t>
            </a:r>
            <a:r>
              <a:rPr lang="zh-CN" altLang="zh-CN" dirty="0" smtClean="0"/>
              <a:t>。</a:t>
            </a:r>
            <a:endParaRPr lang="zh-CN" altLang="en-US" dirty="0" smtClean="0"/>
          </a:p>
          <a:p>
            <a:r>
              <a:rPr lang="zh-CN" altLang="en-US" b="1" dirty="0" smtClean="0"/>
              <a:t>研究动机</a:t>
            </a:r>
            <a:r>
              <a:rPr lang="zh-CN" altLang="en-US" dirty="0" smtClean="0"/>
              <a:t>：</a:t>
            </a:r>
            <a:r>
              <a:rPr lang="zh-CN" altLang="zh-CN" dirty="0"/>
              <a:t>搜索引擎的</a:t>
            </a:r>
            <a:r>
              <a:rPr lang="zh-CN" altLang="zh-CN" dirty="0" smtClean="0"/>
              <a:t>软件</a:t>
            </a:r>
            <a:r>
              <a:rPr lang="zh-CN" altLang="en-US" dirty="0" smtClean="0"/>
              <a:t>验证比</a:t>
            </a:r>
            <a:r>
              <a:rPr lang="zh-CN" altLang="zh-CN" dirty="0" smtClean="0"/>
              <a:t>传统</a:t>
            </a:r>
            <a:r>
              <a:rPr lang="zh-CN" altLang="zh-CN" dirty="0"/>
              <a:t>验证活动要困难得多</a:t>
            </a:r>
            <a:r>
              <a:rPr lang="zh-CN" altLang="zh-CN" dirty="0" smtClean="0"/>
              <a:t>。</a:t>
            </a:r>
            <a:r>
              <a:rPr lang="zh-CN" altLang="zh-CN" dirty="0"/>
              <a:t>用户只能在不了解其设计的情况下使用在线搜索服务。对于用户来说，搜索引擎代表了大量没有规范（或规范不完整）的软件</a:t>
            </a:r>
            <a:r>
              <a:rPr lang="zh-CN" altLang="zh-CN" dirty="0" smtClean="0"/>
              <a:t>产品。</a:t>
            </a:r>
            <a:r>
              <a:rPr lang="zh-CN" altLang="zh-CN" dirty="0"/>
              <a:t>由于缺乏软件设计和规范细节方面的</a:t>
            </a:r>
            <a:r>
              <a:rPr lang="zh-CN" altLang="zh-CN" dirty="0" smtClean="0"/>
              <a:t>知识</a:t>
            </a:r>
            <a:r>
              <a:rPr lang="zh-CN" altLang="en-US" dirty="0" smtClean="0"/>
              <a:t>以及</a:t>
            </a:r>
            <a:r>
              <a:rPr lang="en-US" altLang="zh-CN" dirty="0" smtClean="0"/>
              <a:t>oracle</a:t>
            </a:r>
            <a:r>
              <a:rPr lang="zh-CN" altLang="zh-CN" dirty="0"/>
              <a:t>问题</a:t>
            </a:r>
            <a:r>
              <a:rPr lang="zh-CN" altLang="zh-CN" dirty="0" smtClean="0"/>
              <a:t>，用户</a:t>
            </a:r>
            <a:r>
              <a:rPr lang="zh-CN" altLang="zh-CN" dirty="0"/>
              <a:t>很难决定搜索引擎是否以及在多大程度上适合他们的特定信息需求。</a:t>
            </a:r>
          </a:p>
          <a:p>
            <a:pPr marL="0" indent="0">
              <a:buNone/>
            </a:pPr>
            <a:endParaRPr lang="zh-CN" altLang="zh-CN" dirty="0"/>
          </a:p>
          <a:p>
            <a:pPr marL="0" indent="0">
              <a:buNone/>
            </a:pPr>
            <a:endParaRPr kumimoji="1"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19</a:t>
            </a:fld>
            <a:endParaRPr kumimoji="1" lang="zh-CN" altLang="en-US"/>
          </a:p>
        </p:txBody>
      </p:sp>
    </p:spTree>
    <p:extLst>
      <p:ext uri="{BB962C8B-B14F-4D97-AF65-F5344CB8AC3E}">
        <p14:creationId xmlns:p14="http://schemas.microsoft.com/office/powerpoint/2010/main" val="12620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6995" y="1357142"/>
            <a:ext cx="9144000" cy="2387600"/>
          </a:xfrm>
        </p:spPr>
        <p:txBody>
          <a:bodyPr>
            <a:normAutofit/>
          </a:bodyPr>
          <a:lstStyle/>
          <a:p>
            <a:r>
              <a:rPr lang="en-US" altLang="zh-CN" sz="3600" dirty="0"/>
              <a:t>If you ask nicely, I will answer: Semantic Search and Today’s Search Engines </a:t>
            </a:r>
            <a:r>
              <a:rPr lang="en-US" altLang="zh-CN" dirty="0" smtClean="0"/>
              <a:t/>
            </a:r>
            <a:br>
              <a:rPr lang="en-US" altLang="zh-CN" dirty="0" smtClean="0"/>
            </a:br>
            <a:endParaRPr kumimoji="1" lang="zh-CN" altLang="en-US" dirty="0"/>
          </a:p>
        </p:txBody>
      </p:sp>
      <p:sp>
        <p:nvSpPr>
          <p:cNvPr id="4" name="矩形 3"/>
          <p:cNvSpPr/>
          <p:nvPr/>
        </p:nvSpPr>
        <p:spPr>
          <a:xfrm>
            <a:off x="2463732" y="5149334"/>
            <a:ext cx="7824578" cy="461665"/>
          </a:xfrm>
          <a:prstGeom prst="rect">
            <a:avLst/>
          </a:prstGeom>
        </p:spPr>
        <p:txBody>
          <a:bodyPr wrap="none">
            <a:spAutoFit/>
          </a:bodyPr>
          <a:lstStyle/>
          <a:p>
            <a:r>
              <a:rPr lang="en-US" altLang="zh-CN" sz="2400" dirty="0" smtClean="0">
                <a:effectLst/>
                <a:latin typeface="TimesNewRomanPSMT" charset="0"/>
              </a:rPr>
              <a:t>2009 IEEE International Conference on Semantic Computing </a:t>
            </a:r>
            <a:endParaRPr lang="en-US" altLang="zh-CN" sz="2400" dirty="0"/>
          </a:p>
        </p:txBody>
      </p:sp>
      <p:sp>
        <p:nvSpPr>
          <p:cNvPr id="5" name="矩形 4"/>
          <p:cNvSpPr/>
          <p:nvPr/>
        </p:nvSpPr>
        <p:spPr>
          <a:xfrm>
            <a:off x="3685014" y="3708374"/>
            <a:ext cx="5167962" cy="738664"/>
          </a:xfrm>
          <a:prstGeom prst="rect">
            <a:avLst/>
          </a:prstGeom>
        </p:spPr>
        <p:txBody>
          <a:bodyPr wrap="square">
            <a:spAutoFit/>
          </a:bodyPr>
          <a:lstStyle/>
          <a:p>
            <a:pPr algn="ctr"/>
            <a:r>
              <a:rPr lang="en-US" altLang="zh-CN" sz="2400" dirty="0" smtClean="0">
                <a:effectLst/>
                <a:latin typeface="NimbusRomNo9L" charset="0"/>
              </a:rPr>
              <a:t>Tomasz </a:t>
            </a:r>
            <a:r>
              <a:rPr lang="en-US" altLang="zh-CN" sz="2400" dirty="0" err="1" smtClean="0">
                <a:effectLst/>
                <a:latin typeface="NimbusRomNo9L" charset="0"/>
              </a:rPr>
              <a:t>Imielinski</a:t>
            </a:r>
            <a:r>
              <a:rPr lang="en-US" altLang="zh-CN" sz="2400" dirty="0" smtClean="0">
                <a:effectLst/>
                <a:latin typeface="NimbusRomNo9L" charset="0"/>
              </a:rPr>
              <a:t> </a:t>
            </a:r>
            <a:r>
              <a:rPr lang="en-US" altLang="zh-CN" sz="2400" dirty="0" smtClean="0">
                <a:latin typeface="NimbusRomNo9L" charset="0"/>
              </a:rPr>
              <a:t>,</a:t>
            </a:r>
            <a:r>
              <a:rPr lang="en-US" altLang="zh-CN" sz="2400" dirty="0"/>
              <a:t> </a:t>
            </a:r>
            <a:r>
              <a:rPr lang="en-US" altLang="zh-CN" sz="2400" dirty="0" err="1"/>
              <a:t>Alessio</a:t>
            </a:r>
            <a:r>
              <a:rPr lang="en-US" altLang="zh-CN" sz="2400" dirty="0"/>
              <a:t> </a:t>
            </a:r>
            <a:r>
              <a:rPr lang="en-US" altLang="zh-CN" sz="2400" dirty="0" err="1"/>
              <a:t>Signorini</a:t>
            </a:r>
            <a:r>
              <a:rPr lang="en-US" altLang="zh-CN" sz="2400" dirty="0"/>
              <a:t> </a:t>
            </a:r>
            <a:endParaRPr lang="en-US" altLang="zh-CN" sz="2400" dirty="0" smtClean="0"/>
          </a:p>
          <a:p>
            <a:endParaRPr lang="en-US" altLang="zh-CN"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2</a:t>
            </a:fld>
            <a:endParaRPr kumimoji="1" lang="zh-CN" altLang="en-US"/>
          </a:p>
        </p:txBody>
      </p:sp>
    </p:spTree>
    <p:extLst>
      <p:ext uri="{BB962C8B-B14F-4D97-AF65-F5344CB8AC3E}">
        <p14:creationId xmlns:p14="http://schemas.microsoft.com/office/powerpoint/2010/main" val="613723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0"/>
            <a:ext cx="10515600" cy="1325563"/>
          </a:xfrm>
        </p:spPr>
        <p:txBody>
          <a:bodyPr>
            <a:normAutofit/>
          </a:bodyPr>
          <a:lstStyle/>
          <a:p>
            <a:r>
              <a:rPr lang="en-US" altLang="zh-CN" sz="2000" dirty="0" smtClean="0"/>
              <a:t>Metamorphic Testing for Software Quality Assessment: A Study of Search Engines</a:t>
            </a:r>
            <a:endParaRPr kumimoji="1" lang="zh-CN" altLang="en-US" sz="2000" dirty="0"/>
          </a:p>
        </p:txBody>
      </p:sp>
      <p:sp>
        <p:nvSpPr>
          <p:cNvPr id="5" name="标题 1"/>
          <p:cNvSpPr>
            <a:spLocks noGrp="1"/>
          </p:cNvSpPr>
          <p:nvPr>
            <p:ph idx="1"/>
          </p:nvPr>
        </p:nvSpPr>
        <p:spPr>
          <a:xfrm>
            <a:off x="655320" y="1645603"/>
            <a:ext cx="11338560" cy="5913436"/>
          </a:xfrm>
        </p:spPr>
        <p:txBody>
          <a:bodyPr>
            <a:normAutofit/>
          </a:bodyPr>
          <a:lstStyle/>
          <a:p>
            <a:r>
              <a:rPr kumimoji="1" lang="zh-CN" altLang="en-US" sz="2400" b="1" dirty="0" smtClean="0"/>
              <a:t>蜕变测试</a:t>
            </a:r>
            <a:r>
              <a:rPr kumimoji="1" lang="zh-CN" altLang="en-US" sz="2400" dirty="0" smtClean="0"/>
              <a:t>：</a:t>
            </a:r>
            <a:r>
              <a:rPr lang="en-US" altLang="zh-CN" sz="2400" dirty="0"/>
              <a:t> </a:t>
            </a:r>
            <a:r>
              <a:rPr lang="zh-CN" altLang="en-US" sz="2400" dirty="0" smtClean="0"/>
              <a:t>蜕变测试</a:t>
            </a:r>
            <a:r>
              <a:rPr lang="zh-CN" altLang="zh-CN" sz="2400" dirty="0" smtClean="0"/>
              <a:t>通过</a:t>
            </a:r>
            <a:r>
              <a:rPr lang="zh-CN" altLang="en-US" sz="2400" dirty="0" smtClean="0"/>
              <a:t>蜕变关系（</a:t>
            </a:r>
            <a:r>
              <a:rPr lang="en-US" altLang="zh-CN" sz="2400" dirty="0" smtClean="0"/>
              <a:t>MR</a:t>
            </a:r>
            <a:r>
              <a:rPr lang="zh-CN" altLang="en-US" sz="2400" dirty="0" smtClean="0"/>
              <a:t>）</a:t>
            </a:r>
            <a:r>
              <a:rPr lang="zh-CN" altLang="zh-CN" sz="2400" dirty="0" smtClean="0"/>
              <a:t>进行</a:t>
            </a:r>
            <a:r>
              <a:rPr lang="zh-CN" altLang="zh-CN" sz="2400" dirty="0"/>
              <a:t>测试来缓解</a:t>
            </a:r>
            <a:r>
              <a:rPr lang="en-US" altLang="zh-CN" sz="2400" dirty="0"/>
              <a:t>oracle</a:t>
            </a:r>
            <a:r>
              <a:rPr lang="zh-CN" altLang="zh-CN" sz="2400" dirty="0"/>
              <a:t>问题</a:t>
            </a:r>
            <a:r>
              <a:rPr lang="zh-CN" altLang="zh-CN" sz="2400" dirty="0" smtClean="0"/>
              <a:t>，</a:t>
            </a:r>
            <a:r>
              <a:rPr lang="zh-CN" altLang="en-US" sz="2400" dirty="0" smtClean="0"/>
              <a:t>蜕变关系</a:t>
            </a:r>
            <a:r>
              <a:rPr lang="zh-CN" altLang="zh-CN" sz="2400" dirty="0" smtClean="0"/>
              <a:t>是</a:t>
            </a:r>
            <a:r>
              <a:rPr lang="zh-CN" altLang="zh-CN" sz="2400" dirty="0"/>
              <a:t>被测软件（</a:t>
            </a:r>
            <a:r>
              <a:rPr lang="en-US" altLang="zh-CN" sz="2400" dirty="0"/>
              <a:t>SUT</a:t>
            </a:r>
            <a:r>
              <a:rPr lang="zh-CN" altLang="zh-CN" sz="2400" dirty="0"/>
              <a:t>）的必要属性。</a:t>
            </a:r>
            <a:r>
              <a:rPr lang="en-US" altLang="zh-CN" sz="2400" dirty="0"/>
              <a:t>MR</a:t>
            </a:r>
            <a:r>
              <a:rPr lang="zh-CN" altLang="zh-CN" sz="2400" dirty="0"/>
              <a:t>不同于其他类型的正确性属性，因为</a:t>
            </a:r>
            <a:r>
              <a:rPr lang="en-US" altLang="zh-CN" sz="2400" dirty="0"/>
              <a:t>MR</a:t>
            </a:r>
            <a:r>
              <a:rPr lang="zh-CN" altLang="zh-CN" sz="2400" dirty="0"/>
              <a:t>是目标程序的多个执行之间的关系。因此，即使没有</a:t>
            </a:r>
            <a:r>
              <a:rPr lang="en-US" altLang="zh-CN" sz="2400" dirty="0"/>
              <a:t>oracle</a:t>
            </a:r>
            <a:r>
              <a:rPr lang="zh-CN" altLang="zh-CN" sz="2400" dirty="0"/>
              <a:t>可用于验证每个单独的输出，我们仍然可以对照给定的</a:t>
            </a:r>
            <a:r>
              <a:rPr lang="en-US" altLang="zh-CN" sz="2400" dirty="0"/>
              <a:t>MR</a:t>
            </a:r>
            <a:r>
              <a:rPr lang="zh-CN" altLang="zh-CN" sz="2400" dirty="0"/>
              <a:t>检查</a:t>
            </a:r>
            <a:r>
              <a:rPr lang="en-US" altLang="zh-CN" sz="2400" dirty="0"/>
              <a:t>SUT</a:t>
            </a:r>
            <a:r>
              <a:rPr lang="zh-CN" altLang="zh-CN" sz="2400" dirty="0"/>
              <a:t>的多个输出。如果在某些测试用例中违反</a:t>
            </a:r>
            <a:r>
              <a:rPr lang="zh-CN" altLang="zh-CN" sz="2400" dirty="0" smtClean="0"/>
              <a:t>了</a:t>
            </a:r>
            <a:r>
              <a:rPr lang="zh-CN" altLang="en-US" sz="2400" dirty="0" smtClean="0"/>
              <a:t>蜕变关系</a:t>
            </a:r>
            <a:r>
              <a:rPr lang="zh-CN" altLang="zh-CN" sz="2400" dirty="0" smtClean="0"/>
              <a:t>，</a:t>
            </a:r>
            <a:r>
              <a:rPr lang="zh-CN" altLang="zh-CN" sz="2400" dirty="0"/>
              <a:t>则会</a:t>
            </a:r>
            <a:r>
              <a:rPr lang="zh-CN" altLang="zh-CN" sz="2400" dirty="0" smtClean="0"/>
              <a:t>显示失败。</a:t>
            </a:r>
            <a:endParaRPr lang="zh-CN" altLang="en-US" sz="2400" dirty="0" smtClean="0"/>
          </a:p>
          <a:p>
            <a:r>
              <a:rPr lang="zh-CN" altLang="en-US" sz="2400" dirty="0" smtClean="0">
                <a:effectLst/>
              </a:rPr>
              <a:t>例如：逻辑一致性关系就是一种蜕变关系。</a:t>
            </a:r>
            <a:r>
              <a:rPr lang="zh-CN" altLang="zh-CN" sz="2400" dirty="0"/>
              <a:t> “真正的语义搜索引擎”应该为两个语义等价的查询返回相同的结果</a:t>
            </a:r>
            <a:r>
              <a:rPr lang="zh-CN" altLang="zh-CN" sz="2400" dirty="0" smtClean="0"/>
              <a:t>。</a:t>
            </a:r>
            <a:r>
              <a:rPr lang="zh-CN" altLang="en-US" sz="2400" dirty="0" smtClean="0"/>
              <a:t>向</a:t>
            </a:r>
            <a:r>
              <a:rPr lang="zh-CN" altLang="zh-CN" sz="2400" dirty="0" smtClean="0"/>
              <a:t>语义搜索引擎</a:t>
            </a:r>
            <a:r>
              <a:rPr lang="zh-CN" altLang="en-US" sz="2400" dirty="0" smtClean="0"/>
              <a:t>提交</a:t>
            </a:r>
            <a:r>
              <a:rPr lang="en-US" altLang="zh-CN" sz="2400" dirty="0" smtClean="0"/>
              <a:t>query</a:t>
            </a:r>
            <a:r>
              <a:rPr lang="zh-CN" altLang="zh-CN" sz="2400" dirty="0" smtClean="0"/>
              <a:t>时</a:t>
            </a:r>
            <a:r>
              <a:rPr lang="zh-CN" altLang="zh-CN" sz="2400" dirty="0"/>
              <a:t>，查询</a:t>
            </a:r>
            <a:r>
              <a:rPr lang="zh-CN" altLang="zh-CN" sz="2400" dirty="0" smtClean="0"/>
              <a:t>“</a:t>
            </a:r>
            <a:r>
              <a:rPr lang="en-US" altLang="zh-CN" sz="2400" dirty="0" smtClean="0"/>
              <a:t>bio</a:t>
            </a:r>
            <a:r>
              <a:rPr lang="zh-CN" altLang="en-US" sz="2400" dirty="0" smtClean="0"/>
              <a:t> </a:t>
            </a:r>
            <a:r>
              <a:rPr lang="en-US" altLang="zh-CN" sz="2400" dirty="0" smtClean="0"/>
              <a:t>of</a:t>
            </a:r>
            <a:r>
              <a:rPr lang="zh-CN" altLang="en-US" sz="2400" dirty="0" smtClean="0"/>
              <a:t> </a:t>
            </a:r>
            <a:r>
              <a:rPr lang="en-US" altLang="zh-CN" sz="2400" dirty="0" smtClean="0"/>
              <a:t>George Bush</a:t>
            </a:r>
            <a:r>
              <a:rPr lang="zh-CN" altLang="zh-CN" sz="2400" dirty="0" smtClean="0"/>
              <a:t>”</a:t>
            </a:r>
            <a:r>
              <a:rPr lang="zh-CN" altLang="zh-CN" sz="2400" dirty="0"/>
              <a:t>和“</a:t>
            </a:r>
            <a:r>
              <a:rPr lang="en-US" altLang="zh-CN" sz="2400" dirty="0"/>
              <a:t>find me bio of George Bush</a:t>
            </a:r>
            <a:r>
              <a:rPr lang="zh-CN" altLang="zh-CN" sz="2400" dirty="0"/>
              <a:t>”应该返回相同的结果</a:t>
            </a:r>
            <a:r>
              <a:rPr lang="zh-CN" altLang="zh-CN" sz="2400" dirty="0" smtClean="0"/>
              <a:t>。</a:t>
            </a:r>
            <a:r>
              <a:rPr lang="zh-CN" altLang="en-US" sz="2400" dirty="0" smtClean="0"/>
              <a:t>又如中国</a:t>
            </a:r>
            <a:r>
              <a:rPr lang="zh-CN" altLang="zh-CN" sz="2400" dirty="0" smtClean="0"/>
              <a:t>政治</a:t>
            </a:r>
            <a:r>
              <a:rPr lang="zh-CN" altLang="en-US" sz="2400" dirty="0" smtClean="0"/>
              <a:t>相关</a:t>
            </a:r>
            <a:r>
              <a:rPr lang="zh-CN" altLang="zh-CN" sz="2400" dirty="0" smtClean="0"/>
              <a:t>的</a:t>
            </a:r>
            <a:r>
              <a:rPr lang="zh-CN" altLang="zh-CN" sz="2400" dirty="0"/>
              <a:t>查询</a:t>
            </a:r>
            <a:r>
              <a:rPr lang="zh-CN" altLang="zh-CN" sz="2400" dirty="0" smtClean="0"/>
              <a:t>词</a:t>
            </a:r>
            <a:r>
              <a:rPr lang="zh-CN" altLang="en-US" sz="2400" dirty="0" smtClean="0"/>
              <a:t>（如：达赖喇嘛），</a:t>
            </a:r>
            <a:r>
              <a:rPr lang="zh-CN" altLang="zh-CN" sz="2400" dirty="0" smtClean="0"/>
              <a:t>这些</a:t>
            </a:r>
            <a:r>
              <a:rPr lang="zh-CN" altLang="zh-CN" sz="2400" dirty="0"/>
              <a:t>查询词使用不同的语言（如英语、繁体中文和简体中文）多次发送到测试中的</a:t>
            </a:r>
            <a:r>
              <a:rPr lang="zh-CN" altLang="zh-CN" sz="2400" dirty="0" smtClean="0"/>
              <a:t>搜索引擎</a:t>
            </a:r>
            <a:r>
              <a:rPr lang="zh-CN" altLang="en-US" sz="2400" dirty="0" smtClean="0"/>
              <a:t>（</a:t>
            </a:r>
            <a:r>
              <a:rPr lang="en-US" altLang="zh-CN" sz="2400" dirty="0" err="1" smtClean="0"/>
              <a:t>bing</a:t>
            </a:r>
            <a:r>
              <a:rPr lang="zh-CN" altLang="en-US" sz="2400" dirty="0" smtClean="0"/>
              <a:t>）</a:t>
            </a:r>
            <a:r>
              <a:rPr lang="zh-CN" altLang="zh-CN" sz="2400" dirty="0" smtClean="0"/>
              <a:t>。</a:t>
            </a:r>
            <a:r>
              <a:rPr lang="zh-CN" altLang="zh-CN" sz="2400" dirty="0"/>
              <a:t>然后比较不同语言的搜索结果</a:t>
            </a:r>
            <a:r>
              <a:rPr lang="zh-CN" altLang="zh-CN" sz="2400" dirty="0" smtClean="0"/>
              <a:t>。当</a:t>
            </a:r>
            <a:r>
              <a:rPr lang="zh-CN" altLang="zh-CN" sz="2400" dirty="0"/>
              <a:t>查询使用简体中文时，返回的结果截然不同。</a:t>
            </a:r>
            <a:r>
              <a:rPr lang="zh-CN" altLang="zh-CN" sz="2400" dirty="0" smtClean="0">
                <a:effectLst/>
              </a:rPr>
              <a:t> </a:t>
            </a:r>
            <a:endParaRPr kumimoji="1" lang="zh-CN" altLang="en-US" sz="2400"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20</a:t>
            </a:fld>
            <a:endParaRPr kumimoji="1" lang="zh-CN" altLang="en-US"/>
          </a:p>
        </p:txBody>
      </p:sp>
    </p:spTree>
    <p:extLst>
      <p:ext uri="{BB962C8B-B14F-4D97-AF65-F5344CB8AC3E}">
        <p14:creationId xmlns:p14="http://schemas.microsoft.com/office/powerpoint/2010/main" val="1950813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5563"/>
            <a:ext cx="10515600" cy="4351338"/>
          </a:xfrm>
        </p:spPr>
        <p:txBody>
          <a:bodyPr/>
          <a:lstStyle/>
          <a:p>
            <a:r>
              <a:rPr kumimoji="1" lang="zh-CN" altLang="en-US" dirty="0" smtClean="0"/>
              <a:t>蜕变关系：</a:t>
            </a:r>
            <a:r>
              <a:rPr lang="zh-CN" altLang="zh-CN" dirty="0"/>
              <a:t>用户可以将</a:t>
            </a:r>
            <a:r>
              <a:rPr lang="en-US" altLang="zh-CN" dirty="0" smtClean="0"/>
              <a:t>MR</a:t>
            </a:r>
            <a:r>
              <a:rPr lang="zh-CN" altLang="zh-CN" dirty="0" smtClean="0"/>
              <a:t>定义</a:t>
            </a:r>
            <a:r>
              <a:rPr lang="zh-CN" altLang="zh-CN" dirty="0"/>
              <a:t>为他们期望的“好”搜索引擎所具有的必要</a:t>
            </a:r>
            <a:r>
              <a:rPr lang="zh-CN" altLang="zh-CN" dirty="0" smtClean="0"/>
              <a:t>属性</a:t>
            </a:r>
            <a:r>
              <a:rPr lang="zh-CN" altLang="en-US" dirty="0" smtClean="0"/>
              <a:t>。</a:t>
            </a:r>
            <a:r>
              <a:rPr kumimoji="1" lang="zh-CN" altLang="en-US" dirty="0" smtClean="0"/>
              <a:t>蜕变关系在本文中被手动确定。</a:t>
            </a:r>
            <a:r>
              <a:rPr lang="zh-CN" altLang="zh-CN" dirty="0"/>
              <a:t>为了</a:t>
            </a:r>
            <a:r>
              <a:rPr lang="zh-CN" altLang="zh-CN" dirty="0" smtClean="0"/>
              <a:t>将</a:t>
            </a:r>
            <a:r>
              <a:rPr lang="en-US" altLang="zh-CN" dirty="0" smtClean="0"/>
              <a:t>MT</a:t>
            </a:r>
            <a:r>
              <a:rPr lang="zh-CN" altLang="zh-CN" dirty="0" smtClean="0"/>
              <a:t>应</a:t>
            </a:r>
            <a:r>
              <a:rPr lang="zh-CN" altLang="zh-CN" dirty="0"/>
              <a:t>用于搜索引擎的自动质量评估</a:t>
            </a:r>
            <a:r>
              <a:rPr lang="zh-CN" altLang="zh-CN" dirty="0" smtClean="0"/>
              <a:t>，使用</a:t>
            </a:r>
            <a:r>
              <a:rPr lang="zh-CN" altLang="zh-CN" dirty="0"/>
              <a:t>了两组</a:t>
            </a:r>
            <a:r>
              <a:rPr lang="en-US" altLang="zh-CN" dirty="0" smtClean="0"/>
              <a:t>MR</a:t>
            </a:r>
            <a:r>
              <a:rPr lang="zh-CN" altLang="zh-CN" dirty="0" smtClean="0"/>
              <a:t>： </a:t>
            </a:r>
            <a:endParaRPr lang="zh-CN" altLang="en-US" dirty="0" smtClean="0"/>
          </a:p>
          <a:p>
            <a:r>
              <a:rPr lang="zh-CN" altLang="zh-CN" dirty="0" smtClean="0"/>
              <a:t>“</a:t>
            </a:r>
            <a:r>
              <a:rPr lang="zh-CN" altLang="zh-CN" dirty="0"/>
              <a:t>不缺少网页”组，评估搜索引擎检索适当网页以满足用户需求的能力</a:t>
            </a:r>
            <a:r>
              <a:rPr lang="zh-CN" altLang="zh-CN" dirty="0" smtClean="0"/>
              <a:t>；</a:t>
            </a:r>
            <a:endParaRPr lang="zh-CN" altLang="en-US" dirty="0" smtClean="0"/>
          </a:p>
          <a:p>
            <a:pPr lvl="1"/>
            <a:r>
              <a:rPr lang="en-US" altLang="zh-CN" dirty="0" err="1"/>
              <a:t>MPSite</a:t>
            </a:r>
            <a:r>
              <a:rPr lang="en-US" altLang="zh-CN" dirty="0"/>
              <a:t> </a:t>
            </a:r>
            <a:r>
              <a:rPr lang="zh-CN" altLang="en-US" dirty="0" smtClean="0"/>
              <a:t>、</a:t>
            </a:r>
            <a:r>
              <a:rPr lang="en-US" altLang="zh-CN" dirty="0"/>
              <a:t> </a:t>
            </a:r>
            <a:r>
              <a:rPr lang="en-US" altLang="zh-CN" dirty="0" err="1"/>
              <a:t>MPTitle</a:t>
            </a:r>
            <a:r>
              <a:rPr lang="en-US" altLang="zh-CN" dirty="0"/>
              <a:t> </a:t>
            </a:r>
            <a:r>
              <a:rPr lang="zh-CN" altLang="en-US" dirty="0" smtClean="0"/>
              <a:t>、</a:t>
            </a:r>
            <a:r>
              <a:rPr lang="en-US" altLang="zh-CN" dirty="0"/>
              <a:t> </a:t>
            </a:r>
            <a:r>
              <a:rPr lang="en-US" altLang="zh-CN" dirty="0" err="1"/>
              <a:t>MPReverseJD</a:t>
            </a:r>
            <a:r>
              <a:rPr lang="en-US" altLang="zh-CN" dirty="0"/>
              <a:t> </a:t>
            </a:r>
            <a:endParaRPr lang="en-US" altLang="zh-CN" dirty="0" smtClean="0"/>
          </a:p>
          <a:p>
            <a:pPr lvl="1"/>
            <a:endParaRPr lang="zh-CN" altLang="en-US" dirty="0" smtClean="0"/>
          </a:p>
          <a:p>
            <a:r>
              <a:rPr lang="zh-CN" altLang="zh-CN" dirty="0" smtClean="0"/>
              <a:t>“</a:t>
            </a:r>
            <a:r>
              <a:rPr lang="zh-CN" altLang="zh-CN" dirty="0"/>
              <a:t>一致排名”</a:t>
            </a:r>
            <a:r>
              <a:rPr lang="zh-CN" altLang="zh-CN" dirty="0" smtClean="0"/>
              <a:t>组</a:t>
            </a:r>
            <a:r>
              <a:rPr lang="zh-CN" altLang="en-US" dirty="0" smtClean="0"/>
              <a:t>，</a:t>
            </a:r>
            <a:r>
              <a:rPr lang="zh-CN" altLang="zh-CN" dirty="0" smtClean="0"/>
              <a:t>评估</a:t>
            </a:r>
            <a:r>
              <a:rPr lang="zh-CN" altLang="zh-CN" dirty="0"/>
              <a:t>搜索结果的排名质量</a:t>
            </a:r>
            <a:r>
              <a:rPr lang="zh-CN" altLang="zh-CN" dirty="0" smtClean="0"/>
              <a:t>。</a:t>
            </a:r>
            <a:endParaRPr lang="zh-CN" altLang="en-US" dirty="0" smtClean="0"/>
          </a:p>
          <a:p>
            <a:pPr lvl="1"/>
            <a:r>
              <a:rPr lang="zh-CN" altLang="zh-CN" dirty="0" smtClean="0">
                <a:effectLst/>
              </a:rPr>
              <a:t> </a:t>
            </a:r>
            <a:r>
              <a:rPr lang="en-US" altLang="zh-CN" dirty="0" err="1" smtClean="0"/>
              <a:t>SwapJD</a:t>
            </a:r>
            <a:r>
              <a:rPr lang="zh-CN" altLang="en-US" dirty="0" smtClean="0"/>
              <a:t>、</a:t>
            </a:r>
            <a:r>
              <a:rPr lang="en-US" altLang="zh-CN" dirty="0"/>
              <a:t> Top1Absent </a:t>
            </a:r>
            <a:endParaRPr lang="en-US" altLang="zh-CN" dirty="0" smtClean="0"/>
          </a:p>
          <a:p>
            <a:pPr lvl="1"/>
            <a:endParaRPr lang="en-US" altLang="zh-CN" dirty="0" smtClean="0"/>
          </a:p>
          <a:p>
            <a:pPr lvl="1"/>
            <a:endParaRPr kumimoji="1" lang="zh-CN" altLang="en-US" dirty="0"/>
          </a:p>
        </p:txBody>
      </p:sp>
      <p:sp>
        <p:nvSpPr>
          <p:cNvPr id="4" name="标题 1"/>
          <p:cNvSpPr>
            <a:spLocks noGrp="1"/>
          </p:cNvSpPr>
          <p:nvPr>
            <p:ph type="title"/>
          </p:nvPr>
        </p:nvSpPr>
        <p:spPr>
          <a:xfrm>
            <a:off x="838200" y="0"/>
            <a:ext cx="10515600" cy="1325563"/>
          </a:xfrm>
        </p:spPr>
        <p:txBody>
          <a:bodyPr>
            <a:normAutofit/>
          </a:bodyPr>
          <a:lstStyle/>
          <a:p>
            <a:r>
              <a:rPr lang="en-US" altLang="zh-CN" sz="2000" dirty="0" smtClean="0"/>
              <a:t>Metamorphic Testing for Software Quality Assessment: A Study of Search Engines</a:t>
            </a:r>
            <a:endParaRPr kumimoji="1" lang="zh-CN" altLang="en-US" sz="2000"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21</a:t>
            </a:fld>
            <a:endParaRPr kumimoji="1" lang="zh-CN" altLang="en-US"/>
          </a:p>
        </p:txBody>
      </p:sp>
    </p:spTree>
    <p:extLst>
      <p:ext uri="{BB962C8B-B14F-4D97-AF65-F5344CB8AC3E}">
        <p14:creationId xmlns:p14="http://schemas.microsoft.com/office/powerpoint/2010/main" val="1348230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6464"/>
            <a:ext cx="10515600" cy="5702935"/>
          </a:xfrm>
        </p:spPr>
        <p:txBody>
          <a:bodyPr>
            <a:normAutofit lnSpcReduction="10000"/>
          </a:bodyPr>
          <a:lstStyle/>
          <a:p>
            <a:r>
              <a:rPr lang="en-US" altLang="zh-CN" dirty="0"/>
              <a:t>Metamorphic </a:t>
            </a:r>
            <a:r>
              <a:rPr lang="en-US" altLang="zh-CN" dirty="0" smtClean="0"/>
              <a:t>Relation</a:t>
            </a:r>
            <a:r>
              <a:rPr lang="zh-CN" altLang="en-US" dirty="0" smtClean="0"/>
              <a:t> </a:t>
            </a:r>
            <a:r>
              <a:rPr lang="en-US" altLang="zh-CN" dirty="0" smtClean="0"/>
              <a:t>1: </a:t>
            </a:r>
            <a:r>
              <a:rPr lang="en-US" altLang="zh-CN" dirty="0" err="1"/>
              <a:t>MPSite</a:t>
            </a:r>
            <a:r>
              <a:rPr lang="en-US" altLang="zh-CN" dirty="0"/>
              <a:t> </a:t>
            </a:r>
            <a:endParaRPr lang="zh-CN" altLang="en-US" dirty="0" smtClean="0"/>
          </a:p>
          <a:p>
            <a:r>
              <a:rPr lang="en-US" altLang="zh-CN" dirty="0" err="1"/>
              <a:t>MPSite</a:t>
            </a:r>
            <a:r>
              <a:rPr lang="zh-CN" altLang="zh-CN" dirty="0"/>
              <a:t>主要关注搜索引擎在检索包含确切单词或短语的网页时的可靠性。因此，它评估基于关键字的搜索特性</a:t>
            </a:r>
            <a:r>
              <a:rPr lang="zh-CN" altLang="zh-CN" dirty="0" smtClean="0"/>
              <a:t>。</a:t>
            </a:r>
            <a:endParaRPr lang="zh-CN" altLang="en-US" dirty="0" smtClean="0"/>
          </a:p>
          <a:p>
            <a:r>
              <a:rPr lang="zh-CN" altLang="en-US" dirty="0" smtClean="0"/>
              <a:t>例子：</a:t>
            </a:r>
            <a:r>
              <a:rPr lang="en-US" altLang="zh-CN" b="1" dirty="0" smtClean="0"/>
              <a:t>query</a:t>
            </a:r>
            <a:r>
              <a:rPr lang="zh-CN" altLang="en-US" dirty="0" smtClean="0"/>
              <a:t>：</a:t>
            </a:r>
            <a:r>
              <a:rPr lang="en-US" altLang="zh-CN" dirty="0"/>
              <a:t>“side effect of antibiotics in babies” </a:t>
            </a:r>
            <a:endParaRPr lang="zh-CN" altLang="en-US" dirty="0" smtClean="0"/>
          </a:p>
          <a:p>
            <a:pPr marL="0" indent="0">
              <a:buNone/>
            </a:pPr>
            <a:r>
              <a:rPr lang="zh-CN" altLang="en-US" dirty="0" smtClean="0"/>
              <a:t>	   </a:t>
            </a:r>
            <a:r>
              <a:rPr lang="en-US" altLang="zh-CN" b="1" dirty="0" smtClean="0"/>
              <a:t>Web</a:t>
            </a:r>
            <a:r>
              <a:rPr lang="zh-CN" altLang="en-US" b="1" dirty="0" smtClean="0"/>
              <a:t> </a:t>
            </a:r>
            <a:r>
              <a:rPr lang="en-US" altLang="zh-CN" b="1" dirty="0" smtClean="0"/>
              <a:t>page</a:t>
            </a:r>
            <a:r>
              <a:rPr lang="zh-CN" altLang="en-US" dirty="0" smtClean="0"/>
              <a:t>：</a:t>
            </a:r>
            <a:r>
              <a:rPr lang="en-US" altLang="zh-CN" dirty="0"/>
              <a:t>http://</a:t>
            </a:r>
            <a:r>
              <a:rPr lang="en-US" altLang="zh-CN" dirty="0" err="1"/>
              <a:t>www.dailymail.co</a:t>
            </a:r>
            <a:r>
              <a:rPr lang="en-US" altLang="zh-CN" b="1" dirty="0" err="1">
                <a:solidFill>
                  <a:srgbClr val="FF0000"/>
                </a:solidFill>
              </a:rPr>
              <a:t>.uk</a:t>
            </a:r>
            <a:r>
              <a:rPr lang="en-US" altLang="zh-CN" dirty="0"/>
              <a:t>/health/article- 2344802/Babies-given-antibiotics-</a:t>
            </a:r>
            <a:r>
              <a:rPr lang="en-US" altLang="zh-CN" dirty="0" err="1"/>
              <a:t>theyre</a:t>
            </a:r>
            <a:r>
              <a:rPr lang="en-US" altLang="zh-CN" dirty="0"/>
              <a:t>- prone-eczema-Drugs-increase-risk-40.html </a:t>
            </a:r>
            <a:endParaRPr lang="zh-CN" altLang="en-US" dirty="0" smtClean="0"/>
          </a:p>
          <a:p>
            <a:pPr marL="0" indent="0">
              <a:buNone/>
            </a:pPr>
            <a:r>
              <a:rPr lang="zh-CN" altLang="en-US" dirty="0"/>
              <a:t>	</a:t>
            </a:r>
            <a:r>
              <a:rPr lang="en-US" altLang="zh-CN" b="1" dirty="0" smtClean="0"/>
              <a:t>follow-up</a:t>
            </a:r>
            <a:r>
              <a:rPr lang="zh-CN" altLang="en-US" b="1" dirty="0" smtClean="0"/>
              <a:t> </a:t>
            </a:r>
            <a:r>
              <a:rPr lang="en-US" altLang="zh-CN" b="1" dirty="0" smtClean="0"/>
              <a:t>query</a:t>
            </a:r>
            <a:r>
              <a:rPr lang="zh-CN" altLang="en-US" dirty="0" smtClean="0"/>
              <a:t>：</a:t>
            </a:r>
            <a:r>
              <a:rPr lang="en-US" altLang="zh-CN" dirty="0"/>
              <a:t>[“side effect of antibiotics in babies” </a:t>
            </a:r>
            <a:r>
              <a:rPr lang="en-US" altLang="zh-CN" dirty="0" err="1"/>
              <a:t>site:uk</a:t>
            </a:r>
            <a:r>
              <a:rPr lang="en-US" altLang="zh-CN" dirty="0" smtClean="0"/>
              <a:t>]</a:t>
            </a:r>
            <a:endParaRPr lang="zh-CN" altLang="en-US" dirty="0" smtClean="0"/>
          </a:p>
          <a:p>
            <a:pPr marL="0" indent="0">
              <a:buNone/>
            </a:pPr>
            <a:r>
              <a:rPr lang="en-US" altLang="zh-CN" dirty="0"/>
              <a:t>	</a:t>
            </a:r>
            <a:r>
              <a:rPr lang="en-US" altLang="zh-CN" dirty="0" smtClean="0"/>
              <a:t>web page</a:t>
            </a:r>
            <a:r>
              <a:rPr lang="zh-CN" altLang="en-US" dirty="0" smtClean="0"/>
              <a:t>需要在</a:t>
            </a:r>
            <a:r>
              <a:rPr lang="en-US" altLang="zh-CN" dirty="0" smtClean="0"/>
              <a:t>follow-up</a:t>
            </a:r>
            <a:r>
              <a:rPr lang="zh-CN" altLang="en-US" dirty="0" smtClean="0"/>
              <a:t> </a:t>
            </a:r>
            <a:r>
              <a:rPr lang="en-US" altLang="zh-CN" dirty="0" smtClean="0"/>
              <a:t>query</a:t>
            </a:r>
            <a:r>
              <a:rPr lang="zh-CN" altLang="en-US" dirty="0" smtClean="0"/>
              <a:t>返回的结果列表中被找到</a:t>
            </a:r>
            <a:r>
              <a:rPr lang="en-US" altLang="zh-CN" dirty="0" smtClean="0"/>
              <a:t> </a:t>
            </a:r>
            <a:endParaRPr lang="en-US" altLang="zh-CN" dirty="0"/>
          </a:p>
          <a:p>
            <a:pPr marL="0" indent="0">
              <a:buNone/>
            </a:pPr>
            <a:endParaRPr lang="en-US" altLang="zh-CN" dirty="0"/>
          </a:p>
          <a:p>
            <a:pPr marL="0" indent="0">
              <a:buNone/>
            </a:pPr>
            <a:endParaRPr lang="en-US" altLang="zh-CN" dirty="0"/>
          </a:p>
          <a:p>
            <a:pPr marL="0" indent="0">
              <a:buNone/>
            </a:pPr>
            <a:r>
              <a:rPr lang="zh-CN" altLang="en-US" dirty="0" smtClean="0"/>
              <a:t>	</a:t>
            </a:r>
            <a:r>
              <a:rPr lang="zh-CN" altLang="zh-CN" dirty="0" smtClean="0"/>
              <a:t> </a:t>
            </a:r>
            <a:endParaRPr lang="en-US" altLang="zh-CN" dirty="0"/>
          </a:p>
          <a:p>
            <a:endParaRPr kumimoji="1" lang="zh-CN" altLang="en-US" dirty="0"/>
          </a:p>
        </p:txBody>
      </p:sp>
      <p:sp>
        <p:nvSpPr>
          <p:cNvPr id="4" name="矩形 3"/>
          <p:cNvSpPr/>
          <p:nvPr/>
        </p:nvSpPr>
        <p:spPr>
          <a:xfrm>
            <a:off x="838200" y="240715"/>
            <a:ext cx="7940040" cy="369332"/>
          </a:xfrm>
          <a:prstGeom prst="rect">
            <a:avLst/>
          </a:prstGeom>
        </p:spPr>
        <p:txBody>
          <a:bodyPr wrap="square">
            <a:spAutoFit/>
          </a:bodyPr>
          <a:lstStyle/>
          <a:p>
            <a:r>
              <a:rPr lang="en-US" altLang="zh-CN"/>
              <a:t>Metamorphic Testing for Software Quality Assessment: A Study of Search Engines</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880" y="0"/>
            <a:ext cx="6147740" cy="6840805"/>
          </a:xfrm>
          <a:prstGeom prst="rect">
            <a:avLst/>
          </a:prstGeom>
        </p:spPr>
      </p:pic>
      <p:sp>
        <p:nvSpPr>
          <p:cNvPr id="6" name="幻灯片编号占位符 5"/>
          <p:cNvSpPr>
            <a:spLocks noGrp="1"/>
          </p:cNvSpPr>
          <p:nvPr>
            <p:ph type="sldNum" sz="quarter" idx="12"/>
          </p:nvPr>
        </p:nvSpPr>
        <p:spPr/>
        <p:txBody>
          <a:bodyPr/>
          <a:lstStyle/>
          <a:p>
            <a:fld id="{0719FDA7-70B7-EA47-AC2D-7C4AD32C3770}" type="slidenum">
              <a:rPr kumimoji="1" lang="zh-CN" altLang="en-US" smtClean="0"/>
              <a:t>22</a:t>
            </a:fld>
            <a:endParaRPr kumimoji="1" lang="zh-CN" altLang="en-US"/>
          </a:p>
        </p:txBody>
      </p:sp>
    </p:spTree>
    <p:extLst>
      <p:ext uri="{BB962C8B-B14F-4D97-AF65-F5344CB8AC3E}">
        <p14:creationId xmlns:p14="http://schemas.microsoft.com/office/powerpoint/2010/main" val="59352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en-US" altLang="zh-CN" sz="2800" dirty="0" err="1" smtClean="0"/>
              <a:t>MPSite</a:t>
            </a:r>
            <a:r>
              <a:rPr lang="zh-CN" altLang="en-US" sz="2800" dirty="0" smtClean="0"/>
              <a:t>实验设计</a:t>
            </a:r>
            <a:endParaRPr kumimoji="1" lang="zh-CN" altLang="en-US" sz="2800" dirty="0"/>
          </a:p>
        </p:txBody>
      </p:sp>
      <p:sp>
        <p:nvSpPr>
          <p:cNvPr id="3" name="内容占位符 2"/>
          <p:cNvSpPr>
            <a:spLocks noGrp="1"/>
          </p:cNvSpPr>
          <p:nvPr>
            <p:ph idx="1"/>
          </p:nvPr>
        </p:nvSpPr>
        <p:spPr>
          <a:xfrm>
            <a:off x="838200" y="1157923"/>
            <a:ext cx="10515600" cy="4351338"/>
          </a:xfrm>
        </p:spPr>
        <p:txBody>
          <a:bodyPr/>
          <a:lstStyle/>
          <a:p>
            <a:r>
              <a:rPr kumimoji="1" lang="zh-CN" altLang="en-US" dirty="0" smtClean="0"/>
              <a:t>两种类型的查询：中文，英文</a:t>
            </a:r>
          </a:p>
          <a:p>
            <a:r>
              <a:rPr lang="zh-CN" altLang="zh-CN" dirty="0" smtClean="0"/>
              <a:t>一</a:t>
            </a:r>
            <a:r>
              <a:rPr lang="zh-CN" altLang="en-US" dirty="0" smtClean="0"/>
              <a:t>次蜕变</a:t>
            </a:r>
            <a:r>
              <a:rPr lang="zh-CN" altLang="zh-CN" dirty="0" smtClean="0"/>
              <a:t>测试</a:t>
            </a:r>
            <a:r>
              <a:rPr lang="zh-CN" altLang="zh-CN" dirty="0"/>
              <a:t>由一个源查询和一个后续查询组成，测试结果将是</a:t>
            </a:r>
            <a:r>
              <a:rPr lang="zh-CN" altLang="zh-CN" dirty="0" smtClean="0"/>
              <a:t>“满足</a:t>
            </a:r>
            <a:r>
              <a:rPr lang="en-US" altLang="zh-CN" dirty="0" smtClean="0"/>
              <a:t>MR</a:t>
            </a:r>
            <a:r>
              <a:rPr lang="zh-CN" altLang="zh-CN" dirty="0" smtClean="0"/>
              <a:t>”</a:t>
            </a:r>
            <a:r>
              <a:rPr lang="zh-CN" altLang="zh-CN" dirty="0"/>
              <a:t>或</a:t>
            </a:r>
            <a:r>
              <a:rPr lang="zh-CN" altLang="zh-CN" dirty="0" smtClean="0"/>
              <a:t>“违反</a:t>
            </a:r>
            <a:r>
              <a:rPr lang="en-US" altLang="zh-CN" dirty="0" smtClean="0"/>
              <a:t>MR</a:t>
            </a:r>
            <a:r>
              <a:rPr lang="zh-CN" altLang="zh-CN" dirty="0" smtClean="0"/>
              <a:t>”</a:t>
            </a:r>
            <a:endParaRPr kumimoji="1" lang="zh-CN" altLang="en-US" dirty="0" smtClean="0"/>
          </a:p>
          <a:p>
            <a:r>
              <a:rPr lang="zh-CN" altLang="zh-CN" dirty="0"/>
              <a:t>测试持续运行</a:t>
            </a:r>
            <a:r>
              <a:rPr lang="en-US" altLang="zh-CN" dirty="0"/>
              <a:t>379</a:t>
            </a:r>
            <a:r>
              <a:rPr lang="zh-CN" altLang="zh-CN" dirty="0"/>
              <a:t>小时。在每小时结束时，每小时的测试结果根据小时</a:t>
            </a:r>
            <a:r>
              <a:rPr lang="en-US" altLang="zh-CN" dirty="0"/>
              <a:t>ROCOF</a:t>
            </a:r>
            <a:r>
              <a:rPr lang="zh-CN" altLang="zh-CN" dirty="0"/>
              <a:t>（故障发生率）</a:t>
            </a:r>
            <a:r>
              <a:rPr lang="zh-CN" altLang="zh-CN" dirty="0" smtClean="0"/>
              <a:t>计算</a:t>
            </a:r>
            <a:endParaRPr lang="zh-CN" altLang="en-US" dirty="0" smtClean="0"/>
          </a:p>
          <a:p>
            <a:r>
              <a:rPr lang="zh-CN" altLang="zh-CN" dirty="0"/>
              <a:t>查询词是从英汉词典中随机抽取单词，分别针对英汉两种语言的使用模式而形成的</a:t>
            </a:r>
            <a:endParaRPr kumimoji="1" lang="zh-CN" altLang="en-US" dirty="0" smtClean="0"/>
          </a:p>
          <a:p>
            <a:endParaRPr kumimoji="1"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23</a:t>
            </a:fld>
            <a:endParaRPr kumimoji="1" lang="zh-CN" altLang="en-US"/>
          </a:p>
        </p:txBody>
      </p:sp>
    </p:spTree>
    <p:extLst>
      <p:ext uri="{BB962C8B-B14F-4D97-AF65-F5344CB8AC3E}">
        <p14:creationId xmlns:p14="http://schemas.microsoft.com/office/powerpoint/2010/main" val="140415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880" y="0"/>
            <a:ext cx="10515600" cy="1325563"/>
          </a:xfrm>
        </p:spPr>
        <p:txBody>
          <a:bodyPr>
            <a:normAutofit/>
          </a:bodyPr>
          <a:lstStyle/>
          <a:p>
            <a:r>
              <a:rPr lang="en-US" altLang="zh-CN" sz="2800" dirty="0" err="1"/>
              <a:t>MPSite</a:t>
            </a:r>
            <a:r>
              <a:rPr lang="zh-CN" altLang="en-US" sz="2800" dirty="0" smtClean="0"/>
              <a:t>实验结果</a:t>
            </a:r>
            <a:endParaRPr kumimoji="1" lang="zh-CN" altLang="en-US" sz="28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 y="830132"/>
            <a:ext cx="6370320" cy="5260095"/>
          </a:xfrm>
        </p:spPr>
      </p:pic>
      <p:sp>
        <p:nvSpPr>
          <p:cNvPr id="5" name="文本框 4"/>
          <p:cNvSpPr txBox="1"/>
          <p:nvPr/>
        </p:nvSpPr>
        <p:spPr>
          <a:xfrm>
            <a:off x="6705600" y="1166993"/>
            <a:ext cx="4617720" cy="4801314"/>
          </a:xfrm>
          <a:prstGeom prst="rect">
            <a:avLst/>
          </a:prstGeom>
          <a:noFill/>
        </p:spPr>
        <p:txBody>
          <a:bodyPr wrap="square" rtlCol="0">
            <a:spAutoFit/>
          </a:bodyPr>
          <a:lstStyle/>
          <a:p>
            <a:pPr marL="285750" indent="-285750">
              <a:buFont typeface="Arial" charset="0"/>
              <a:buChar char="•"/>
            </a:pPr>
            <a:r>
              <a:rPr lang="zh-CN" altLang="zh-CN" sz="2400" dirty="0"/>
              <a:t>最可靠的服务是谷歌的英语搜索，而最不可靠的服务是百度的英语</a:t>
            </a:r>
            <a:r>
              <a:rPr lang="zh-CN" altLang="zh-CN" sz="2400" dirty="0" smtClean="0"/>
              <a:t>搜索</a:t>
            </a:r>
            <a:endParaRPr lang="zh-CN" altLang="en-US" sz="2400" dirty="0" smtClean="0"/>
          </a:p>
          <a:p>
            <a:pPr marL="285750" indent="-285750">
              <a:buFont typeface="Arial" charset="0"/>
              <a:buChar char="•"/>
            </a:pPr>
            <a:r>
              <a:rPr lang="zh-CN" altLang="zh-CN" sz="2400" dirty="0"/>
              <a:t>百度的中文搜索明显优于英文搜索，而谷歌和必应的英文搜索则优于相应的中文</a:t>
            </a:r>
            <a:r>
              <a:rPr lang="zh-CN" altLang="zh-CN" sz="2400" dirty="0" smtClean="0"/>
              <a:t>搜索</a:t>
            </a:r>
            <a:endParaRPr lang="zh-CN" altLang="en-US" sz="2400" dirty="0" smtClean="0"/>
          </a:p>
          <a:p>
            <a:pPr marL="285750" indent="-285750">
              <a:buFont typeface="Arial" charset="0"/>
              <a:buChar char="•"/>
            </a:pPr>
            <a:r>
              <a:rPr lang="zh-CN" altLang="en-US" sz="2400" dirty="0" smtClean="0"/>
              <a:t>使用单因素方差分析和</a:t>
            </a:r>
            <a:r>
              <a:rPr lang="en-US" altLang="zh-CN" sz="2400" dirty="0"/>
              <a:t>Games-Howell</a:t>
            </a:r>
            <a:r>
              <a:rPr lang="zh-CN" altLang="en-US" sz="2400" dirty="0" smtClean="0"/>
              <a:t>检验证实</a:t>
            </a:r>
            <a:r>
              <a:rPr lang="zh-CN" altLang="zh-CN" sz="2400" dirty="0"/>
              <a:t>在大多数情况下，查询语言对搜索引擎的性能有着显著的统计影响，不同搜索引擎对同一语言的性能也有着显著的统计意义 </a:t>
            </a:r>
            <a:endParaRPr lang="zh-CN" altLang="en-US" sz="2400" dirty="0" smtClean="0"/>
          </a:p>
          <a:p>
            <a:pPr marL="285750" indent="-285750">
              <a:buFont typeface="Arial" charset="0"/>
              <a:buChar char="•"/>
            </a:pPr>
            <a:endParaRPr kumimoji="1" lang="zh-CN" altLang="en-US"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24</a:t>
            </a:fld>
            <a:endParaRPr kumimoji="1" lang="zh-CN" altLang="en-US"/>
          </a:p>
        </p:txBody>
      </p:sp>
    </p:spTree>
    <p:extLst>
      <p:ext uri="{BB962C8B-B14F-4D97-AF65-F5344CB8AC3E}">
        <p14:creationId xmlns:p14="http://schemas.microsoft.com/office/powerpoint/2010/main" val="1711779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240" y="713105"/>
            <a:ext cx="11795760" cy="4351338"/>
          </a:xfrm>
        </p:spPr>
        <p:txBody>
          <a:bodyPr/>
          <a:lstStyle/>
          <a:p>
            <a:r>
              <a:rPr lang="en-US" altLang="zh-CN" dirty="0"/>
              <a:t>Metamorphic </a:t>
            </a:r>
            <a:r>
              <a:rPr lang="en-US" altLang="zh-CN" dirty="0" smtClean="0"/>
              <a:t>Relation</a:t>
            </a:r>
            <a:r>
              <a:rPr lang="zh-CN" altLang="en-US" dirty="0" smtClean="0"/>
              <a:t> </a:t>
            </a:r>
            <a:r>
              <a:rPr lang="en-US" altLang="zh-CN" dirty="0" smtClean="0"/>
              <a:t>2: </a:t>
            </a:r>
            <a:r>
              <a:rPr lang="en-US" altLang="zh-CN" dirty="0" err="1" smtClean="0"/>
              <a:t>MPTitle</a:t>
            </a:r>
            <a:endParaRPr lang="zh-CN" altLang="en-US" dirty="0" smtClean="0"/>
          </a:p>
          <a:p>
            <a:r>
              <a:rPr lang="zh-CN" altLang="en-US" dirty="0"/>
              <a:t>它关注于搜索引擎理解和抽象网页以及理解用户意图的综合能力</a:t>
            </a:r>
            <a:r>
              <a:rPr lang="zh-CN" altLang="en-US" dirty="0" smtClean="0"/>
              <a:t>。</a:t>
            </a:r>
          </a:p>
          <a:p>
            <a:r>
              <a:rPr lang="en-US" altLang="zh-CN" dirty="0" smtClean="0"/>
              <a:t> </a:t>
            </a:r>
            <a:r>
              <a:rPr lang="zh-CN" altLang="en-US" dirty="0" smtClean="0"/>
              <a:t>例子：</a:t>
            </a:r>
            <a:r>
              <a:rPr lang="en-US" altLang="zh-CN" dirty="0" smtClean="0"/>
              <a:t>query</a:t>
            </a:r>
            <a:r>
              <a:rPr lang="zh-CN" altLang="en-US" dirty="0" smtClean="0"/>
              <a:t>：</a:t>
            </a:r>
            <a:r>
              <a:rPr lang="en-US" altLang="zh-CN" dirty="0"/>
              <a:t> “tempted peaceably” </a:t>
            </a:r>
            <a:endParaRPr lang="zh-CN" altLang="en-US" dirty="0"/>
          </a:p>
          <a:p>
            <a:pPr marL="0" indent="0">
              <a:buNone/>
            </a:pPr>
            <a:r>
              <a:rPr lang="zh-CN" altLang="en-US" dirty="0" smtClean="0"/>
              <a:t>	    </a:t>
            </a:r>
            <a:r>
              <a:rPr lang="en-US" altLang="zh-CN" dirty="0" smtClean="0"/>
              <a:t>Web</a:t>
            </a:r>
            <a:r>
              <a:rPr lang="zh-CN" altLang="en-US" dirty="0" smtClean="0"/>
              <a:t> </a:t>
            </a:r>
            <a:r>
              <a:rPr lang="en-US" altLang="zh-CN" dirty="0" smtClean="0"/>
              <a:t>title</a:t>
            </a:r>
            <a:r>
              <a:rPr lang="zh-CN" altLang="en-US" dirty="0" smtClean="0"/>
              <a:t>：</a:t>
            </a:r>
            <a:r>
              <a:rPr lang="en-US" altLang="zh-CN" dirty="0">
                <a:solidFill>
                  <a:srgbClr val="FF0000"/>
                </a:solidFill>
              </a:rPr>
              <a:t> A selection of pleadings in civil actions subsequent to</a:t>
            </a:r>
            <a:endParaRPr lang="zh-CN" altLang="en-US" dirty="0" smtClean="0">
              <a:solidFill>
                <a:srgbClr val="FF0000"/>
              </a:solidFill>
            </a:endParaRPr>
          </a:p>
          <a:p>
            <a:pPr marL="0" indent="0">
              <a:buNone/>
            </a:pPr>
            <a:r>
              <a:rPr lang="zh-CN" altLang="en-US" dirty="0" smtClean="0"/>
              <a:t>	    </a:t>
            </a:r>
            <a:r>
              <a:rPr lang="en-US" altLang="zh-CN" dirty="0" smtClean="0"/>
              <a:t>Follow-up</a:t>
            </a:r>
            <a:r>
              <a:rPr lang="zh-CN" altLang="en-US" dirty="0" smtClean="0"/>
              <a:t> </a:t>
            </a:r>
            <a:r>
              <a:rPr lang="en-US" altLang="zh-CN" dirty="0" smtClean="0"/>
              <a:t>query</a:t>
            </a:r>
            <a:r>
              <a:rPr lang="zh-CN" altLang="en-US" dirty="0" smtClean="0"/>
              <a:t>：</a:t>
            </a:r>
            <a:r>
              <a:rPr lang="en-US" altLang="zh-CN" dirty="0"/>
              <a:t> </a:t>
            </a:r>
            <a:endParaRPr lang="zh-CN" altLang="en-US" dirty="0" smtClean="0"/>
          </a:p>
          <a:p>
            <a:pPr marL="0" indent="0">
              <a:buNone/>
            </a:pPr>
            <a:r>
              <a:rPr lang="en-US" altLang="zh-CN" dirty="0" smtClean="0"/>
              <a:t>[“</a:t>
            </a:r>
            <a:r>
              <a:rPr lang="en-US" altLang="zh-CN" dirty="0"/>
              <a:t>tempted peaceably” </a:t>
            </a:r>
            <a:r>
              <a:rPr lang="en-US" altLang="zh-CN" dirty="0">
                <a:solidFill>
                  <a:srgbClr val="FF0000"/>
                </a:solidFill>
              </a:rPr>
              <a:t>A selection of pleadings in civil actions subsequent to</a:t>
            </a:r>
            <a:r>
              <a:rPr lang="en-US" altLang="zh-CN" dirty="0"/>
              <a:t>] </a:t>
            </a:r>
          </a:p>
          <a:p>
            <a:endParaRPr lang="zh-CN" altLang="en-US" dirty="0" smtClean="0"/>
          </a:p>
          <a:p>
            <a:pPr marL="1371600" lvl="3" indent="0">
              <a:buNone/>
            </a:pPr>
            <a:endParaRPr lang="en-US" altLang="zh-CN" dirty="0"/>
          </a:p>
          <a:p>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25</a:t>
            </a:fld>
            <a:endParaRPr kumimoji="1" lang="zh-CN" altLang="en-US"/>
          </a:p>
        </p:txBody>
      </p:sp>
    </p:spTree>
    <p:extLst>
      <p:ext uri="{BB962C8B-B14F-4D97-AF65-F5344CB8AC3E}">
        <p14:creationId xmlns:p14="http://schemas.microsoft.com/office/powerpoint/2010/main" val="510912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1765"/>
            <a:ext cx="10088880" cy="1460500"/>
          </a:xfrm>
        </p:spPr>
        <p:txBody>
          <a:bodyPr>
            <a:normAutofit/>
          </a:bodyPr>
          <a:lstStyle/>
          <a:p>
            <a:pPr marL="342900" indent="-342900">
              <a:buFont typeface="Arial" charset="0"/>
              <a:buChar char="•"/>
            </a:pPr>
            <a:r>
              <a:rPr kumimoji="1" lang="en-US" altLang="zh-CN" sz="2800" dirty="0" err="1" smtClean="0"/>
              <a:t>MPTitle</a:t>
            </a:r>
            <a:r>
              <a:rPr kumimoji="1" lang="zh-CN" altLang="en-US" sz="2800" dirty="0" smtClean="0"/>
              <a:t>实验设计与</a:t>
            </a:r>
            <a:r>
              <a:rPr kumimoji="1" lang="en-US" altLang="zh-CN" sz="2800" dirty="0" err="1" smtClean="0"/>
              <a:t>MPSite</a:t>
            </a:r>
            <a:r>
              <a:rPr kumimoji="1" lang="zh-CN" altLang="en-US" sz="2800" dirty="0" smtClean="0"/>
              <a:t>相似</a:t>
            </a:r>
            <a:endParaRPr kumimoji="1" lang="zh-CN" altLang="en-US" sz="2800" dirty="0"/>
          </a:p>
        </p:txBody>
      </p:sp>
      <p:sp>
        <p:nvSpPr>
          <p:cNvPr id="3" name="内容占位符 2"/>
          <p:cNvSpPr>
            <a:spLocks noGrp="1"/>
          </p:cNvSpPr>
          <p:nvPr>
            <p:ph idx="1"/>
          </p:nvPr>
        </p:nvSpPr>
        <p:spPr>
          <a:xfrm>
            <a:off x="838200" y="1398905"/>
            <a:ext cx="10515600" cy="4351338"/>
          </a:xfrm>
        </p:spPr>
        <p:txBody>
          <a:bodyPr/>
          <a:lstStyle/>
          <a:p>
            <a:r>
              <a:rPr kumimoji="1" lang="en-US" altLang="zh-CN" dirty="0" err="1" smtClean="0"/>
              <a:t>MPTitle</a:t>
            </a:r>
            <a:r>
              <a:rPr kumimoji="1" lang="zh-CN" altLang="en-US" dirty="0" smtClean="0"/>
              <a:t>实验结果：</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79" y="1612265"/>
            <a:ext cx="5361181" cy="5034280"/>
          </a:xfrm>
          <a:prstGeom prst="rect">
            <a:avLst/>
          </a:prstGeom>
        </p:spPr>
      </p:pic>
      <p:sp>
        <p:nvSpPr>
          <p:cNvPr id="5" name="文本框 4"/>
          <p:cNvSpPr txBox="1"/>
          <p:nvPr/>
        </p:nvSpPr>
        <p:spPr>
          <a:xfrm>
            <a:off x="457199" y="2374245"/>
            <a:ext cx="5824979" cy="2862322"/>
          </a:xfrm>
          <a:prstGeom prst="rect">
            <a:avLst/>
          </a:prstGeom>
          <a:noFill/>
        </p:spPr>
        <p:txBody>
          <a:bodyPr wrap="square" rtlCol="0">
            <a:spAutoFit/>
          </a:bodyPr>
          <a:lstStyle/>
          <a:p>
            <a:pPr marL="285750" indent="-285750">
              <a:buFont typeface="Arial" charset="0"/>
              <a:buChar char="•"/>
            </a:pPr>
            <a:r>
              <a:rPr lang="zh-CN" altLang="zh-CN" sz="2000" dirty="0"/>
              <a:t>查询语言对性能有很强的影响：</a:t>
            </a:r>
            <a:r>
              <a:rPr lang="en-US" altLang="zh-CN" sz="2000" dirty="0"/>
              <a:t>Google English</a:t>
            </a:r>
            <a:r>
              <a:rPr lang="zh-CN" altLang="zh-CN" sz="2000" dirty="0"/>
              <a:t>和</a:t>
            </a:r>
            <a:r>
              <a:rPr lang="en-US" altLang="zh-CN" sz="2000" dirty="0"/>
              <a:t>Bing English</a:t>
            </a:r>
            <a:r>
              <a:rPr lang="zh-CN" altLang="zh-CN" sz="2000" dirty="0"/>
              <a:t>的性能继续优于</a:t>
            </a:r>
            <a:r>
              <a:rPr lang="en-US" altLang="zh-CN" sz="2000" dirty="0"/>
              <a:t>Google Chinese</a:t>
            </a:r>
            <a:r>
              <a:rPr lang="zh-CN" altLang="zh-CN" sz="2000" dirty="0"/>
              <a:t>和</a:t>
            </a:r>
            <a:r>
              <a:rPr lang="en-US" altLang="zh-CN" sz="2000" dirty="0"/>
              <a:t>Bing Chinese</a:t>
            </a:r>
            <a:r>
              <a:rPr lang="zh-CN" altLang="zh-CN" sz="2000" dirty="0"/>
              <a:t>。</a:t>
            </a:r>
            <a:r>
              <a:rPr lang="en-US" altLang="zh-CN" sz="2000" dirty="0" err="1"/>
              <a:t>CBing</a:t>
            </a:r>
            <a:r>
              <a:rPr lang="zh-CN" altLang="zh-CN" sz="2000" dirty="0"/>
              <a:t>英语的表现也优于</a:t>
            </a:r>
            <a:r>
              <a:rPr lang="en-US" altLang="zh-CN" sz="2000" dirty="0" err="1"/>
              <a:t>CBing</a:t>
            </a:r>
            <a:r>
              <a:rPr lang="zh-CN" altLang="zh-CN" sz="2000" dirty="0"/>
              <a:t>中文，这表明</a:t>
            </a:r>
            <a:r>
              <a:rPr lang="en-US" altLang="zh-CN" sz="2000" dirty="0" err="1"/>
              <a:t>CBing</a:t>
            </a:r>
            <a:r>
              <a:rPr lang="zh-CN" altLang="zh-CN" sz="2000" dirty="0" smtClean="0"/>
              <a:t>不</a:t>
            </a:r>
            <a:r>
              <a:rPr lang="zh-CN" altLang="en-US" sz="2000" dirty="0" smtClean="0"/>
              <a:t>擅长</a:t>
            </a:r>
            <a:r>
              <a:rPr lang="zh-CN" altLang="zh-CN" sz="2000" dirty="0" smtClean="0"/>
              <a:t>中文</a:t>
            </a:r>
            <a:r>
              <a:rPr lang="zh-CN" altLang="zh-CN" sz="2000" dirty="0"/>
              <a:t>搜索，尽管它是为中国用户设计的</a:t>
            </a:r>
            <a:r>
              <a:rPr lang="zh-CN" altLang="zh-CN" sz="2000" dirty="0" smtClean="0"/>
              <a:t>。</a:t>
            </a:r>
            <a:endParaRPr lang="zh-CN" altLang="en-US" sz="2000" dirty="0" smtClean="0"/>
          </a:p>
          <a:p>
            <a:pPr marL="285750" indent="-285750">
              <a:buFont typeface="Arial" charset="0"/>
              <a:buChar char="•"/>
            </a:pPr>
            <a:r>
              <a:rPr lang="zh-CN" altLang="zh-CN" sz="2000" dirty="0"/>
              <a:t>百度中文的表现继续优于百度英文。百度也继续被评为最好的</a:t>
            </a:r>
            <a:r>
              <a:rPr lang="zh-CN" altLang="zh-CN" sz="2000" dirty="0" smtClean="0"/>
              <a:t>中文</a:t>
            </a:r>
            <a:r>
              <a:rPr lang="zh-CN" altLang="en-US" sz="2000" dirty="0" smtClean="0"/>
              <a:t>搜索</a:t>
            </a:r>
            <a:r>
              <a:rPr lang="zh-CN" altLang="zh-CN" sz="2000" dirty="0" smtClean="0"/>
              <a:t>引擎</a:t>
            </a:r>
            <a:r>
              <a:rPr lang="zh-CN" altLang="zh-CN" sz="2000" dirty="0"/>
              <a:t>，但最差的</a:t>
            </a:r>
            <a:r>
              <a:rPr lang="zh-CN" altLang="zh-CN" sz="2000" dirty="0" smtClean="0"/>
              <a:t>英文</a:t>
            </a:r>
            <a:r>
              <a:rPr lang="zh-CN" altLang="en-US" sz="2000" dirty="0" smtClean="0"/>
              <a:t>搜索</a:t>
            </a:r>
            <a:r>
              <a:rPr lang="zh-CN" altLang="zh-CN" sz="2000" dirty="0" smtClean="0"/>
              <a:t>引擎。</a:t>
            </a:r>
            <a:endParaRPr lang="zh-CN" altLang="en-US" sz="2000" dirty="0" smtClean="0"/>
          </a:p>
          <a:p>
            <a:pPr marL="285750" indent="-285750">
              <a:buFont typeface="Arial" charset="0"/>
              <a:buChar char="•"/>
            </a:pPr>
            <a:r>
              <a:rPr kumimoji="1" lang="zh-CN" altLang="en-US" sz="2000" dirty="0" smtClean="0"/>
              <a:t>统计分析结果与图表分析结果一致。</a:t>
            </a:r>
            <a:endParaRPr kumimoji="1" lang="zh-CN" altLang="en-US" sz="2000" dirty="0"/>
          </a:p>
        </p:txBody>
      </p:sp>
      <p:sp>
        <p:nvSpPr>
          <p:cNvPr id="7" name="幻灯片编号占位符 6"/>
          <p:cNvSpPr>
            <a:spLocks noGrp="1"/>
          </p:cNvSpPr>
          <p:nvPr>
            <p:ph type="sldNum" sz="quarter" idx="12"/>
          </p:nvPr>
        </p:nvSpPr>
        <p:spPr/>
        <p:txBody>
          <a:bodyPr/>
          <a:lstStyle/>
          <a:p>
            <a:fld id="{0719FDA7-70B7-EA47-AC2D-7C4AD32C3770}" type="slidenum">
              <a:rPr kumimoji="1" lang="zh-CN" altLang="en-US" smtClean="0"/>
              <a:t>26</a:t>
            </a:fld>
            <a:endParaRPr kumimoji="1" lang="zh-CN" altLang="en-US"/>
          </a:p>
        </p:txBody>
      </p:sp>
    </p:spTree>
    <p:extLst>
      <p:ext uri="{BB962C8B-B14F-4D97-AF65-F5344CB8AC3E}">
        <p14:creationId xmlns:p14="http://schemas.microsoft.com/office/powerpoint/2010/main" val="2003710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7344"/>
            <a:ext cx="10515600" cy="6510655"/>
          </a:xfrm>
        </p:spPr>
        <p:txBody>
          <a:bodyPr>
            <a:normAutofit/>
          </a:bodyPr>
          <a:lstStyle/>
          <a:p>
            <a:r>
              <a:rPr lang="en-US" altLang="zh-CN" dirty="0"/>
              <a:t>Metamorphic </a:t>
            </a:r>
            <a:r>
              <a:rPr lang="en-US" altLang="zh-CN" dirty="0" smtClean="0"/>
              <a:t>Relation</a:t>
            </a:r>
            <a:r>
              <a:rPr lang="zh-CN" altLang="en-US" dirty="0" smtClean="0"/>
              <a:t> </a:t>
            </a:r>
            <a:r>
              <a:rPr lang="en-US" altLang="zh-CN" dirty="0" smtClean="0"/>
              <a:t>3: </a:t>
            </a:r>
            <a:r>
              <a:rPr lang="en-US" altLang="zh-CN" dirty="0" err="1"/>
              <a:t>MPReverseJD</a:t>
            </a:r>
            <a:r>
              <a:rPr lang="en-US" altLang="zh-CN" dirty="0"/>
              <a:t> </a:t>
            </a:r>
            <a:endParaRPr lang="zh-CN" altLang="en-US" dirty="0" smtClean="0"/>
          </a:p>
          <a:p>
            <a:r>
              <a:rPr lang="zh-CN" altLang="zh-CN" dirty="0"/>
              <a:t>计灵感来自于一种在行业中非正式使用的搜索引擎评估技术，这种技术基于一个好的搜索引擎应该为相似的查询返回相似的结果的基本</a:t>
            </a:r>
            <a:r>
              <a:rPr lang="zh-CN" altLang="zh-CN" dirty="0" smtClean="0"/>
              <a:t>原理</a:t>
            </a:r>
            <a:r>
              <a:rPr lang="zh-CN" altLang="en-US" dirty="0" smtClean="0"/>
              <a:t>。</a:t>
            </a:r>
          </a:p>
          <a:p>
            <a:r>
              <a:rPr lang="en-US" altLang="zh-CN" dirty="0"/>
              <a:t>query A: [“Vincent Van Gogh” AND “Elvis Presley” AND “Albert Einstein” AND “Plato”]. </a:t>
            </a:r>
          </a:p>
          <a:p>
            <a:r>
              <a:rPr lang="en-US" altLang="zh-CN" dirty="0" err="1" smtClean="0"/>
              <a:t>queryB</a:t>
            </a:r>
            <a:r>
              <a:rPr lang="zh-CN" altLang="en-US" dirty="0" smtClean="0"/>
              <a:t>：</a:t>
            </a:r>
            <a:r>
              <a:rPr lang="en-US" altLang="zh-CN" dirty="0" smtClean="0"/>
              <a:t>[“</a:t>
            </a:r>
            <a:r>
              <a:rPr lang="en-US" altLang="zh-CN" dirty="0"/>
              <a:t>Plato” AND “Albert Einstein” AND “Elvis Presley” AND “Vincent Van Gogh.”] </a:t>
            </a:r>
            <a:endParaRPr lang="zh-CN" altLang="en-US" dirty="0" smtClean="0"/>
          </a:p>
          <a:p>
            <a:r>
              <a:rPr lang="zh-CN" altLang="zh-CN" dirty="0"/>
              <a:t>稳定的搜索引擎应该为源查询</a:t>
            </a:r>
            <a:r>
              <a:rPr lang="en-US" altLang="zh-CN" dirty="0"/>
              <a:t>a</a:t>
            </a:r>
            <a:r>
              <a:rPr lang="zh-CN" altLang="zh-CN" dirty="0"/>
              <a:t>和后续查询</a:t>
            </a:r>
            <a:r>
              <a:rPr lang="en-US" altLang="zh-CN" dirty="0"/>
              <a:t>B</a:t>
            </a:r>
            <a:r>
              <a:rPr lang="zh-CN" altLang="zh-CN" dirty="0"/>
              <a:t>返回相似的结果。换句话说，这两个结果集应该有一个大的</a:t>
            </a:r>
            <a:r>
              <a:rPr lang="zh-CN" altLang="zh-CN" dirty="0" smtClean="0"/>
              <a:t>交集</a:t>
            </a:r>
            <a:r>
              <a:rPr lang="zh-CN" altLang="en-US" dirty="0" smtClean="0"/>
              <a:t>。</a:t>
            </a:r>
          </a:p>
          <a:p>
            <a:r>
              <a:rPr lang="zh-CN" altLang="zh-CN" dirty="0"/>
              <a:t>为了测量两个结果集的相似性，我们使用度量</a:t>
            </a:r>
            <a:r>
              <a:rPr lang="en-US" altLang="zh-CN" dirty="0" err="1"/>
              <a:t>Jaccard</a:t>
            </a:r>
            <a:r>
              <a:rPr lang="zh-CN" altLang="zh-CN" dirty="0"/>
              <a:t>相似系数 </a:t>
            </a:r>
            <a:endParaRPr kumimoji="1" lang="zh-CN" altLang="en-US" dirty="0"/>
          </a:p>
          <a:p>
            <a:endParaRPr lang="zh-CN" altLang="en-US" dirty="0" smtClean="0"/>
          </a:p>
          <a:p>
            <a:endParaRPr lang="zh-CN" altLang="en-US" dirty="0" smtClean="0"/>
          </a:p>
          <a:p>
            <a:endParaRPr lang="en-US" altLang="zh-CN" dirty="0"/>
          </a:p>
          <a:p>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27</a:t>
            </a:fld>
            <a:endParaRPr kumimoji="1" lang="zh-CN" altLang="en-US"/>
          </a:p>
        </p:txBody>
      </p:sp>
    </p:spTree>
    <p:extLst>
      <p:ext uri="{BB962C8B-B14F-4D97-AF65-F5344CB8AC3E}">
        <p14:creationId xmlns:p14="http://schemas.microsoft.com/office/powerpoint/2010/main" val="107451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9560"/>
            <a:ext cx="10515600" cy="5887403"/>
          </a:xfrm>
        </p:spPr>
        <p:txBody>
          <a:bodyPr/>
          <a:lstStyle/>
          <a:p>
            <a:r>
              <a:rPr lang="en-US" altLang="zh-CN" dirty="0" err="1" smtClean="0"/>
              <a:t>MPReverseJD</a:t>
            </a:r>
            <a:r>
              <a:rPr lang="zh-CN" altLang="en-US" dirty="0" smtClean="0"/>
              <a:t>实验设计及结果</a:t>
            </a:r>
          </a:p>
          <a:p>
            <a:r>
              <a:rPr kumimoji="1" lang="en-US" altLang="zh-CN" dirty="0" smtClean="0"/>
              <a:t>People</a:t>
            </a:r>
            <a:r>
              <a:rPr kumimoji="1" lang="zh-CN" altLang="en-US" dirty="0" smtClean="0"/>
              <a:t>列表</a:t>
            </a:r>
            <a:r>
              <a:rPr kumimoji="1" lang="en-US" altLang="zh-CN" dirty="0" smtClean="0"/>
              <a:t> (</a:t>
            </a:r>
            <a:r>
              <a:rPr lang="en-US" altLang="zh-CN" dirty="0" smtClean="0"/>
              <a:t> “Vincent </a:t>
            </a:r>
            <a:r>
              <a:rPr lang="en-US" altLang="zh-CN" dirty="0"/>
              <a:t>Van </a:t>
            </a:r>
            <a:r>
              <a:rPr lang="en-US" altLang="zh-CN" dirty="0" smtClean="0"/>
              <a:t>Gogh” ,”Elvis Presley” </a:t>
            </a:r>
            <a:r>
              <a:rPr lang="mr-IN" altLang="zh-CN" dirty="0" smtClean="0"/>
              <a:t>…</a:t>
            </a:r>
            <a:r>
              <a:rPr kumimoji="1" lang="en-US" altLang="zh-CN" dirty="0"/>
              <a:t>)</a:t>
            </a:r>
            <a:endParaRPr kumimoji="1" lang="zh-CN" altLang="en-US" dirty="0" smtClean="0"/>
          </a:p>
          <a:p>
            <a:r>
              <a:rPr kumimoji="1" lang="en-US" altLang="zh-CN" dirty="0" smtClean="0"/>
              <a:t>Company</a:t>
            </a:r>
            <a:r>
              <a:rPr kumimoji="1" lang="zh-CN" altLang="en-US" dirty="0" smtClean="0"/>
              <a:t>列表</a:t>
            </a:r>
            <a:r>
              <a:rPr kumimoji="1" lang="en-US" altLang="zh-CN" dirty="0" smtClean="0"/>
              <a:t> (</a:t>
            </a:r>
            <a:r>
              <a:rPr lang="en-US" altLang="zh-CN" dirty="0" smtClean="0"/>
              <a:t>“</a:t>
            </a:r>
            <a:r>
              <a:rPr lang="en-US" altLang="zh-CN" dirty="0"/>
              <a:t>Royal Dutch Shell” </a:t>
            </a:r>
            <a:r>
              <a:rPr lang="en-US" altLang="zh-CN" dirty="0" smtClean="0"/>
              <a:t>,“Volkswagen</a:t>
            </a:r>
            <a:r>
              <a:rPr lang="en-US" altLang="zh-CN" dirty="0"/>
              <a:t>” </a:t>
            </a:r>
            <a:r>
              <a:rPr lang="mr-IN" altLang="zh-CN" dirty="0" smtClean="0"/>
              <a:t>…</a:t>
            </a:r>
            <a:r>
              <a:rPr kumimoji="1" lang="en-US" altLang="zh-CN" dirty="0" smtClean="0"/>
              <a:t>)</a:t>
            </a:r>
            <a:endParaRPr kumimoji="1" lang="zh-CN" altLang="en-US" dirty="0" smtClean="0"/>
          </a:p>
          <a:p>
            <a:r>
              <a:rPr kumimoji="1" lang="en-US" altLang="zh-CN" dirty="0" smtClean="0"/>
              <a:t>Drug</a:t>
            </a:r>
            <a:r>
              <a:rPr kumimoji="1" lang="zh-CN" altLang="en-US" dirty="0" smtClean="0"/>
              <a:t>列表</a:t>
            </a:r>
            <a:r>
              <a:rPr kumimoji="1" lang="en-US" altLang="zh-CN" dirty="0" smtClean="0"/>
              <a:t> (</a:t>
            </a:r>
            <a:r>
              <a:rPr lang="en-US" altLang="zh-CN" dirty="0"/>
              <a:t>“Acetazolamide</a:t>
            </a:r>
            <a:r>
              <a:rPr lang="en-US" altLang="zh-CN" dirty="0" smtClean="0"/>
              <a:t>”, “</a:t>
            </a:r>
            <a:r>
              <a:rPr lang="en-US" altLang="zh-CN" dirty="0" err="1" smtClean="0"/>
              <a:t>Vidarabine</a:t>
            </a:r>
            <a:r>
              <a:rPr lang="en-US" altLang="zh-CN" dirty="0"/>
              <a:t>” </a:t>
            </a:r>
            <a:r>
              <a:rPr lang="mr-IN" altLang="zh-CN" dirty="0" smtClean="0"/>
              <a:t>…</a:t>
            </a:r>
            <a:r>
              <a:rPr kumimoji="1" lang="en-US" altLang="zh-CN" dirty="0" smtClean="0"/>
              <a:t>)</a:t>
            </a:r>
          </a:p>
          <a:p>
            <a:r>
              <a:rPr kumimoji="1" lang="zh-CN" altLang="en-US" dirty="0" smtClean="0"/>
              <a:t>分别测试不同类别中的</a:t>
            </a:r>
            <a:r>
              <a:rPr lang="zh-CN" altLang="zh-CN" dirty="0"/>
              <a:t>每小时平均的</a:t>
            </a:r>
            <a:r>
              <a:rPr lang="en-US" altLang="zh-CN" dirty="0" err="1"/>
              <a:t>Jaccard</a:t>
            </a:r>
            <a:r>
              <a:rPr lang="zh-CN" altLang="zh-CN" dirty="0"/>
              <a:t>系数 </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18" y="3176128"/>
            <a:ext cx="12782836" cy="3681872"/>
          </a:xfrm>
          <a:prstGeom prst="rect">
            <a:avLst/>
          </a:prstGeom>
        </p:spPr>
      </p:pic>
      <p:sp>
        <p:nvSpPr>
          <p:cNvPr id="5" name="幻灯片编号占位符 4"/>
          <p:cNvSpPr>
            <a:spLocks noGrp="1"/>
          </p:cNvSpPr>
          <p:nvPr>
            <p:ph type="sldNum" sz="quarter" idx="12"/>
          </p:nvPr>
        </p:nvSpPr>
        <p:spPr/>
        <p:txBody>
          <a:bodyPr/>
          <a:lstStyle/>
          <a:p>
            <a:fld id="{0719FDA7-70B7-EA47-AC2D-7C4AD32C3770}" type="slidenum">
              <a:rPr kumimoji="1" lang="zh-CN" altLang="en-US" smtClean="0"/>
              <a:t>28</a:t>
            </a:fld>
            <a:endParaRPr kumimoji="1" lang="zh-CN" altLang="en-US"/>
          </a:p>
        </p:txBody>
      </p:sp>
    </p:spTree>
    <p:extLst>
      <p:ext uri="{BB962C8B-B14F-4D97-AF65-F5344CB8AC3E}">
        <p14:creationId xmlns:p14="http://schemas.microsoft.com/office/powerpoint/2010/main" val="549221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360" y="838200"/>
            <a:ext cx="11369040" cy="5155883"/>
          </a:xfrm>
        </p:spPr>
        <p:txBody>
          <a:bodyPr>
            <a:normAutofit/>
          </a:bodyPr>
          <a:lstStyle/>
          <a:p>
            <a:r>
              <a:rPr lang="en-US" altLang="zh-CN" dirty="0"/>
              <a:t>Metamorphic </a:t>
            </a:r>
            <a:r>
              <a:rPr lang="en-US" altLang="zh-CN" dirty="0" smtClean="0"/>
              <a:t>Relation</a:t>
            </a:r>
            <a:r>
              <a:rPr lang="zh-CN" altLang="en-US" dirty="0" smtClean="0"/>
              <a:t> </a:t>
            </a:r>
            <a:r>
              <a:rPr lang="en-US" altLang="zh-CN" dirty="0" smtClean="0"/>
              <a:t>4: </a:t>
            </a:r>
            <a:r>
              <a:rPr lang="en-US" altLang="zh-CN" dirty="0" err="1" smtClean="0"/>
              <a:t>SwapJD</a:t>
            </a:r>
            <a:endParaRPr lang="zh-CN" altLang="en-US" dirty="0" smtClean="0"/>
          </a:p>
          <a:p>
            <a:r>
              <a:rPr lang="zh-CN" altLang="en-US" dirty="0" smtClean="0"/>
              <a:t>根据</a:t>
            </a:r>
            <a:r>
              <a:rPr lang="zh-CN" altLang="zh-CN" dirty="0" smtClean="0"/>
              <a:t>一</a:t>
            </a:r>
            <a:r>
              <a:rPr lang="zh-CN" altLang="zh-CN" dirty="0"/>
              <a:t>个稳定的搜索引擎应该为相似的查询返回相似的结果的概念来评估搜索引擎的排名稳定性</a:t>
            </a:r>
            <a:r>
              <a:rPr lang="zh-CN" altLang="zh-CN" dirty="0" smtClean="0"/>
              <a:t>。</a:t>
            </a:r>
            <a:endParaRPr lang="zh-CN" altLang="en-US" dirty="0" smtClean="0"/>
          </a:p>
          <a:p>
            <a:r>
              <a:rPr lang="en-US" altLang="zh-CN" dirty="0" err="1" smtClean="0"/>
              <a:t>SwapJD</a:t>
            </a:r>
            <a:r>
              <a:rPr lang="zh-CN" altLang="zh-CN" dirty="0"/>
              <a:t>描述如下：源查询</a:t>
            </a:r>
            <a:r>
              <a:rPr lang="en-US" altLang="zh-CN" dirty="0"/>
              <a:t>A</a:t>
            </a:r>
            <a:r>
              <a:rPr lang="zh-CN" altLang="zh-CN" dirty="0"/>
              <a:t>只包含两个</a:t>
            </a:r>
            <a:r>
              <a:rPr lang="zh-CN" altLang="zh-CN" dirty="0" smtClean="0"/>
              <a:t>单词，</a:t>
            </a:r>
            <a:r>
              <a:rPr lang="zh-CN" altLang="zh-CN" dirty="0"/>
              <a:t>后续查询</a:t>
            </a:r>
            <a:r>
              <a:rPr lang="en-US" altLang="zh-CN" dirty="0"/>
              <a:t>B</a:t>
            </a:r>
            <a:r>
              <a:rPr lang="zh-CN" altLang="zh-CN" dirty="0"/>
              <a:t>是通过交换这两个单词来构造的。如果这两个查询有相似的含义，不管它们的词序如何，一个稳定的搜索引擎应该为</a:t>
            </a:r>
            <a:r>
              <a:rPr lang="en-US" altLang="zh-CN" dirty="0"/>
              <a:t>A</a:t>
            </a:r>
            <a:r>
              <a:rPr lang="zh-CN" altLang="zh-CN" dirty="0"/>
              <a:t>和</a:t>
            </a:r>
            <a:r>
              <a:rPr lang="en-US" altLang="zh-CN" dirty="0"/>
              <a:t>B</a:t>
            </a:r>
            <a:r>
              <a:rPr lang="zh-CN" altLang="zh-CN" dirty="0"/>
              <a:t>返回相似的结果</a:t>
            </a:r>
            <a:r>
              <a:rPr lang="zh-CN" altLang="zh-CN" dirty="0" smtClean="0"/>
              <a:t>。</a:t>
            </a:r>
            <a:endParaRPr lang="zh-CN" altLang="en-US" dirty="0" smtClean="0"/>
          </a:p>
          <a:p>
            <a:r>
              <a:rPr lang="zh-CN" altLang="zh-CN" dirty="0" smtClean="0"/>
              <a:t>相似性</a:t>
            </a:r>
            <a:r>
              <a:rPr lang="zh-CN" altLang="zh-CN" dirty="0"/>
              <a:t>可以通过计算两个结果列表中前</a:t>
            </a:r>
            <a:r>
              <a:rPr lang="en-US" altLang="zh-CN" dirty="0"/>
              <a:t>x</a:t>
            </a:r>
            <a:r>
              <a:rPr lang="zh-CN" altLang="zh-CN" dirty="0"/>
              <a:t>个结果的</a:t>
            </a:r>
            <a:r>
              <a:rPr lang="en-US" altLang="zh-CN" dirty="0" err="1" smtClean="0"/>
              <a:t>Jaccard</a:t>
            </a:r>
            <a:r>
              <a:rPr lang="zh-CN" altLang="zh-CN" dirty="0"/>
              <a:t>系数来衡量</a:t>
            </a:r>
            <a:r>
              <a:rPr lang="en-US" altLang="zh-CN" dirty="0" smtClean="0"/>
              <a:t> </a:t>
            </a:r>
            <a:r>
              <a:rPr lang="zh-CN" altLang="en-US" dirty="0" smtClean="0"/>
              <a:t>（本次实验</a:t>
            </a:r>
            <a:r>
              <a:rPr lang="en-US" altLang="zh-CN" dirty="0" smtClean="0"/>
              <a:t>x</a:t>
            </a:r>
            <a:r>
              <a:rPr lang="zh-CN" altLang="en-US" dirty="0" smtClean="0"/>
              <a:t>取值</a:t>
            </a:r>
            <a:r>
              <a:rPr lang="en-US" altLang="zh-CN" dirty="0" smtClean="0"/>
              <a:t>50</a:t>
            </a:r>
            <a:r>
              <a:rPr lang="zh-CN" altLang="en-US" dirty="0" smtClean="0"/>
              <a:t>）</a:t>
            </a:r>
          </a:p>
          <a:p>
            <a:r>
              <a:rPr lang="zh-CN" altLang="en-US" dirty="0" smtClean="0"/>
              <a:t>例如：</a:t>
            </a:r>
            <a:r>
              <a:rPr lang="en-US" altLang="zh-CN" dirty="0"/>
              <a:t> </a:t>
            </a:r>
            <a:r>
              <a:rPr lang="en-US" altLang="zh-CN" dirty="0" smtClean="0"/>
              <a:t>[Beijing </a:t>
            </a:r>
            <a:r>
              <a:rPr lang="en-US" altLang="zh-CN" dirty="0"/>
              <a:t>traffic] </a:t>
            </a:r>
            <a:r>
              <a:rPr lang="en-US" altLang="zh-CN" dirty="0" smtClean="0"/>
              <a:t>and [traffic Beijing] </a:t>
            </a:r>
            <a:endParaRPr lang="en-US" altLang="zh-CN" dirty="0"/>
          </a:p>
          <a:p>
            <a:endParaRPr lang="en-US" altLang="zh-CN" dirty="0"/>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29</a:t>
            </a:fld>
            <a:endParaRPr kumimoji="1" lang="zh-CN" altLang="en-US"/>
          </a:p>
        </p:txBody>
      </p:sp>
    </p:spTree>
    <p:extLst>
      <p:ext uri="{BB962C8B-B14F-4D97-AF65-F5344CB8AC3E}">
        <p14:creationId xmlns:p14="http://schemas.microsoft.com/office/powerpoint/2010/main" val="2103776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4" name="文本框 3"/>
          <p:cNvSpPr txBox="1"/>
          <p:nvPr/>
        </p:nvSpPr>
        <p:spPr>
          <a:xfrm>
            <a:off x="939114" y="1325563"/>
            <a:ext cx="9020432" cy="5262979"/>
          </a:xfrm>
          <a:prstGeom prst="rect">
            <a:avLst/>
          </a:prstGeom>
          <a:noFill/>
        </p:spPr>
        <p:txBody>
          <a:bodyPr wrap="square" rtlCol="0">
            <a:spAutoFit/>
          </a:bodyPr>
          <a:lstStyle/>
          <a:p>
            <a:r>
              <a:rPr kumimoji="1" lang="zh-CN" altLang="en-US" sz="2400" b="1" dirty="0" smtClean="0"/>
              <a:t>研究背景</a:t>
            </a:r>
            <a:r>
              <a:rPr kumimoji="1" lang="zh-CN" altLang="en-US" sz="2400" dirty="0" smtClean="0"/>
              <a:t>：</a:t>
            </a:r>
            <a:r>
              <a:rPr lang="zh-CN" altLang="en-US" sz="2400" dirty="0" smtClean="0"/>
              <a:t>目前的</a:t>
            </a:r>
            <a:r>
              <a:rPr lang="zh-CN" altLang="zh-CN" sz="2400" dirty="0" smtClean="0"/>
              <a:t>搜索引擎</a:t>
            </a:r>
            <a:r>
              <a:rPr lang="zh-CN" altLang="en-US" sz="2400" dirty="0" smtClean="0"/>
              <a:t>（</a:t>
            </a:r>
            <a:r>
              <a:rPr lang="en-US" altLang="zh-CN" sz="2400" dirty="0" smtClean="0"/>
              <a:t>2009</a:t>
            </a:r>
            <a:r>
              <a:rPr lang="zh-CN" altLang="en-US" sz="2400" dirty="0" smtClean="0"/>
              <a:t>）</a:t>
            </a:r>
            <a:r>
              <a:rPr lang="zh-CN" altLang="zh-CN" sz="2400" dirty="0" smtClean="0"/>
              <a:t>仍然</a:t>
            </a:r>
            <a:r>
              <a:rPr lang="zh-CN" altLang="zh-CN" sz="2400" dirty="0"/>
              <a:t>对查询的构造方式非常敏感。在某些情况下，等价但略有不同的查询形式会导致完全不同的结果</a:t>
            </a:r>
            <a:r>
              <a:rPr lang="zh-CN" altLang="zh-CN" sz="2400" dirty="0" smtClean="0"/>
              <a:t>。只</a:t>
            </a:r>
            <a:r>
              <a:rPr lang="zh-CN" altLang="zh-CN" sz="2400" dirty="0"/>
              <a:t>有一个正确答案</a:t>
            </a:r>
            <a:r>
              <a:rPr lang="zh-CN" altLang="zh-CN" sz="2400" dirty="0" smtClean="0"/>
              <a:t>的</a:t>
            </a:r>
            <a:r>
              <a:rPr lang="zh-CN" altLang="en-US" sz="2400" dirty="0" smtClean="0"/>
              <a:t>查询或者</a:t>
            </a:r>
            <a:r>
              <a:rPr lang="zh-CN" altLang="zh-CN" sz="2400" dirty="0" smtClean="0"/>
              <a:t>热门查询通常</a:t>
            </a:r>
            <a:r>
              <a:rPr lang="zh-CN" altLang="zh-CN" sz="2400" dirty="0"/>
              <a:t>被搜索引擎很好地服务</a:t>
            </a:r>
            <a:r>
              <a:rPr lang="zh-CN" altLang="zh-CN" sz="2400" dirty="0" smtClean="0"/>
              <a:t>，</a:t>
            </a:r>
            <a:r>
              <a:rPr lang="zh-CN" altLang="en-US" sz="2400" dirty="0" smtClean="0"/>
              <a:t>并且</a:t>
            </a:r>
            <a:r>
              <a:rPr lang="zh-CN" altLang="zh-CN" sz="2400" dirty="0" smtClean="0"/>
              <a:t>搜索引擎</a:t>
            </a:r>
            <a:r>
              <a:rPr lang="zh-CN" altLang="zh-CN" sz="2400" dirty="0"/>
              <a:t>通常会在前</a:t>
            </a:r>
            <a:r>
              <a:rPr lang="en-US" altLang="zh-CN" sz="2400" dirty="0"/>
              <a:t>10</a:t>
            </a:r>
            <a:r>
              <a:rPr lang="zh-CN" altLang="zh-CN" sz="2400" dirty="0"/>
              <a:t>个搜索结果中返回正确答案。</a:t>
            </a:r>
            <a:r>
              <a:rPr lang="zh-CN" altLang="zh-CN" sz="2400" dirty="0" smtClean="0">
                <a:effectLst/>
              </a:rPr>
              <a:t> </a:t>
            </a:r>
            <a:endParaRPr lang="zh-CN" altLang="en-US" sz="2400" dirty="0" smtClean="0">
              <a:effectLst/>
            </a:endParaRPr>
          </a:p>
          <a:p>
            <a:endParaRPr lang="zh-CN" altLang="en-US" sz="2400" dirty="0" smtClean="0">
              <a:effectLst/>
            </a:endParaRPr>
          </a:p>
          <a:p>
            <a:r>
              <a:rPr kumimoji="1" lang="zh-CN" altLang="en-US" sz="2400" b="1" dirty="0" smtClean="0"/>
              <a:t>研究动机</a:t>
            </a:r>
            <a:r>
              <a:rPr kumimoji="1" lang="zh-CN" altLang="en-US" sz="2400" dirty="0" smtClean="0"/>
              <a:t>：</a:t>
            </a:r>
            <a:r>
              <a:rPr lang="zh-CN" altLang="zh-CN" sz="2400" dirty="0"/>
              <a:t>今天的搜索引擎经常会为同一个查询的变体返回不同的答案。根据查询中使用的关键字，这些答案可能是对的，也可能是错的。选择正确的关键字的负担留给了用户，用户常常需要多次构造查询以获得答案。</a:t>
            </a:r>
            <a:r>
              <a:rPr lang="zh-CN" altLang="zh-CN" sz="2400" dirty="0" smtClean="0">
                <a:effectLst/>
              </a:rPr>
              <a:t> </a:t>
            </a:r>
            <a:r>
              <a:rPr lang="zh-CN" altLang="en-US" sz="2400" dirty="0" smtClean="0">
                <a:effectLst/>
              </a:rPr>
              <a:t>例如：</a:t>
            </a:r>
            <a:r>
              <a:rPr lang="en-US" altLang="zh-CN" sz="2400" dirty="0" smtClean="0"/>
              <a:t> </a:t>
            </a:r>
            <a:r>
              <a:rPr lang="en-US" altLang="zh-CN" sz="2400" dirty="0"/>
              <a:t>biography of George Bush </a:t>
            </a:r>
            <a:r>
              <a:rPr lang="zh-CN" altLang="en-US" sz="2400" dirty="0" smtClean="0"/>
              <a:t>、</a:t>
            </a:r>
            <a:r>
              <a:rPr lang="en-US" altLang="zh-CN" sz="2400" dirty="0"/>
              <a:t> bio of George Bush </a:t>
            </a:r>
            <a:r>
              <a:rPr lang="zh-CN" altLang="en-US" sz="2400" dirty="0" smtClean="0"/>
              <a:t>、</a:t>
            </a:r>
            <a:r>
              <a:rPr lang="en-US" altLang="zh-CN" sz="2400" dirty="0"/>
              <a:t> find me bio of George Bush </a:t>
            </a:r>
            <a:endParaRPr lang="en-US" altLang="zh-CN" sz="2400" dirty="0" smtClean="0"/>
          </a:p>
          <a:p>
            <a:endParaRPr lang="en-US" altLang="zh-CN" sz="2400" dirty="0" smtClean="0"/>
          </a:p>
          <a:p>
            <a:endParaRPr lang="en-US" altLang="zh-CN" sz="2400" dirty="0" smtClean="0"/>
          </a:p>
          <a:p>
            <a:endParaRPr kumimoji="1" lang="zh-CN" altLang="en-US" sz="2400"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a:t>
            </a:fld>
            <a:endParaRPr kumimoji="1" lang="zh-CN" altLang="en-US"/>
          </a:p>
        </p:txBody>
      </p:sp>
    </p:spTree>
    <p:extLst>
      <p:ext uri="{BB962C8B-B14F-4D97-AF65-F5344CB8AC3E}">
        <p14:creationId xmlns:p14="http://schemas.microsoft.com/office/powerpoint/2010/main" val="1023393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2920"/>
            <a:ext cx="11140440" cy="5674043"/>
          </a:xfrm>
        </p:spPr>
        <p:txBody>
          <a:bodyPr/>
          <a:lstStyle/>
          <a:p>
            <a:r>
              <a:rPr lang="en-US" altLang="zh-CN" b="1" dirty="0" err="1" smtClean="0"/>
              <a:t>SwapJD</a:t>
            </a:r>
            <a:r>
              <a:rPr lang="zh-CN" altLang="en-US" b="1" dirty="0" smtClean="0"/>
              <a:t>实验设计</a:t>
            </a:r>
          </a:p>
          <a:p>
            <a:r>
              <a:rPr lang="zh-CN" altLang="zh-CN" dirty="0"/>
              <a:t>设计了三组</a:t>
            </a:r>
            <a:r>
              <a:rPr lang="zh-CN" altLang="zh-CN" dirty="0" smtClean="0"/>
              <a:t>名词</a:t>
            </a:r>
            <a:r>
              <a:rPr lang="zh-CN" altLang="en-US" dirty="0" smtClean="0"/>
              <a:t>：</a:t>
            </a:r>
          </a:p>
          <a:p>
            <a:pPr lvl="1"/>
            <a:r>
              <a:rPr lang="zh-CN" altLang="zh-CN" dirty="0" smtClean="0"/>
              <a:t>第一</a:t>
            </a:r>
            <a:r>
              <a:rPr lang="zh-CN" altLang="zh-CN" dirty="0"/>
              <a:t>组包含</a:t>
            </a:r>
            <a:r>
              <a:rPr lang="en-US" altLang="zh-CN" dirty="0"/>
              <a:t>20</a:t>
            </a:r>
            <a:r>
              <a:rPr lang="zh-CN" altLang="zh-CN" dirty="0"/>
              <a:t>个城市名称 </a:t>
            </a:r>
            <a:endParaRPr lang="zh-CN" altLang="en-US" dirty="0" smtClean="0"/>
          </a:p>
          <a:p>
            <a:pPr lvl="2"/>
            <a:r>
              <a:rPr lang="en-US" altLang="zh-CN" sz="1600" dirty="0" err="1"/>
              <a:t>Swhere</a:t>
            </a:r>
            <a:r>
              <a:rPr lang="en-US" altLang="zh-CN" sz="1600" dirty="0"/>
              <a:t> = {Amsterdam, Antwerp, Athens, Atlanta, Barcelona, Beijing, Berlin, Helsinki, London, Melbourne, Montreal, Moscow, Oslo, Paris, Rome, Seoul, Stockholm, Sydney, Tokyo, Toronto} </a:t>
            </a:r>
            <a:endParaRPr lang="zh-CN" altLang="en-US" sz="1600" dirty="0" smtClean="0"/>
          </a:p>
          <a:p>
            <a:pPr lvl="1"/>
            <a:r>
              <a:rPr lang="zh-CN" altLang="en-US" dirty="0" smtClean="0"/>
              <a:t>第二组包含</a:t>
            </a:r>
            <a:r>
              <a:rPr lang="en-US" altLang="zh-CN" dirty="0" smtClean="0"/>
              <a:t>7</a:t>
            </a:r>
            <a:r>
              <a:rPr lang="zh-CN" altLang="en-US" dirty="0" smtClean="0"/>
              <a:t>个时间</a:t>
            </a:r>
            <a:r>
              <a:rPr lang="en-US" altLang="zh-CN" dirty="0" smtClean="0"/>
              <a:t>/</a:t>
            </a:r>
            <a:r>
              <a:rPr lang="zh-CN" altLang="en-US" dirty="0" smtClean="0"/>
              <a:t>日期</a:t>
            </a:r>
          </a:p>
          <a:p>
            <a:pPr lvl="2"/>
            <a:r>
              <a:rPr lang="en-US" altLang="zh-CN" sz="1600" dirty="0" err="1"/>
              <a:t>Swhen</a:t>
            </a:r>
            <a:r>
              <a:rPr lang="en-US" altLang="zh-CN" sz="1600" dirty="0"/>
              <a:t> = {afternoon, evening, midnight, morning, today, tomorrow, yesterday} </a:t>
            </a:r>
            <a:endParaRPr lang="zh-CN" altLang="en-US" sz="1600" dirty="0" smtClean="0"/>
          </a:p>
          <a:p>
            <a:pPr lvl="1"/>
            <a:r>
              <a:rPr lang="zh-CN" altLang="en-US" dirty="0" smtClean="0"/>
              <a:t>第三组包含</a:t>
            </a:r>
            <a:r>
              <a:rPr lang="en-US" altLang="zh-CN" dirty="0" smtClean="0"/>
              <a:t>20</a:t>
            </a:r>
            <a:r>
              <a:rPr lang="zh-CN" altLang="en-US" dirty="0" smtClean="0"/>
              <a:t>个名词</a:t>
            </a:r>
          </a:p>
          <a:p>
            <a:pPr lvl="2"/>
            <a:r>
              <a:rPr lang="en-US" altLang="zh-CN" sz="1600" dirty="0" err="1" smtClean="0"/>
              <a:t>Swhat</a:t>
            </a:r>
            <a:r>
              <a:rPr lang="en-US" altLang="zh-CN" sz="1600" dirty="0" smtClean="0"/>
              <a:t> </a:t>
            </a:r>
            <a:r>
              <a:rPr lang="en-US" altLang="zh-CN" sz="1600" dirty="0"/>
              <a:t>= {airport, book, bus, car, food, game, library, magazine, movie, music, newspaper, Olympics, pollution, population, school, shop, song, story, traffic, weather} </a:t>
            </a:r>
          </a:p>
          <a:p>
            <a:r>
              <a:rPr lang="zh-CN" altLang="en-US" dirty="0" smtClean="0"/>
              <a:t>构造</a:t>
            </a:r>
            <a:r>
              <a:rPr lang="en-US" altLang="zh-CN" dirty="0" err="1" smtClean="0"/>
              <a:t>queryA</a:t>
            </a:r>
            <a:r>
              <a:rPr lang="zh-CN" altLang="en-US" dirty="0" smtClean="0"/>
              <a:t>：</a:t>
            </a:r>
            <a:r>
              <a:rPr lang="en-US" altLang="zh-CN" dirty="0" smtClean="0"/>
              <a:t>”</a:t>
            </a:r>
            <a:r>
              <a:rPr lang="en-US" altLang="zh-CN" dirty="0" err="1" smtClean="0"/>
              <a:t>Swhere</a:t>
            </a:r>
            <a:r>
              <a:rPr lang="en-US" altLang="zh-CN" dirty="0" smtClean="0"/>
              <a:t> </a:t>
            </a:r>
            <a:r>
              <a:rPr lang="en-US" altLang="zh-CN" dirty="0" err="1" smtClean="0"/>
              <a:t>Swhen</a:t>
            </a:r>
            <a:r>
              <a:rPr lang="en-US" altLang="zh-CN" dirty="0" smtClean="0"/>
              <a:t>” “</a:t>
            </a:r>
            <a:r>
              <a:rPr lang="en-US" altLang="zh-CN" dirty="0" err="1" smtClean="0"/>
              <a:t>Swhen</a:t>
            </a:r>
            <a:r>
              <a:rPr lang="en-US" altLang="zh-CN" dirty="0" smtClean="0"/>
              <a:t> </a:t>
            </a:r>
            <a:r>
              <a:rPr lang="en-US" altLang="zh-CN" dirty="0" err="1" smtClean="0"/>
              <a:t>Swhat</a:t>
            </a:r>
            <a:r>
              <a:rPr lang="en-US" altLang="zh-CN" dirty="0" smtClean="0"/>
              <a:t>” “</a:t>
            </a:r>
            <a:r>
              <a:rPr lang="en-US" altLang="zh-CN" dirty="0" err="1" smtClean="0"/>
              <a:t>Swhere</a:t>
            </a:r>
            <a:r>
              <a:rPr lang="en-US" altLang="zh-CN" dirty="0" smtClean="0"/>
              <a:t> </a:t>
            </a:r>
            <a:r>
              <a:rPr lang="en-US" altLang="zh-CN" dirty="0" err="1" smtClean="0"/>
              <a:t>Swhat</a:t>
            </a:r>
            <a:r>
              <a:rPr lang="en-US" altLang="zh-CN" dirty="0" smtClean="0"/>
              <a:t>”(680</a:t>
            </a:r>
            <a:r>
              <a:rPr lang="zh-CN" altLang="en-US" dirty="0" smtClean="0"/>
              <a:t>种</a:t>
            </a:r>
            <a:r>
              <a:rPr lang="en-US" altLang="zh-CN" dirty="0" smtClean="0"/>
              <a:t>)</a:t>
            </a:r>
            <a:endParaRPr lang="zh-CN" altLang="en-US" dirty="0" smtClean="0"/>
          </a:p>
          <a:p>
            <a:r>
              <a:rPr lang="zh-CN" altLang="en-US" dirty="0" smtClean="0"/>
              <a:t>将两个名词颠倒生成后续查询</a:t>
            </a:r>
            <a:r>
              <a:rPr lang="en-US" altLang="zh-CN" dirty="0" smtClean="0"/>
              <a:t>B</a:t>
            </a:r>
            <a:endParaRPr lang="zh-CN" altLang="en-US" dirty="0" smtClean="0"/>
          </a:p>
          <a:p>
            <a:r>
              <a:rPr lang="zh-CN" altLang="en-US" dirty="0" smtClean="0"/>
              <a:t>测试时分别评估在五个不同域名下的结果：</a:t>
            </a:r>
          </a:p>
          <a:p>
            <a:pPr marL="457200" lvl="1" indent="0">
              <a:buNone/>
            </a:pPr>
            <a:r>
              <a:rPr lang="en-US" altLang="zh-CN" dirty="0" smtClean="0"/>
              <a:t>Universal</a:t>
            </a:r>
            <a:r>
              <a:rPr lang="en-US" altLang="zh-CN" dirty="0"/>
              <a:t>, </a:t>
            </a:r>
            <a:r>
              <a:rPr lang="en-US" altLang="zh-CN" dirty="0" err="1" smtClean="0"/>
              <a:t>site:com,site:edu</a:t>
            </a:r>
            <a:r>
              <a:rPr lang="en-US" altLang="zh-CN" dirty="0"/>
              <a:t>, </a:t>
            </a:r>
            <a:r>
              <a:rPr lang="en-US" altLang="zh-CN" dirty="0" err="1"/>
              <a:t>site:mil</a:t>
            </a:r>
            <a:r>
              <a:rPr lang="en-US" altLang="zh-CN" dirty="0"/>
              <a:t>, and </a:t>
            </a:r>
            <a:r>
              <a:rPr lang="en-US" altLang="zh-CN" dirty="0" err="1"/>
              <a:t>site:lc</a:t>
            </a:r>
            <a:r>
              <a:rPr lang="en-US" altLang="zh-CN" dirty="0"/>
              <a:t> </a:t>
            </a:r>
          </a:p>
          <a:p>
            <a:endParaRPr lang="zh-CN" altLang="en-US" dirty="0" smtClean="0"/>
          </a:p>
          <a:p>
            <a:endParaRPr lang="zh-CN" altLang="en-US" dirty="0" smtClean="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30</a:t>
            </a:fld>
            <a:endParaRPr kumimoji="1" lang="zh-CN" altLang="en-US"/>
          </a:p>
        </p:txBody>
      </p:sp>
    </p:spTree>
    <p:extLst>
      <p:ext uri="{BB962C8B-B14F-4D97-AF65-F5344CB8AC3E}">
        <p14:creationId xmlns:p14="http://schemas.microsoft.com/office/powerpoint/2010/main" val="2057433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5760"/>
            <a:ext cx="10515600" cy="5811203"/>
          </a:xfrm>
        </p:spPr>
        <p:txBody>
          <a:bodyPr/>
          <a:lstStyle/>
          <a:p>
            <a:r>
              <a:rPr kumimoji="1" lang="zh-CN" altLang="en-US" smtClean="0"/>
              <a:t>实验结果</a:t>
            </a:r>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1662694"/>
            <a:ext cx="6075680" cy="4141206"/>
          </a:xfrm>
          <a:prstGeom prst="rect">
            <a:avLst/>
          </a:prstGeom>
        </p:spPr>
      </p:pic>
      <p:sp>
        <p:nvSpPr>
          <p:cNvPr id="6" name="文本框 5"/>
          <p:cNvSpPr txBox="1"/>
          <p:nvPr/>
        </p:nvSpPr>
        <p:spPr>
          <a:xfrm>
            <a:off x="6454140" y="1432560"/>
            <a:ext cx="4648200" cy="4062651"/>
          </a:xfrm>
          <a:prstGeom prst="rect">
            <a:avLst/>
          </a:prstGeom>
          <a:noFill/>
        </p:spPr>
        <p:txBody>
          <a:bodyPr wrap="square" rtlCol="0">
            <a:spAutoFit/>
          </a:bodyPr>
          <a:lstStyle/>
          <a:p>
            <a:pPr marL="285750" indent="-285750">
              <a:buFont typeface="Arial" charset="0"/>
              <a:buChar char="•"/>
            </a:pPr>
            <a:r>
              <a:rPr lang="zh-CN" altLang="zh-CN" sz="2400" dirty="0"/>
              <a:t>谷歌在排名稳定性上优于其他三个</a:t>
            </a:r>
            <a:r>
              <a:rPr lang="zh-CN" altLang="zh-CN" sz="2400" dirty="0" smtClean="0"/>
              <a:t>引擎</a:t>
            </a:r>
            <a:endParaRPr lang="zh-CN" altLang="en-US" sz="2400" dirty="0" smtClean="0"/>
          </a:p>
          <a:p>
            <a:pPr marL="285750" indent="-285750">
              <a:buFont typeface="Arial" charset="0"/>
              <a:buChar char="•"/>
            </a:pPr>
            <a:r>
              <a:rPr lang="zh-CN" altLang="zh-CN" sz="2400" dirty="0"/>
              <a:t>用户在使用</a:t>
            </a:r>
            <a:r>
              <a:rPr lang="en-US" altLang="zh-CN" sz="2400" dirty="0"/>
              <a:t>Bing</a:t>
            </a:r>
            <a:r>
              <a:rPr lang="zh-CN" altLang="zh-CN" sz="2400" dirty="0"/>
              <a:t>、</a:t>
            </a:r>
            <a:r>
              <a:rPr lang="en-US" altLang="zh-CN" sz="2400" dirty="0" err="1"/>
              <a:t>CBing</a:t>
            </a:r>
            <a:r>
              <a:rPr lang="zh-CN" altLang="zh-CN" sz="2400" dirty="0"/>
              <a:t>或百度进行搜索时应注意词序，因为这些引擎对此比</a:t>
            </a:r>
            <a:r>
              <a:rPr lang="en-US" altLang="zh-CN" sz="2400" dirty="0"/>
              <a:t>Google</a:t>
            </a:r>
            <a:r>
              <a:rPr lang="zh-CN" altLang="zh-CN" sz="2400" dirty="0"/>
              <a:t>敏感得</a:t>
            </a:r>
            <a:r>
              <a:rPr lang="zh-CN" altLang="zh-CN" sz="2400" dirty="0" smtClean="0"/>
              <a:t>多</a:t>
            </a:r>
            <a:endParaRPr lang="zh-CN" altLang="en-US" sz="2400" dirty="0" smtClean="0"/>
          </a:p>
          <a:p>
            <a:pPr marL="285750" indent="-285750">
              <a:buFont typeface="Arial" charset="0"/>
              <a:buChar char="•"/>
            </a:pPr>
            <a:r>
              <a:rPr lang="zh-CN" altLang="zh-CN" sz="2400" dirty="0"/>
              <a:t>当用户对最初的搜索结果不满意时，这三个引擎的用户也可以考虑更改词序以再次进行查询</a:t>
            </a:r>
            <a:endParaRPr lang="zh-CN" altLang="en-US" sz="2400" dirty="0" smtClean="0"/>
          </a:p>
          <a:p>
            <a:pPr marL="285750" indent="-285750">
              <a:buFont typeface="Arial" charset="0"/>
              <a:buChar char="•"/>
            </a:pPr>
            <a:endParaRPr kumimoji="1"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31</a:t>
            </a:fld>
            <a:endParaRPr kumimoji="1" lang="zh-CN" altLang="en-US"/>
          </a:p>
        </p:txBody>
      </p:sp>
    </p:spTree>
    <p:extLst>
      <p:ext uri="{BB962C8B-B14F-4D97-AF65-F5344CB8AC3E}">
        <p14:creationId xmlns:p14="http://schemas.microsoft.com/office/powerpoint/2010/main" val="145666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 y="579120"/>
            <a:ext cx="11786416" cy="3344322"/>
          </a:xfrm>
          <a:prstGeom prst="rect">
            <a:avLst/>
          </a:prstGeom>
        </p:spPr>
      </p:pic>
      <p:sp>
        <p:nvSpPr>
          <p:cNvPr id="5" name="文本框 4"/>
          <p:cNvSpPr txBox="1"/>
          <p:nvPr/>
        </p:nvSpPr>
        <p:spPr>
          <a:xfrm>
            <a:off x="883920" y="4404360"/>
            <a:ext cx="10332720" cy="1200329"/>
          </a:xfrm>
          <a:prstGeom prst="rect">
            <a:avLst/>
          </a:prstGeom>
          <a:noFill/>
        </p:spPr>
        <p:txBody>
          <a:bodyPr wrap="square" rtlCol="0">
            <a:spAutoFit/>
          </a:bodyPr>
          <a:lstStyle/>
          <a:p>
            <a:pPr marL="285750" indent="-285750">
              <a:buFont typeface="Arial" charset="0"/>
              <a:buChar char="•"/>
            </a:pPr>
            <a:r>
              <a:rPr lang="zh-CN" altLang="zh-CN" sz="2400" dirty="0"/>
              <a:t>四个搜索引擎在搜索大域时都会出现性能下降</a:t>
            </a:r>
            <a:r>
              <a:rPr lang="zh-CN" altLang="zh-CN" sz="2400" dirty="0" smtClean="0"/>
              <a:t>。</a:t>
            </a:r>
            <a:endParaRPr lang="zh-CN" altLang="en-US" sz="2400" dirty="0" smtClean="0"/>
          </a:p>
          <a:p>
            <a:pPr marL="285750" indent="-285750">
              <a:buFont typeface="Arial" charset="0"/>
              <a:buChar char="•"/>
            </a:pPr>
            <a:r>
              <a:rPr lang="zh-CN" altLang="zh-CN" sz="2400" dirty="0"/>
              <a:t>当域名规模较小时，四个搜索引擎在排名稳定性方面都有较好的</a:t>
            </a:r>
            <a:r>
              <a:rPr lang="zh-CN" altLang="zh-CN" sz="2400" dirty="0" smtClean="0"/>
              <a:t>表现</a:t>
            </a:r>
            <a:r>
              <a:rPr lang="zh-CN" altLang="en-US" sz="2400" dirty="0" smtClean="0"/>
              <a:t>。</a:t>
            </a:r>
          </a:p>
          <a:p>
            <a:pPr marL="285750" indent="-285750">
              <a:buFont typeface="Arial" charset="0"/>
              <a:buChar char="•"/>
            </a:pPr>
            <a:r>
              <a:rPr lang="zh-CN" altLang="zh-CN" sz="2400" dirty="0"/>
              <a:t>谷歌在排名稳定性和可扩展性方面都优于其他</a:t>
            </a:r>
            <a:r>
              <a:rPr lang="zh-CN" altLang="zh-CN" sz="2400" dirty="0" smtClean="0"/>
              <a:t>引擎</a:t>
            </a:r>
            <a:r>
              <a:rPr lang="zh-CN" altLang="en-US" sz="2400" dirty="0" smtClean="0"/>
              <a:t>。</a:t>
            </a:r>
            <a:endParaRPr kumimoji="1" lang="zh-CN" altLang="en-US" sz="2400"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32</a:t>
            </a:fld>
            <a:endParaRPr kumimoji="1" lang="zh-CN" altLang="en-US"/>
          </a:p>
        </p:txBody>
      </p:sp>
    </p:spTree>
    <p:extLst>
      <p:ext uri="{BB962C8B-B14F-4D97-AF65-F5344CB8AC3E}">
        <p14:creationId xmlns:p14="http://schemas.microsoft.com/office/powerpoint/2010/main" val="1938472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4360"/>
            <a:ext cx="10515600" cy="5582603"/>
          </a:xfrm>
        </p:spPr>
        <p:txBody>
          <a:bodyPr/>
          <a:lstStyle/>
          <a:p>
            <a:r>
              <a:rPr lang="en-US" altLang="zh-CN" dirty="0"/>
              <a:t>Metamorphic </a:t>
            </a:r>
            <a:r>
              <a:rPr lang="en-US" altLang="zh-CN" dirty="0" smtClean="0"/>
              <a:t>Relation</a:t>
            </a:r>
            <a:r>
              <a:rPr lang="zh-CN" altLang="en-US" dirty="0" smtClean="0"/>
              <a:t> </a:t>
            </a:r>
            <a:r>
              <a:rPr lang="en-US" altLang="zh-CN" dirty="0" smtClean="0"/>
              <a:t>4: Top1Absent</a:t>
            </a:r>
            <a:endParaRPr lang="zh-CN" altLang="en-US" dirty="0" smtClean="0"/>
          </a:p>
          <a:p>
            <a:r>
              <a:rPr lang="zh-CN" altLang="zh-CN" dirty="0"/>
              <a:t>关注的是搜索</a:t>
            </a:r>
            <a:r>
              <a:rPr lang="zh-CN" altLang="zh-CN" dirty="0" smtClean="0"/>
              <a:t>结果显示</a:t>
            </a:r>
            <a:r>
              <a:rPr lang="zh-CN" altLang="zh-CN" dirty="0"/>
              <a:t>的第一个结果的排名质量，这个</a:t>
            </a:r>
            <a:r>
              <a:rPr lang="zh-CN" altLang="zh-CN" dirty="0" smtClean="0"/>
              <a:t>排名</a:t>
            </a:r>
            <a:r>
              <a:rPr lang="zh-CN" altLang="en-US" dirty="0" smtClean="0"/>
              <a:t>第一</a:t>
            </a:r>
            <a:r>
              <a:rPr lang="zh-CN" altLang="zh-CN" dirty="0" smtClean="0"/>
              <a:t>的</a:t>
            </a:r>
            <a:r>
              <a:rPr lang="zh-CN" altLang="zh-CN" dirty="0"/>
              <a:t>结果可以被认为是所有搜索结果中最重要的一个 </a:t>
            </a:r>
            <a:endParaRPr lang="zh-CN" altLang="en-US" dirty="0" smtClean="0"/>
          </a:p>
          <a:p>
            <a:r>
              <a:rPr lang="zh-CN" altLang="zh-CN" dirty="0"/>
              <a:t>源查询</a:t>
            </a:r>
            <a:r>
              <a:rPr lang="en-US" altLang="zh-CN" dirty="0"/>
              <a:t>A</a:t>
            </a:r>
            <a:r>
              <a:rPr lang="zh-CN" altLang="zh-CN" dirty="0"/>
              <a:t>是从英语词典中随机选择的</a:t>
            </a:r>
            <a:r>
              <a:rPr lang="zh-CN" altLang="zh-CN" dirty="0" smtClean="0"/>
              <a:t>单词</a:t>
            </a:r>
            <a:r>
              <a:rPr lang="zh-CN" altLang="en-US" dirty="0" smtClean="0"/>
              <a:t>，</a:t>
            </a:r>
            <a:r>
              <a:rPr lang="en-US" altLang="zh-CN" dirty="0" smtClean="0"/>
              <a:t>p1</a:t>
            </a:r>
            <a:r>
              <a:rPr lang="zh-CN" altLang="zh-CN" dirty="0"/>
              <a:t>是搜索引擎返回查询</a:t>
            </a:r>
            <a:r>
              <a:rPr lang="en-US" altLang="zh-CN" dirty="0"/>
              <a:t>A</a:t>
            </a:r>
            <a:r>
              <a:rPr lang="zh-CN" altLang="zh-CN" dirty="0"/>
              <a:t>的第一</a:t>
            </a:r>
            <a:r>
              <a:rPr lang="zh-CN" altLang="zh-CN" dirty="0" smtClean="0"/>
              <a:t>个网页</a:t>
            </a:r>
            <a:r>
              <a:rPr lang="zh-CN" altLang="zh-CN" dirty="0"/>
              <a:t>。后续查询</a:t>
            </a:r>
            <a:r>
              <a:rPr lang="en-US" altLang="zh-CN" dirty="0"/>
              <a:t>B</a:t>
            </a:r>
            <a:r>
              <a:rPr lang="zh-CN" altLang="zh-CN" dirty="0"/>
              <a:t>仍然使用</a:t>
            </a:r>
            <a:r>
              <a:rPr lang="en-US" altLang="zh-CN" dirty="0"/>
              <a:t>A</a:t>
            </a:r>
            <a:r>
              <a:rPr lang="zh-CN" altLang="zh-CN" dirty="0"/>
              <a:t>作为查询项，但仅限于</a:t>
            </a:r>
            <a:r>
              <a:rPr lang="en-US" altLang="zh-CN" dirty="0"/>
              <a:t>p1</a:t>
            </a:r>
            <a:r>
              <a:rPr lang="zh-CN" altLang="zh-CN" dirty="0"/>
              <a:t>的域。预期的关系是</a:t>
            </a:r>
            <a:r>
              <a:rPr lang="en-US" altLang="zh-CN" dirty="0"/>
              <a:t>p1</a:t>
            </a:r>
            <a:r>
              <a:rPr lang="zh-CN" altLang="zh-CN" dirty="0"/>
              <a:t>应该仍然出现在</a:t>
            </a:r>
            <a:r>
              <a:rPr lang="en-US" altLang="zh-CN" dirty="0"/>
              <a:t>B</a:t>
            </a:r>
            <a:r>
              <a:rPr lang="zh-CN" altLang="zh-CN" dirty="0"/>
              <a:t>的搜索结果</a:t>
            </a:r>
            <a:r>
              <a:rPr lang="zh-CN" altLang="zh-CN" dirty="0" smtClean="0"/>
              <a:t>中</a:t>
            </a:r>
            <a:r>
              <a:rPr lang="zh-CN" altLang="en-US" dirty="0" smtClean="0"/>
              <a:t>。</a:t>
            </a:r>
          </a:p>
          <a:p>
            <a:r>
              <a:rPr lang="zh-CN" altLang="en-US" dirty="0" smtClean="0"/>
              <a:t>例子：</a:t>
            </a:r>
            <a:r>
              <a:rPr lang="fr-FR" altLang="zh-CN" dirty="0" smtClean="0"/>
              <a:t>source </a:t>
            </a:r>
            <a:r>
              <a:rPr lang="fr-FR" altLang="zh-CN" dirty="0" err="1"/>
              <a:t>query</a:t>
            </a:r>
            <a:r>
              <a:rPr lang="fr-FR" altLang="zh-CN" dirty="0"/>
              <a:t> [“</a:t>
            </a:r>
            <a:r>
              <a:rPr lang="fr-FR" altLang="zh-CN" dirty="0" err="1"/>
              <a:t>stanford</a:t>
            </a:r>
            <a:r>
              <a:rPr lang="fr-FR" altLang="zh-CN" dirty="0"/>
              <a:t>”] </a:t>
            </a:r>
            <a:endParaRPr lang="zh-CN" altLang="en-US" dirty="0"/>
          </a:p>
          <a:p>
            <a:pPr marL="0" indent="0">
              <a:buNone/>
            </a:pPr>
            <a:r>
              <a:rPr lang="zh-CN" altLang="en-US" dirty="0" smtClean="0"/>
              <a:t>	</a:t>
            </a:r>
            <a:r>
              <a:rPr lang="zh-CN" altLang="en-US" dirty="0"/>
              <a:t> </a:t>
            </a:r>
            <a:r>
              <a:rPr lang="zh-CN" altLang="en-US" dirty="0" smtClean="0"/>
              <a:t>    </a:t>
            </a:r>
            <a:r>
              <a:rPr lang="fr-FR" altLang="zh-CN" dirty="0" smtClean="0"/>
              <a:t>F</a:t>
            </a:r>
            <a:r>
              <a:rPr lang="en-US" altLang="zh-CN" dirty="0" err="1" smtClean="0"/>
              <a:t>irst</a:t>
            </a:r>
            <a:r>
              <a:rPr lang="zh-CN" altLang="en-US" dirty="0" smtClean="0"/>
              <a:t> </a:t>
            </a:r>
            <a:r>
              <a:rPr lang="en-US" altLang="zh-CN" dirty="0" smtClean="0"/>
              <a:t>web</a:t>
            </a:r>
            <a:r>
              <a:rPr lang="zh-CN" altLang="en-US" dirty="0" smtClean="0"/>
              <a:t> </a:t>
            </a:r>
            <a:r>
              <a:rPr lang="en-US" altLang="zh-CN" dirty="0" smtClean="0"/>
              <a:t>page</a:t>
            </a:r>
            <a:r>
              <a:rPr lang="zh-CN" altLang="en-US" dirty="0" smtClean="0"/>
              <a:t>：</a:t>
            </a:r>
            <a:r>
              <a:rPr lang="en-US" altLang="zh-CN" dirty="0" err="1"/>
              <a:t>ww.stanford.edu</a:t>
            </a:r>
            <a:r>
              <a:rPr lang="en-US" altLang="zh-CN" dirty="0"/>
              <a:t> </a:t>
            </a:r>
            <a:endParaRPr lang="zh-CN" altLang="en-US" dirty="0" smtClean="0"/>
          </a:p>
          <a:p>
            <a:pPr marL="0" indent="0">
              <a:buNone/>
            </a:pPr>
            <a:r>
              <a:rPr lang="zh-CN" altLang="en-US" dirty="0"/>
              <a:t>	 </a:t>
            </a:r>
            <a:r>
              <a:rPr lang="zh-CN" altLang="en-US" dirty="0" smtClean="0"/>
              <a:t>   </a:t>
            </a:r>
            <a:r>
              <a:rPr lang="en-US" altLang="zh-CN" dirty="0" smtClean="0"/>
              <a:t>Follow</a:t>
            </a:r>
            <a:r>
              <a:rPr lang="mr-IN" altLang="zh-CN" dirty="0" smtClean="0"/>
              <a:t>–</a:t>
            </a:r>
            <a:r>
              <a:rPr lang="en-US" altLang="zh-CN" dirty="0" smtClean="0"/>
              <a:t>up query: </a:t>
            </a:r>
            <a:r>
              <a:rPr lang="en-US" altLang="zh-CN" dirty="0"/>
              <a:t>[”</a:t>
            </a:r>
            <a:r>
              <a:rPr lang="en-US" altLang="zh-CN" dirty="0" err="1"/>
              <a:t>stanford</a:t>
            </a:r>
            <a:r>
              <a:rPr lang="en-US" altLang="zh-CN" dirty="0"/>
              <a:t>” </a:t>
            </a:r>
            <a:r>
              <a:rPr lang="en-US" altLang="zh-CN" dirty="0" err="1"/>
              <a:t>site:edu</a:t>
            </a:r>
            <a:r>
              <a:rPr lang="en-US" altLang="zh-CN" dirty="0"/>
              <a:t>]. </a:t>
            </a:r>
          </a:p>
          <a:p>
            <a:pPr marL="0" indent="0">
              <a:buNone/>
            </a:pPr>
            <a:endParaRPr lang="en-US" altLang="zh-CN" dirty="0"/>
          </a:p>
          <a:p>
            <a:pPr marL="0" indent="0">
              <a:buNone/>
            </a:pP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33</a:t>
            </a:fld>
            <a:endParaRPr kumimoji="1" lang="zh-CN" altLang="en-US"/>
          </a:p>
        </p:txBody>
      </p:sp>
    </p:spTree>
    <p:extLst>
      <p:ext uri="{BB962C8B-B14F-4D97-AF65-F5344CB8AC3E}">
        <p14:creationId xmlns:p14="http://schemas.microsoft.com/office/powerpoint/2010/main" val="102669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7680" y="301625"/>
            <a:ext cx="10515600" cy="4351338"/>
          </a:xfrm>
        </p:spPr>
        <p:txBody>
          <a:bodyPr/>
          <a:lstStyle/>
          <a:p>
            <a:r>
              <a:rPr lang="en-US" altLang="zh-CN" dirty="0" smtClean="0"/>
              <a:t>Top1Absent</a:t>
            </a:r>
            <a:r>
              <a:rPr lang="zh-CN" altLang="en-US" dirty="0" smtClean="0"/>
              <a:t>实验设计及结果</a:t>
            </a:r>
          </a:p>
          <a:p>
            <a:r>
              <a:rPr lang="zh-CN" altLang="zh-CN" dirty="0"/>
              <a:t>从一本英语词典中随机抽取</a:t>
            </a:r>
            <a:r>
              <a:rPr lang="en-US" altLang="zh-CN" dirty="0"/>
              <a:t>500</a:t>
            </a:r>
            <a:r>
              <a:rPr lang="zh-CN" altLang="zh-CN" dirty="0"/>
              <a:t>个不同的单词（不包括“</a:t>
            </a:r>
            <a:r>
              <a:rPr lang="en-US" altLang="zh-CN" dirty="0"/>
              <a:t>of</a:t>
            </a:r>
            <a:r>
              <a:rPr lang="zh-CN" altLang="zh-CN" dirty="0"/>
              <a:t>”等常用单词）作为源</a:t>
            </a:r>
            <a:r>
              <a:rPr lang="zh-CN" altLang="zh-CN" dirty="0" smtClean="0"/>
              <a:t>查询。</a:t>
            </a:r>
            <a:endParaRPr lang="zh-CN" altLang="en-US" dirty="0" smtClean="0"/>
          </a:p>
          <a:p>
            <a:r>
              <a:rPr lang="zh-CN" altLang="en-US" dirty="0" smtClean="0"/>
              <a:t>对</a:t>
            </a:r>
            <a:r>
              <a:rPr lang="en-US" altLang="zh-CN" dirty="0" smtClean="0"/>
              <a:t>500</a:t>
            </a:r>
            <a:r>
              <a:rPr lang="zh-CN" altLang="zh-CN" dirty="0"/>
              <a:t>个源查询</a:t>
            </a:r>
            <a:r>
              <a:rPr lang="zh-CN" altLang="zh-CN" dirty="0" smtClean="0"/>
              <a:t>及其后续</a:t>
            </a:r>
            <a:r>
              <a:rPr lang="zh-CN" altLang="zh-CN" dirty="0"/>
              <a:t>查询形成一批测试</a:t>
            </a:r>
            <a:r>
              <a:rPr lang="zh-CN" altLang="zh-CN" dirty="0" smtClean="0"/>
              <a:t>，</a:t>
            </a:r>
            <a:r>
              <a:rPr lang="zh-CN" altLang="en-US" dirty="0" smtClean="0"/>
              <a:t>在不同</a:t>
            </a:r>
            <a:r>
              <a:rPr lang="zh-CN" altLang="zh-CN" dirty="0" smtClean="0"/>
              <a:t>搜索引擎</a:t>
            </a:r>
            <a:r>
              <a:rPr lang="zh-CN" altLang="en-US" dirty="0" smtClean="0"/>
              <a:t>每小时</a:t>
            </a:r>
            <a:r>
              <a:rPr lang="zh-CN" altLang="zh-CN" dirty="0" smtClean="0"/>
              <a:t>执行</a:t>
            </a:r>
            <a:r>
              <a:rPr lang="zh-CN" altLang="zh-CN" dirty="0"/>
              <a:t>一次。 </a:t>
            </a:r>
            <a:r>
              <a:rPr lang="zh-CN" altLang="zh-CN" dirty="0" smtClean="0"/>
              <a:t> </a:t>
            </a:r>
            <a:endParaRPr lang="zh-CN" altLang="en-US"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31" y="2576085"/>
            <a:ext cx="6106511" cy="4281915"/>
          </a:xfrm>
          <a:prstGeom prst="rect">
            <a:avLst/>
          </a:prstGeom>
        </p:spPr>
      </p:pic>
      <p:sp>
        <p:nvSpPr>
          <p:cNvPr id="6" name="矩形 5"/>
          <p:cNvSpPr/>
          <p:nvPr/>
        </p:nvSpPr>
        <p:spPr>
          <a:xfrm>
            <a:off x="5519836" y="3593657"/>
            <a:ext cx="5709088" cy="2246769"/>
          </a:xfrm>
          <a:prstGeom prst="rect">
            <a:avLst/>
          </a:prstGeom>
        </p:spPr>
        <p:txBody>
          <a:bodyPr wrap="square">
            <a:spAutoFit/>
          </a:bodyPr>
          <a:lstStyle/>
          <a:p>
            <a:pPr marL="285750" indent="-285750">
              <a:buFont typeface="Arial" charset="0"/>
              <a:buChar char="•"/>
            </a:pPr>
            <a:r>
              <a:rPr lang="zh-CN" altLang="zh-CN" sz="2000" dirty="0"/>
              <a:t>在最好的情况下，所有四个搜索引擎每小时的</a:t>
            </a:r>
            <a:r>
              <a:rPr lang="en-US" altLang="zh-CN" sz="2000" dirty="0"/>
              <a:t>ROCOA</a:t>
            </a:r>
            <a:r>
              <a:rPr lang="zh-CN" altLang="zh-CN" sz="2000" dirty="0"/>
              <a:t>都是</a:t>
            </a:r>
            <a:r>
              <a:rPr lang="en-US" altLang="zh-CN" sz="2000" dirty="0" smtClean="0"/>
              <a:t>0</a:t>
            </a:r>
            <a:endParaRPr lang="zh-CN" altLang="en-US" sz="2000" dirty="0" smtClean="0"/>
          </a:p>
          <a:p>
            <a:pPr marL="285750" indent="-285750">
              <a:buFont typeface="Arial" charset="0"/>
              <a:buChar char="•"/>
            </a:pPr>
            <a:r>
              <a:rPr lang="zh-CN" altLang="zh-CN" sz="2000" dirty="0"/>
              <a:t>最糟糕的情况是，谷歌</a:t>
            </a:r>
            <a:r>
              <a:rPr lang="zh-CN" altLang="zh-CN" sz="2000" dirty="0" smtClean="0"/>
              <a:t>、</a:t>
            </a:r>
            <a:r>
              <a:rPr lang="en-US" altLang="zh-CN" sz="2000" dirty="0" smtClean="0"/>
              <a:t>Bing</a:t>
            </a:r>
            <a:r>
              <a:rPr lang="zh-CN" altLang="zh-CN" sz="2000" dirty="0" smtClean="0"/>
              <a:t>、</a:t>
            </a:r>
            <a:r>
              <a:rPr lang="en-US" altLang="zh-CN" sz="2000" dirty="0" err="1"/>
              <a:t>CBing</a:t>
            </a:r>
            <a:r>
              <a:rPr lang="zh-CN" altLang="zh-CN" sz="2000" dirty="0"/>
              <a:t>和百度的每小时</a:t>
            </a:r>
            <a:r>
              <a:rPr lang="en-US" altLang="zh-CN" sz="2000" dirty="0"/>
              <a:t>ROCOA</a:t>
            </a:r>
            <a:r>
              <a:rPr lang="zh-CN" altLang="zh-CN" sz="2000" dirty="0"/>
              <a:t>分别为</a:t>
            </a:r>
            <a:r>
              <a:rPr lang="en-US" altLang="zh-CN" sz="2000" dirty="0"/>
              <a:t>3.6%</a:t>
            </a:r>
            <a:r>
              <a:rPr lang="zh-CN" altLang="zh-CN" sz="2000" dirty="0"/>
              <a:t>、</a:t>
            </a:r>
            <a:r>
              <a:rPr lang="en-US" altLang="zh-CN" sz="2000" dirty="0"/>
              <a:t>14.4%</a:t>
            </a:r>
            <a:r>
              <a:rPr lang="zh-CN" altLang="zh-CN" sz="2000" dirty="0"/>
              <a:t>、</a:t>
            </a:r>
            <a:r>
              <a:rPr lang="en-US" altLang="zh-CN" sz="2000" dirty="0"/>
              <a:t>10.6%</a:t>
            </a:r>
            <a:r>
              <a:rPr lang="zh-CN" altLang="zh-CN" sz="2000" dirty="0"/>
              <a:t>和</a:t>
            </a:r>
            <a:r>
              <a:rPr lang="en-US" altLang="zh-CN" sz="2000" dirty="0"/>
              <a:t>11.0</a:t>
            </a:r>
            <a:r>
              <a:rPr lang="en-US" altLang="zh-CN" sz="2000" dirty="0" smtClean="0"/>
              <a:t>%</a:t>
            </a:r>
            <a:endParaRPr lang="zh-CN" altLang="en-US" sz="2000" dirty="0" smtClean="0"/>
          </a:p>
          <a:p>
            <a:pPr marL="285750" indent="-285750">
              <a:buFont typeface="Arial" charset="0"/>
              <a:buChar char="•"/>
            </a:pPr>
            <a:r>
              <a:rPr lang="zh-CN" altLang="zh-CN" sz="2000" dirty="0"/>
              <a:t>随着时间的推移，搜索引擎的性能变化很</a:t>
            </a:r>
            <a:r>
              <a:rPr lang="zh-CN" altLang="zh-CN" sz="2000" dirty="0" smtClean="0"/>
              <a:t>大</a:t>
            </a:r>
            <a:r>
              <a:rPr lang="zh-CN" altLang="en-US" sz="2000" dirty="0" smtClean="0"/>
              <a:t>。稳定性最好的是谷歌，最差的是</a:t>
            </a:r>
            <a:r>
              <a:rPr lang="en-US" altLang="zh-CN" sz="2000" dirty="0" smtClean="0"/>
              <a:t>Bing</a:t>
            </a:r>
            <a:endParaRPr lang="zh-CN" altLang="en-US" sz="2000"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34</a:t>
            </a:fld>
            <a:endParaRPr kumimoji="1" lang="zh-CN" altLang="en-US"/>
          </a:p>
        </p:txBody>
      </p:sp>
    </p:spTree>
    <p:extLst>
      <p:ext uri="{BB962C8B-B14F-4D97-AF65-F5344CB8AC3E}">
        <p14:creationId xmlns:p14="http://schemas.microsoft.com/office/powerpoint/2010/main" val="1847935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7680" y="1066482"/>
            <a:ext cx="10515600" cy="5334317"/>
          </a:xfrm>
        </p:spPr>
        <p:txBody>
          <a:bodyPr>
            <a:normAutofit/>
          </a:bodyPr>
          <a:lstStyle/>
          <a:p>
            <a:r>
              <a:rPr lang="en-US" altLang="zh-CN" b="1" dirty="0"/>
              <a:t> Causes of Failures </a:t>
            </a:r>
            <a:endParaRPr lang="zh-CN" altLang="en-US" b="1" dirty="0" smtClean="0"/>
          </a:p>
          <a:p>
            <a:pPr marL="514350" indent="-514350">
              <a:buFont typeface="+mj-lt"/>
              <a:buAutoNum type="arabicPeriod"/>
            </a:pPr>
            <a:r>
              <a:rPr lang="zh-CN" altLang="zh-CN" dirty="0"/>
              <a:t>与检索方法有关的因素（算法或其实现</a:t>
            </a:r>
            <a:r>
              <a:rPr lang="zh-CN" altLang="zh-CN" dirty="0" smtClean="0"/>
              <a:t>）</a:t>
            </a:r>
            <a:endParaRPr lang="zh-CN" altLang="en-US" dirty="0" smtClean="0"/>
          </a:p>
          <a:p>
            <a:pPr marL="514350" indent="-514350">
              <a:buFont typeface="+mj-lt"/>
              <a:buAutoNum type="arabicPeriod"/>
            </a:pPr>
            <a:r>
              <a:rPr lang="zh-CN" altLang="zh-CN" dirty="0" smtClean="0"/>
              <a:t>要</a:t>
            </a:r>
            <a:r>
              <a:rPr lang="zh-CN" altLang="zh-CN" dirty="0"/>
              <a:t>检索的数据的性质 </a:t>
            </a:r>
            <a:endParaRPr lang="zh-CN" altLang="en-US" dirty="0"/>
          </a:p>
          <a:p>
            <a:pPr marL="514350" indent="-514350">
              <a:buFont typeface="+mj-lt"/>
              <a:buAutoNum type="arabicPeriod"/>
            </a:pPr>
            <a:r>
              <a:rPr lang="zh-CN" altLang="zh-CN" dirty="0"/>
              <a:t>查询的语言</a:t>
            </a:r>
            <a:r>
              <a:rPr lang="zh-CN" altLang="zh-CN" dirty="0" smtClean="0"/>
              <a:t>特征使</a:t>
            </a:r>
            <a:r>
              <a:rPr lang="zh-CN" altLang="zh-CN" dirty="0"/>
              <a:t>搜索引擎难以理解</a:t>
            </a:r>
            <a:r>
              <a:rPr lang="zh-CN" altLang="zh-CN" dirty="0" smtClean="0"/>
              <a:t>，如</a:t>
            </a:r>
            <a:r>
              <a:rPr lang="zh-CN" altLang="en-US" dirty="0" smtClean="0"/>
              <a:t>歧义</a:t>
            </a:r>
          </a:p>
          <a:p>
            <a:r>
              <a:rPr lang="en-US" altLang="zh-CN" b="1" dirty="0" smtClean="0"/>
              <a:t>Implications </a:t>
            </a:r>
            <a:r>
              <a:rPr lang="en-US" altLang="zh-CN" b="1" dirty="0"/>
              <a:t>of the Empirical Study Results </a:t>
            </a:r>
          </a:p>
          <a:p>
            <a:pPr marL="514350" indent="-514350">
              <a:buFont typeface="+mj-lt"/>
              <a:buAutoNum type="arabicPeriod"/>
            </a:pPr>
            <a:r>
              <a:rPr lang="zh-CN" altLang="zh-CN" dirty="0"/>
              <a:t>没有单一的最佳或最差搜索引擎。原因之一是，不同的</a:t>
            </a:r>
            <a:r>
              <a:rPr lang="zh-CN" altLang="zh-CN" dirty="0" smtClean="0"/>
              <a:t>搜索引擎</a:t>
            </a:r>
            <a:r>
              <a:rPr lang="zh-CN" altLang="en-US" dirty="0" smtClean="0"/>
              <a:t>在不同的</a:t>
            </a:r>
            <a:r>
              <a:rPr lang="en-US" altLang="zh-CN" dirty="0" smtClean="0"/>
              <a:t>MR</a:t>
            </a:r>
            <a:r>
              <a:rPr lang="zh-CN" altLang="en-US" dirty="0" smtClean="0"/>
              <a:t>下表现效果不同</a:t>
            </a:r>
            <a:r>
              <a:rPr lang="zh-CN" altLang="zh-CN" dirty="0" smtClean="0"/>
              <a:t>。不过很</a:t>
            </a:r>
            <a:r>
              <a:rPr lang="zh-CN" altLang="zh-CN" dirty="0"/>
              <a:t>明显，谷歌在大多数情况下都是表现最好的</a:t>
            </a:r>
            <a:r>
              <a:rPr lang="zh-CN" altLang="zh-CN" dirty="0" smtClean="0"/>
              <a:t>。</a:t>
            </a:r>
            <a:endParaRPr lang="zh-CN" altLang="en-US" dirty="0" smtClean="0"/>
          </a:p>
          <a:p>
            <a:pPr marL="514350" indent="-514350">
              <a:buFont typeface="+mj-lt"/>
              <a:buAutoNum type="arabicPeriod"/>
            </a:pPr>
            <a:r>
              <a:rPr lang="zh-CN" altLang="zh-CN" dirty="0"/>
              <a:t>实验结果表明，在所有四个搜索引擎中，</a:t>
            </a:r>
            <a:r>
              <a:rPr lang="en-US" altLang="zh-CN" dirty="0"/>
              <a:t>Google</a:t>
            </a:r>
            <a:r>
              <a:rPr lang="zh-CN" altLang="zh-CN" dirty="0"/>
              <a:t>是</a:t>
            </a:r>
            <a:r>
              <a:rPr lang="zh-CN" altLang="zh-CN" dirty="0" smtClean="0"/>
              <a:t>根据</a:t>
            </a:r>
            <a:r>
              <a:rPr lang="zh-CN" altLang="en-US" dirty="0" smtClean="0"/>
              <a:t>搜索</a:t>
            </a:r>
            <a:r>
              <a:rPr lang="zh-CN" altLang="zh-CN" dirty="0" smtClean="0"/>
              <a:t>规范</a:t>
            </a:r>
            <a:r>
              <a:rPr lang="zh-CN" altLang="zh-CN" dirty="0"/>
              <a:t>设计和实现最严格的软件系统。换句话说，从用户的角度来看，谷歌的行为更具可预测性。 </a:t>
            </a:r>
            <a:endParaRPr lang="zh-CN" altLang="en-US" dirty="0" smtClean="0"/>
          </a:p>
          <a:p>
            <a:pPr marL="514350" indent="-514350">
              <a:buFont typeface="+mj-lt"/>
              <a:buAutoNum type="arabicPeriod"/>
            </a:pPr>
            <a:endParaRPr kumimoji="1" lang="zh-CN" altLang="en-US" dirty="0"/>
          </a:p>
        </p:txBody>
      </p:sp>
      <p:sp>
        <p:nvSpPr>
          <p:cNvPr id="4" name="标题 1"/>
          <p:cNvSpPr>
            <a:spLocks noGrp="1"/>
          </p:cNvSpPr>
          <p:nvPr>
            <p:ph type="title"/>
          </p:nvPr>
        </p:nvSpPr>
        <p:spPr>
          <a:xfrm>
            <a:off x="487680" y="0"/>
            <a:ext cx="10515600" cy="1325563"/>
          </a:xfrm>
        </p:spPr>
        <p:txBody>
          <a:bodyPr>
            <a:normAutofit/>
          </a:bodyPr>
          <a:lstStyle/>
          <a:p>
            <a:r>
              <a:rPr lang="en-US" altLang="zh-CN" sz="2000" dirty="0" smtClean="0"/>
              <a:t>Metamorphic Testing for Software Quality Assessment: A Study of Search Engines</a:t>
            </a:r>
            <a:endParaRPr kumimoji="1" lang="zh-CN" altLang="en-US" sz="2000"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35</a:t>
            </a:fld>
            <a:endParaRPr kumimoji="1" lang="zh-CN" altLang="en-US"/>
          </a:p>
        </p:txBody>
      </p:sp>
    </p:spTree>
    <p:extLst>
      <p:ext uri="{BB962C8B-B14F-4D97-AF65-F5344CB8AC3E}">
        <p14:creationId xmlns:p14="http://schemas.microsoft.com/office/powerpoint/2010/main" val="2009908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459865"/>
            <a:ext cx="10515600" cy="4351338"/>
          </a:xfrm>
        </p:spPr>
        <p:txBody>
          <a:bodyPr/>
          <a:lstStyle/>
          <a:p>
            <a:pPr marL="0" indent="0" algn="ctr">
              <a:buNone/>
            </a:pPr>
            <a:r>
              <a:rPr lang="en-US" altLang="zh-CN" sz="3200" dirty="0"/>
              <a:t>On Applying Metamorphic Testing: An Empirical Study On Academic Search </a:t>
            </a:r>
            <a:r>
              <a:rPr lang="en-US" altLang="zh-CN" sz="3200" dirty="0" smtClean="0"/>
              <a:t>Engines</a:t>
            </a:r>
            <a:endParaRPr lang="zh-CN" altLang="en-US" sz="3200" dirty="0" smtClean="0"/>
          </a:p>
          <a:p>
            <a:pPr marL="0" indent="0" algn="ctr">
              <a:buNone/>
            </a:pPr>
            <a:endParaRPr lang="zh-CN" altLang="en-US" sz="3200" dirty="0" smtClean="0"/>
          </a:p>
          <a:p>
            <a:pPr marL="0" indent="0" algn="ctr">
              <a:buNone/>
            </a:pPr>
            <a:r>
              <a:rPr lang="it-IT" altLang="zh-CN" sz="1800" dirty="0" err="1"/>
              <a:t>Steva</a:t>
            </a:r>
            <a:r>
              <a:rPr lang="it-IT" altLang="zh-CN" sz="1800" dirty="0"/>
              <a:t> ̃o </a:t>
            </a:r>
            <a:r>
              <a:rPr lang="it-IT" altLang="zh-CN" sz="1800" dirty="0" err="1"/>
              <a:t>Andrade</a:t>
            </a:r>
            <a:r>
              <a:rPr lang="it-IT" altLang="zh-CN" sz="1800" dirty="0"/>
              <a:t>, ́Italo Santos, </a:t>
            </a:r>
            <a:r>
              <a:rPr lang="it-IT" altLang="zh-CN" sz="1800" dirty="0" err="1"/>
              <a:t>Claudinei</a:t>
            </a:r>
            <a:r>
              <a:rPr lang="it-IT" altLang="zh-CN" sz="1800" dirty="0"/>
              <a:t> </a:t>
            </a:r>
            <a:r>
              <a:rPr lang="it-IT" altLang="zh-CN" sz="1800" dirty="0" err="1"/>
              <a:t>Brito</a:t>
            </a:r>
            <a:r>
              <a:rPr lang="it-IT" altLang="zh-CN" sz="1800" dirty="0"/>
              <a:t> Junior, </a:t>
            </a:r>
            <a:r>
              <a:rPr lang="it-IT" altLang="zh-CN" sz="1800" dirty="0" err="1"/>
              <a:t>Misael</a:t>
            </a:r>
            <a:r>
              <a:rPr lang="it-IT" altLang="zh-CN" sz="1800" dirty="0"/>
              <a:t> </a:t>
            </a:r>
            <a:r>
              <a:rPr lang="it-IT" altLang="zh-CN" sz="1800" dirty="0" err="1"/>
              <a:t>Ju</a:t>
            </a:r>
            <a:r>
              <a:rPr lang="it-IT" altLang="zh-CN" sz="1800" dirty="0"/>
              <a:t> ́</a:t>
            </a:r>
            <a:r>
              <a:rPr lang="it-IT" altLang="zh-CN" sz="1800" dirty="0" err="1"/>
              <a:t>nior</a:t>
            </a:r>
            <a:r>
              <a:rPr lang="it-IT" altLang="zh-CN" sz="1800" dirty="0"/>
              <a:t>, Simone </a:t>
            </a:r>
            <a:r>
              <a:rPr lang="it-IT" altLang="zh-CN" sz="1800" dirty="0" err="1"/>
              <a:t>R</a:t>
            </a:r>
            <a:r>
              <a:rPr lang="it-IT" altLang="zh-CN" sz="1800" dirty="0"/>
              <a:t>. S. de </a:t>
            </a:r>
            <a:r>
              <a:rPr lang="it-IT" altLang="zh-CN" sz="1800" dirty="0" err="1"/>
              <a:t>Souza</a:t>
            </a:r>
            <a:r>
              <a:rPr lang="it-IT" altLang="zh-CN" sz="1800" dirty="0"/>
              <a:t>, and Ma ́</a:t>
            </a:r>
            <a:r>
              <a:rPr lang="it-IT" altLang="zh-CN" sz="1800" dirty="0" err="1"/>
              <a:t>rcio</a:t>
            </a:r>
            <a:r>
              <a:rPr lang="it-IT" altLang="zh-CN" sz="1800" dirty="0"/>
              <a:t> E. </a:t>
            </a:r>
            <a:r>
              <a:rPr lang="it-IT" altLang="zh-CN" sz="1800" dirty="0" err="1"/>
              <a:t>Delamaro</a:t>
            </a:r>
            <a:r>
              <a:rPr lang="it-IT" altLang="zh-CN" sz="1800" dirty="0"/>
              <a:t> </a:t>
            </a:r>
            <a:endParaRPr lang="zh-CN" altLang="en-US" sz="1800" dirty="0" smtClean="0"/>
          </a:p>
          <a:p>
            <a:pPr marL="0" indent="0" algn="ctr">
              <a:buNone/>
            </a:pPr>
            <a:endParaRPr lang="zh-CN" altLang="en-US" sz="1800" dirty="0" smtClean="0"/>
          </a:p>
          <a:p>
            <a:pPr marL="0" indent="0" algn="ctr">
              <a:buNone/>
            </a:pPr>
            <a:r>
              <a:rPr lang="en-US" altLang="zh-CN" sz="2000" dirty="0"/>
              <a:t>2019 IEEE/ACM 4th International Workshop on Metamorphic Testing (MET) </a:t>
            </a:r>
          </a:p>
          <a:p>
            <a:pPr marL="0" indent="0" algn="ctr">
              <a:buNone/>
            </a:pPr>
            <a:endParaRPr lang="it-IT" altLang="zh-CN" sz="1800" dirty="0"/>
          </a:p>
          <a:p>
            <a:pPr marL="0" indent="0" algn="ctr">
              <a:buNone/>
            </a:pPr>
            <a:r>
              <a:rPr lang="en-US" altLang="zh-CN" sz="3200" dirty="0" smtClean="0"/>
              <a:t> </a:t>
            </a:r>
            <a:endParaRPr lang="en-US" altLang="zh-CN" sz="3200" dirty="0"/>
          </a:p>
          <a:p>
            <a:pPr marL="0" indent="0">
              <a:buNone/>
            </a:pPr>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36</a:t>
            </a:fld>
            <a:endParaRPr kumimoji="1" lang="zh-CN" altLang="en-US"/>
          </a:p>
        </p:txBody>
      </p:sp>
    </p:spTree>
    <p:extLst>
      <p:ext uri="{BB962C8B-B14F-4D97-AF65-F5344CB8AC3E}">
        <p14:creationId xmlns:p14="http://schemas.microsoft.com/office/powerpoint/2010/main" val="1160258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32560"/>
            <a:ext cx="11353800" cy="5425440"/>
          </a:xfrm>
        </p:spPr>
        <p:txBody>
          <a:bodyPr>
            <a:normAutofit/>
          </a:bodyPr>
          <a:lstStyle/>
          <a:p>
            <a:r>
              <a:rPr kumimoji="1" lang="zh-CN" altLang="en-US" dirty="0" smtClean="0"/>
              <a:t>研究背景：本</a:t>
            </a:r>
            <a:r>
              <a:rPr lang="zh-CN" altLang="zh-CN" dirty="0" smtClean="0"/>
              <a:t>研究</a:t>
            </a:r>
            <a:r>
              <a:rPr lang="zh-CN" altLang="zh-CN" dirty="0"/>
              <a:t>扩展</a:t>
            </a:r>
            <a:r>
              <a:rPr lang="zh-CN" altLang="zh-CN" dirty="0" smtClean="0"/>
              <a:t>了</a:t>
            </a:r>
            <a:r>
              <a:rPr lang="zh-CN" altLang="en-US" dirty="0" smtClean="0"/>
              <a:t>上一篇文章</a:t>
            </a:r>
            <a:r>
              <a:rPr lang="zh-CN" altLang="zh-CN" dirty="0" smtClean="0"/>
              <a:t>的</a:t>
            </a:r>
            <a:r>
              <a:rPr lang="zh-CN" altLang="zh-CN" dirty="0"/>
              <a:t>工作</a:t>
            </a:r>
            <a:r>
              <a:rPr lang="zh-CN" altLang="zh-CN" dirty="0" smtClean="0"/>
              <a:t>。</a:t>
            </a:r>
            <a:r>
              <a:rPr lang="zh-CN" altLang="en-US" dirty="0" smtClean="0"/>
              <a:t>并在之前</a:t>
            </a:r>
            <a:r>
              <a:rPr lang="zh-CN" altLang="zh-CN" dirty="0" smtClean="0"/>
              <a:t>实验</a:t>
            </a:r>
            <a:r>
              <a:rPr lang="zh-CN" altLang="zh-CN" dirty="0"/>
              <a:t>基础上</a:t>
            </a:r>
            <a:r>
              <a:rPr lang="zh-CN" altLang="zh-CN" dirty="0" smtClean="0"/>
              <a:t>，</a:t>
            </a:r>
            <a:r>
              <a:rPr lang="zh-CN" altLang="en-US" dirty="0" smtClean="0"/>
              <a:t>提出了</a:t>
            </a:r>
            <a:r>
              <a:rPr lang="zh-CN" altLang="zh-CN" dirty="0" smtClean="0"/>
              <a:t>了</a:t>
            </a:r>
            <a:r>
              <a:rPr lang="zh-CN" altLang="zh-CN" dirty="0"/>
              <a:t>基于</a:t>
            </a:r>
            <a:r>
              <a:rPr lang="en-US" altLang="zh-CN" dirty="0" err="1"/>
              <a:t>MPSite</a:t>
            </a:r>
            <a:r>
              <a:rPr lang="zh-CN" altLang="zh-CN" dirty="0" smtClean="0"/>
              <a:t>的</a:t>
            </a:r>
            <a:r>
              <a:rPr lang="en-US" altLang="zh-CN" dirty="0" err="1" smtClean="0"/>
              <a:t>MPublished</a:t>
            </a:r>
            <a:r>
              <a:rPr lang="zh-CN" altLang="zh-CN" dirty="0"/>
              <a:t>，并将</a:t>
            </a:r>
            <a:r>
              <a:rPr lang="en-US" altLang="zh-CN" dirty="0" err="1"/>
              <a:t>MPReverseJD</a:t>
            </a:r>
            <a:r>
              <a:rPr lang="zh-CN" altLang="zh-CN" dirty="0"/>
              <a:t>和</a:t>
            </a:r>
            <a:r>
              <a:rPr lang="en-US" altLang="zh-CN" dirty="0" err="1"/>
              <a:t>SwapJD</a:t>
            </a:r>
            <a:r>
              <a:rPr lang="zh-CN" altLang="zh-CN" dirty="0"/>
              <a:t>结合起来</a:t>
            </a:r>
            <a:r>
              <a:rPr lang="zh-CN" altLang="zh-CN" dirty="0" smtClean="0"/>
              <a:t>，</a:t>
            </a:r>
            <a:r>
              <a:rPr lang="zh-CN" altLang="en-US" dirty="0" smtClean="0"/>
              <a:t>提出了</a:t>
            </a:r>
            <a:r>
              <a:rPr lang="en-US" altLang="zh-CN" dirty="0" err="1" smtClean="0"/>
              <a:t>MPShuffleJD</a:t>
            </a:r>
            <a:r>
              <a:rPr lang="zh-CN" altLang="zh-CN" dirty="0" smtClean="0"/>
              <a:t>。</a:t>
            </a:r>
            <a:r>
              <a:rPr lang="zh-CN" altLang="en-US" dirty="0" smtClean="0"/>
              <a:t>与之前的方法类似，在本次研究中，利用</a:t>
            </a:r>
            <a:r>
              <a:rPr lang="en-US" altLang="zh-CN" dirty="0" err="1" smtClean="0"/>
              <a:t>MPublished</a:t>
            </a:r>
            <a:r>
              <a:rPr lang="zh-CN" altLang="en-US" dirty="0" smtClean="0"/>
              <a:t>、</a:t>
            </a:r>
            <a:r>
              <a:rPr lang="en-US" altLang="zh-CN" dirty="0" err="1" smtClean="0"/>
              <a:t>MPTitle</a:t>
            </a:r>
            <a:r>
              <a:rPr lang="zh-CN" altLang="en-US" dirty="0" smtClean="0"/>
              <a:t>、</a:t>
            </a:r>
            <a:r>
              <a:rPr lang="en-US" altLang="zh-CN" dirty="0" err="1" smtClean="0"/>
              <a:t>MPShuffleJD</a:t>
            </a:r>
            <a:r>
              <a:rPr lang="zh-CN" altLang="en-US" dirty="0" smtClean="0"/>
              <a:t>和</a:t>
            </a:r>
            <a:r>
              <a:rPr lang="en-US" altLang="zh-CN" dirty="0" smtClean="0"/>
              <a:t>Top1Absent</a:t>
            </a:r>
            <a:r>
              <a:rPr lang="zh-CN" altLang="en-US" dirty="0" smtClean="0"/>
              <a:t>对学术搜索引擎进行测试。</a:t>
            </a:r>
          </a:p>
          <a:p>
            <a:r>
              <a:rPr lang="en-US" altLang="zh-CN" dirty="0"/>
              <a:t>academic search engines (</a:t>
            </a:r>
            <a:r>
              <a:rPr lang="en-US" altLang="zh-CN" dirty="0" smtClean="0"/>
              <a:t>ASEs</a:t>
            </a:r>
            <a:r>
              <a:rPr lang="en-US" altLang="zh-CN" dirty="0"/>
              <a:t>)</a:t>
            </a:r>
            <a:r>
              <a:rPr lang="en-US" altLang="zh-CN" dirty="0" smtClean="0"/>
              <a:t>: </a:t>
            </a:r>
            <a:r>
              <a:rPr lang="en-US" altLang="zh-CN" i="1" dirty="0" smtClean="0"/>
              <a:t>ACM</a:t>
            </a:r>
            <a:r>
              <a:rPr lang="en-US" altLang="zh-CN" dirty="0" smtClean="0"/>
              <a:t>, </a:t>
            </a:r>
            <a:r>
              <a:rPr lang="en-US" altLang="zh-CN" i="1" dirty="0" smtClean="0"/>
              <a:t>IEEE</a:t>
            </a:r>
            <a:r>
              <a:rPr lang="en-US" altLang="zh-CN" dirty="0" smtClean="0"/>
              <a:t>, </a:t>
            </a:r>
            <a:r>
              <a:rPr lang="en-US" altLang="zh-CN" i="1" dirty="0" err="1" smtClean="0"/>
              <a:t>ScienceDirect</a:t>
            </a:r>
            <a:r>
              <a:rPr lang="en-US" altLang="zh-CN" dirty="0" smtClean="0"/>
              <a:t> </a:t>
            </a:r>
            <a:r>
              <a:rPr lang="en-US" altLang="zh-CN" dirty="0"/>
              <a:t>and </a:t>
            </a:r>
            <a:r>
              <a:rPr lang="en-US" altLang="zh-CN" i="1" dirty="0" smtClean="0"/>
              <a:t>Springer</a:t>
            </a:r>
            <a:r>
              <a:rPr lang="en-US" altLang="zh-CN" dirty="0" smtClean="0"/>
              <a:t>. </a:t>
            </a:r>
            <a:endParaRPr lang="zh-CN" altLang="zh-CN" dirty="0"/>
          </a:p>
          <a:p>
            <a:r>
              <a:rPr kumimoji="1" lang="en-US" altLang="zh-CN" dirty="0" smtClean="0"/>
              <a:t>MR</a:t>
            </a:r>
            <a:r>
              <a:rPr kumimoji="1" lang="zh-CN" altLang="en-US" dirty="0" smtClean="0"/>
              <a:t>评估</a:t>
            </a:r>
            <a:r>
              <a:rPr kumimoji="1" lang="en-US" altLang="zh-CN" dirty="0"/>
              <a:t>ASE</a:t>
            </a:r>
            <a:r>
              <a:rPr kumimoji="1" lang="zh-CN" altLang="en-US" dirty="0"/>
              <a:t>返回特定结果的</a:t>
            </a:r>
            <a:r>
              <a:rPr kumimoji="1" lang="zh-CN" altLang="en-US" dirty="0" smtClean="0"/>
              <a:t>能力</a:t>
            </a:r>
          </a:p>
          <a:p>
            <a:pPr lvl="1"/>
            <a:r>
              <a:rPr lang="en-US" altLang="zh-CN" dirty="0" err="1"/>
              <a:t>MPublished</a:t>
            </a:r>
            <a:r>
              <a:rPr lang="zh-CN" altLang="en-US" dirty="0"/>
              <a:t>、</a:t>
            </a:r>
            <a:r>
              <a:rPr lang="en-US" altLang="zh-CN" dirty="0" err="1"/>
              <a:t>MPTitle</a:t>
            </a:r>
            <a:endParaRPr kumimoji="1" lang="zh-CN" altLang="en-US" dirty="0"/>
          </a:p>
          <a:p>
            <a:r>
              <a:rPr kumimoji="1" lang="en-US" altLang="zh-CN" dirty="0" smtClean="0"/>
              <a:t>MR</a:t>
            </a:r>
            <a:r>
              <a:rPr kumimoji="1" lang="zh-CN" altLang="en-US" dirty="0" smtClean="0"/>
              <a:t>评估</a:t>
            </a:r>
            <a:r>
              <a:rPr kumimoji="1" lang="en-US" altLang="zh-CN" dirty="0"/>
              <a:t>ASE</a:t>
            </a:r>
            <a:r>
              <a:rPr kumimoji="1" lang="zh-CN" altLang="en-US" dirty="0"/>
              <a:t>返回结果排名</a:t>
            </a:r>
            <a:r>
              <a:rPr kumimoji="1" lang="zh-CN" altLang="en-US" dirty="0" smtClean="0"/>
              <a:t>的稳定性</a:t>
            </a:r>
          </a:p>
          <a:p>
            <a:pPr lvl="1"/>
            <a:r>
              <a:rPr lang="en-US" altLang="zh-CN" dirty="0" err="1" smtClean="0"/>
              <a:t>MPShuffleJD</a:t>
            </a:r>
            <a:r>
              <a:rPr lang="zh-CN" altLang="en-US" dirty="0" smtClean="0"/>
              <a:t>、</a:t>
            </a:r>
            <a:r>
              <a:rPr lang="en-US" altLang="zh-CN" dirty="0" smtClean="0"/>
              <a:t>Top1Absent</a:t>
            </a:r>
            <a:endParaRPr kumimoji="1" lang="zh-CN" altLang="en-US" dirty="0" smtClean="0"/>
          </a:p>
          <a:p>
            <a:pPr lvl="1"/>
            <a:endParaRPr kumimoji="1" lang="zh-CN" altLang="en-US" dirty="0"/>
          </a:p>
          <a:p>
            <a:endParaRPr kumimoji="1" lang="zh-CN" altLang="en-US" dirty="0"/>
          </a:p>
        </p:txBody>
      </p:sp>
      <p:sp>
        <p:nvSpPr>
          <p:cNvPr id="4" name="矩形 3"/>
          <p:cNvSpPr/>
          <p:nvPr/>
        </p:nvSpPr>
        <p:spPr>
          <a:xfrm>
            <a:off x="838200" y="545515"/>
            <a:ext cx="8305800" cy="369332"/>
          </a:xfrm>
          <a:prstGeom prst="rect">
            <a:avLst/>
          </a:prstGeom>
        </p:spPr>
        <p:txBody>
          <a:bodyPr wrap="square">
            <a:spAutoFit/>
          </a:bodyPr>
          <a:lstStyle/>
          <a:p>
            <a:pPr algn="ctr"/>
            <a:r>
              <a:rPr lang="en-US" altLang="zh-CN"/>
              <a:t>On Applying Metamorphic Testing: An Empirical Study On Academic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37</a:t>
            </a:fld>
            <a:endParaRPr kumimoji="1" lang="zh-CN" altLang="en-US"/>
          </a:p>
        </p:txBody>
      </p:sp>
    </p:spTree>
    <p:extLst>
      <p:ext uri="{BB962C8B-B14F-4D97-AF65-F5344CB8AC3E}">
        <p14:creationId xmlns:p14="http://schemas.microsoft.com/office/powerpoint/2010/main" val="15289254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36320"/>
            <a:ext cx="11582400" cy="8321040"/>
          </a:xfrm>
        </p:spPr>
        <p:txBody>
          <a:bodyPr>
            <a:normAutofit/>
          </a:bodyPr>
          <a:lstStyle/>
          <a:p>
            <a:r>
              <a:rPr lang="en-US" altLang="zh-CN" b="1" i="1" dirty="0" err="1" smtClean="0"/>
              <a:t>MPublished</a:t>
            </a:r>
            <a:r>
              <a:rPr lang="zh-CN" altLang="en-US" b="1" i="1" dirty="0" smtClean="0"/>
              <a:t> </a:t>
            </a:r>
          </a:p>
          <a:p>
            <a:r>
              <a:rPr lang="zh-CN" altLang="en-US" dirty="0" smtClean="0"/>
              <a:t>源查询</a:t>
            </a:r>
            <a:r>
              <a:rPr lang="en-US" altLang="zh-CN" dirty="0" smtClean="0"/>
              <a:t>A</a:t>
            </a:r>
            <a:r>
              <a:rPr lang="zh-CN" altLang="en-US" dirty="0" smtClean="0"/>
              <a:t>：由关键字构造，然后执行</a:t>
            </a:r>
          </a:p>
          <a:p>
            <a:r>
              <a:rPr lang="zh-CN" altLang="en-US" dirty="0" smtClean="0"/>
              <a:t>后续查询</a:t>
            </a:r>
            <a:r>
              <a:rPr lang="en-US" altLang="zh-CN" dirty="0" smtClean="0"/>
              <a:t>B</a:t>
            </a:r>
            <a:r>
              <a:rPr lang="zh-CN" altLang="en-US" dirty="0" smtClean="0"/>
              <a:t>：通过提取</a:t>
            </a:r>
            <a:r>
              <a:rPr lang="zh-CN" altLang="zh-CN" dirty="0" smtClean="0"/>
              <a:t>源查询</a:t>
            </a:r>
            <a:r>
              <a:rPr lang="en-US" altLang="zh-CN" dirty="0" smtClean="0"/>
              <a:t>A</a:t>
            </a:r>
            <a:r>
              <a:rPr lang="zh-CN" altLang="zh-CN" dirty="0" smtClean="0"/>
              <a:t>的</a:t>
            </a:r>
            <a:r>
              <a:rPr lang="zh-CN" altLang="zh-CN" dirty="0"/>
              <a:t>结果列表中第一项的发布源（会议</a:t>
            </a:r>
            <a:r>
              <a:rPr lang="zh-CN" altLang="zh-CN" dirty="0" smtClean="0"/>
              <a:t>或</a:t>
            </a:r>
            <a:r>
              <a:rPr lang="zh-CN" altLang="en-US" dirty="0" smtClean="0"/>
              <a:t>期刊</a:t>
            </a:r>
            <a:r>
              <a:rPr lang="zh-CN" altLang="zh-CN" dirty="0" smtClean="0"/>
              <a:t>）</a:t>
            </a:r>
            <a:r>
              <a:rPr lang="zh-CN" altLang="en-US" dirty="0" smtClean="0"/>
              <a:t>来构建后续查询，即</a:t>
            </a:r>
            <a:r>
              <a:rPr lang="zh-CN" altLang="zh-CN" dirty="0"/>
              <a:t>后续查询</a:t>
            </a:r>
            <a:r>
              <a:rPr lang="en-US" altLang="zh-CN" dirty="0"/>
              <a:t>B</a:t>
            </a:r>
            <a:r>
              <a:rPr lang="zh-CN" altLang="zh-CN" dirty="0"/>
              <a:t>的搜索词由源查询</a:t>
            </a:r>
            <a:r>
              <a:rPr lang="en-US" altLang="zh-CN" dirty="0"/>
              <a:t>A</a:t>
            </a:r>
            <a:r>
              <a:rPr lang="zh-CN" altLang="zh-CN" dirty="0"/>
              <a:t>的搜索词组成，并且还包含源查询</a:t>
            </a:r>
            <a:r>
              <a:rPr lang="en-US" altLang="zh-CN" dirty="0"/>
              <a:t>A</a:t>
            </a:r>
            <a:r>
              <a:rPr lang="zh-CN" altLang="zh-CN" dirty="0"/>
              <a:t>中返回的第一篇论文提取的</a:t>
            </a:r>
            <a:r>
              <a:rPr lang="zh-CN" altLang="zh-CN" dirty="0" smtClean="0"/>
              <a:t>发布</a:t>
            </a:r>
            <a:r>
              <a:rPr lang="zh-CN" altLang="en-US" dirty="0" smtClean="0"/>
              <a:t>源。</a:t>
            </a:r>
          </a:p>
          <a:p>
            <a:r>
              <a:rPr lang="zh-CN" altLang="zh-CN" dirty="0"/>
              <a:t>后续查询</a:t>
            </a:r>
            <a:r>
              <a:rPr lang="en-US" altLang="zh-CN" dirty="0"/>
              <a:t>B</a:t>
            </a:r>
            <a:r>
              <a:rPr lang="zh-CN" altLang="zh-CN" dirty="0"/>
              <a:t>的结果必须包含从源查询</a:t>
            </a:r>
            <a:r>
              <a:rPr lang="en-US" altLang="zh-CN" dirty="0"/>
              <a:t>A</a:t>
            </a:r>
            <a:r>
              <a:rPr lang="zh-CN" altLang="zh-CN" dirty="0"/>
              <a:t>提取的第一个</a:t>
            </a:r>
            <a:r>
              <a:rPr lang="zh-CN" altLang="zh-CN" dirty="0" smtClean="0"/>
              <a:t>结果</a:t>
            </a:r>
            <a:endParaRPr lang="zh-CN" altLang="en-US" dirty="0" smtClean="0"/>
          </a:p>
          <a:p>
            <a:r>
              <a:rPr lang="zh-CN" altLang="en-US" dirty="0" smtClean="0"/>
              <a:t>例子：</a:t>
            </a:r>
          </a:p>
          <a:p>
            <a:pPr lvl="1"/>
            <a:r>
              <a:rPr lang="en-US" altLang="zh-CN" sz="1800" dirty="0" smtClean="0"/>
              <a:t>Source</a:t>
            </a:r>
            <a:r>
              <a:rPr lang="zh-CN" altLang="en-US" sz="1800" dirty="0" smtClean="0"/>
              <a:t> </a:t>
            </a:r>
            <a:r>
              <a:rPr lang="en-US" altLang="zh-CN" sz="1800" dirty="0" smtClean="0"/>
              <a:t>query</a:t>
            </a:r>
            <a:r>
              <a:rPr lang="zh-CN" altLang="en-US" sz="1800" dirty="0" smtClean="0"/>
              <a:t>：</a:t>
            </a:r>
            <a:r>
              <a:rPr lang="en-US" altLang="zh-CN" sz="1800" dirty="0" smtClean="0"/>
              <a:t>((”</a:t>
            </a:r>
            <a:r>
              <a:rPr lang="en-US" altLang="zh-CN" sz="1800" dirty="0"/>
              <a:t>Document </a:t>
            </a:r>
            <a:r>
              <a:rPr lang="en-US" altLang="zh-CN" sz="1800" dirty="0" err="1"/>
              <a:t>Title”:””Malware</a:t>
            </a:r>
            <a:r>
              <a:rPr lang="en-US" altLang="zh-CN" sz="1800" dirty="0"/>
              <a:t>” OR ”Monetization” OR ”Online advertising” OR ”WEB””)) </a:t>
            </a:r>
          </a:p>
          <a:p>
            <a:pPr lvl="1"/>
            <a:r>
              <a:rPr lang="en-US" altLang="zh-CN" sz="1800" dirty="0" smtClean="0"/>
              <a:t>1</a:t>
            </a:r>
            <a:r>
              <a:rPr lang="en-US" altLang="zh-CN" sz="1800" baseline="30000" dirty="0" smtClean="0"/>
              <a:t>st</a:t>
            </a:r>
            <a:r>
              <a:rPr lang="zh-CN" altLang="en-US" sz="1800" dirty="0" smtClean="0"/>
              <a:t>  </a:t>
            </a:r>
            <a:r>
              <a:rPr lang="en-US" altLang="zh-CN" sz="1800" dirty="0" smtClean="0"/>
              <a:t>result</a:t>
            </a:r>
            <a:r>
              <a:rPr lang="zh-CN" altLang="en-US" sz="1800" dirty="0" smtClean="0"/>
              <a:t>：</a:t>
            </a:r>
            <a:r>
              <a:rPr lang="en-US" altLang="zh-CN" sz="1800" dirty="0" smtClean="0"/>
              <a:t>IEEE </a:t>
            </a:r>
            <a:r>
              <a:rPr lang="en-US" altLang="zh-CN" sz="1800" dirty="0"/>
              <a:t>Recommended Practice for the Internet - Web Site Engineering, Web Site Management and Web Site Life Cycle </a:t>
            </a:r>
          </a:p>
          <a:p>
            <a:pPr lvl="1"/>
            <a:r>
              <a:rPr lang="en-US" altLang="zh-CN" sz="1800" dirty="0" smtClean="0"/>
              <a:t>follow-up</a:t>
            </a:r>
            <a:r>
              <a:rPr lang="zh-CN" altLang="en-US" sz="1800" dirty="0" smtClean="0"/>
              <a:t> </a:t>
            </a:r>
            <a:r>
              <a:rPr lang="en-US" altLang="zh-CN" sz="1800" dirty="0" smtClean="0"/>
              <a:t>query</a:t>
            </a:r>
            <a:r>
              <a:rPr lang="zh-CN" altLang="en-US" sz="1800" dirty="0" smtClean="0"/>
              <a:t>：</a:t>
            </a:r>
            <a:r>
              <a:rPr lang="en-US" altLang="zh-CN" sz="1800" dirty="0" smtClean="0"/>
              <a:t>((”</a:t>
            </a:r>
            <a:r>
              <a:rPr lang="en-US" altLang="zh-CN" sz="1800" dirty="0"/>
              <a:t>Document </a:t>
            </a:r>
            <a:r>
              <a:rPr lang="en-US" altLang="zh-CN" sz="1800" dirty="0" err="1"/>
              <a:t>Title”:””Malware</a:t>
            </a:r>
            <a:r>
              <a:rPr lang="en-US" altLang="zh-CN" sz="1800" dirty="0"/>
              <a:t>” OR ”Monetization” OR ”Online advertising” OR ”WEB””)) AND (”Publication Title”: ”IEEE Recommended Practice for the Internet - Web Site Engineering, Web Site Management and Web Site Life Cycle”) </a:t>
            </a:r>
          </a:p>
          <a:p>
            <a:pPr lvl="1"/>
            <a:endParaRPr lang="zh-CN" altLang="en-US" dirty="0" smtClean="0"/>
          </a:p>
          <a:p>
            <a:pPr marL="457200" lvl="1" indent="0">
              <a:buNone/>
            </a:pPr>
            <a:endParaRPr lang="en-US" altLang="zh-CN" dirty="0"/>
          </a:p>
        </p:txBody>
      </p:sp>
      <p:sp>
        <p:nvSpPr>
          <p:cNvPr id="4" name="矩形 3"/>
          <p:cNvSpPr/>
          <p:nvPr/>
        </p:nvSpPr>
        <p:spPr>
          <a:xfrm>
            <a:off x="228600" y="393115"/>
            <a:ext cx="8305800" cy="369332"/>
          </a:xfrm>
          <a:prstGeom prst="rect">
            <a:avLst/>
          </a:prstGeom>
        </p:spPr>
        <p:txBody>
          <a:bodyPr wrap="square">
            <a:spAutoFit/>
          </a:bodyPr>
          <a:lstStyle/>
          <a:p>
            <a:pPr algn="ctr"/>
            <a:r>
              <a:rPr lang="en-US" altLang="zh-CN"/>
              <a:t>On Applying Metamorphic Testing: An Empirical Study On Academic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38</a:t>
            </a:fld>
            <a:endParaRPr kumimoji="1" lang="zh-CN" altLang="en-US"/>
          </a:p>
        </p:txBody>
      </p:sp>
    </p:spTree>
    <p:extLst>
      <p:ext uri="{BB962C8B-B14F-4D97-AF65-F5344CB8AC3E}">
        <p14:creationId xmlns:p14="http://schemas.microsoft.com/office/powerpoint/2010/main" val="1897221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00785"/>
            <a:ext cx="11155680" cy="4351338"/>
          </a:xfrm>
        </p:spPr>
        <p:txBody>
          <a:bodyPr>
            <a:normAutofit/>
          </a:bodyPr>
          <a:lstStyle/>
          <a:p>
            <a:r>
              <a:rPr lang="en-US" altLang="zh-CN" b="1" i="1" dirty="0" err="1"/>
              <a:t>MPShuffleJD</a:t>
            </a:r>
            <a:r>
              <a:rPr lang="en-US" altLang="zh-CN" i="1" dirty="0"/>
              <a:t> </a:t>
            </a:r>
            <a:endParaRPr lang="zh-CN" altLang="en-US" i="1" dirty="0" smtClean="0"/>
          </a:p>
          <a:p>
            <a:r>
              <a:rPr lang="zh-CN" altLang="zh-CN" dirty="0"/>
              <a:t>一个稳定的</a:t>
            </a:r>
            <a:r>
              <a:rPr lang="en-US" altLang="zh-CN" dirty="0"/>
              <a:t>ASE</a:t>
            </a:r>
            <a:r>
              <a:rPr lang="zh-CN" altLang="zh-CN" dirty="0"/>
              <a:t>应该为源</a:t>
            </a:r>
            <a:r>
              <a:rPr lang="zh-CN" altLang="zh-CN" dirty="0" smtClean="0"/>
              <a:t>查询</a:t>
            </a:r>
            <a:r>
              <a:rPr lang="en-US" altLang="zh-CN" dirty="0" smtClean="0"/>
              <a:t>A</a:t>
            </a:r>
            <a:r>
              <a:rPr lang="zh-CN" altLang="zh-CN" dirty="0" smtClean="0"/>
              <a:t>和</a:t>
            </a:r>
            <a:r>
              <a:rPr lang="zh-CN" altLang="zh-CN" dirty="0"/>
              <a:t>后续查询</a:t>
            </a:r>
            <a:r>
              <a:rPr lang="en-US" altLang="zh-CN" dirty="0"/>
              <a:t>B</a:t>
            </a:r>
            <a:r>
              <a:rPr lang="zh-CN" altLang="zh-CN" dirty="0"/>
              <a:t>返回类似的结果 </a:t>
            </a:r>
            <a:endParaRPr lang="en-US" altLang="zh-CN" dirty="0"/>
          </a:p>
          <a:p>
            <a:r>
              <a:rPr kumimoji="1" lang="zh-CN" altLang="en-US" dirty="0" smtClean="0"/>
              <a:t>如果源查询</a:t>
            </a:r>
            <a:r>
              <a:rPr kumimoji="1" lang="en-US" altLang="zh-CN" dirty="0" smtClean="0"/>
              <a:t>A</a:t>
            </a:r>
            <a:r>
              <a:rPr kumimoji="1" lang="zh-CN" altLang="en-US" dirty="0" smtClean="0"/>
              <a:t>的搜索关键词有序排列，则后续查询</a:t>
            </a:r>
            <a:r>
              <a:rPr kumimoji="1" lang="en-US" altLang="zh-CN" dirty="0" smtClean="0"/>
              <a:t>B</a:t>
            </a:r>
            <a:r>
              <a:rPr kumimoji="1" lang="zh-CN" altLang="en-US" dirty="0" smtClean="0"/>
              <a:t>通过对</a:t>
            </a:r>
            <a:r>
              <a:rPr kumimoji="1" lang="en-US" altLang="zh-CN" dirty="0" smtClean="0"/>
              <a:t>A</a:t>
            </a:r>
            <a:r>
              <a:rPr kumimoji="1" lang="zh-CN" altLang="en-US" dirty="0" smtClean="0"/>
              <a:t>的关键词顺序进行洗牌后得到，通过</a:t>
            </a:r>
            <a:r>
              <a:rPr kumimoji="1" lang="en-US" altLang="zh-CN" dirty="0" err="1" smtClean="0"/>
              <a:t>jaccard</a:t>
            </a:r>
            <a:r>
              <a:rPr kumimoji="1" lang="zh-CN" altLang="en-US" dirty="0" smtClean="0"/>
              <a:t>系数来评估两次结果间的相似性</a:t>
            </a:r>
          </a:p>
          <a:p>
            <a:r>
              <a:rPr kumimoji="1" lang="zh-CN" altLang="en-US" dirty="0" smtClean="0"/>
              <a:t>例子：</a:t>
            </a:r>
          </a:p>
          <a:p>
            <a:pPr marL="0" indent="0">
              <a:buNone/>
            </a:pPr>
            <a:r>
              <a:rPr kumimoji="1" lang="en-US" altLang="zh-CN" sz="2000" dirty="0" smtClean="0"/>
              <a:t>query</a:t>
            </a:r>
            <a:r>
              <a:rPr kumimoji="1" lang="zh-CN" altLang="en-US" sz="2000" dirty="0" smtClean="0"/>
              <a:t> </a:t>
            </a:r>
            <a:r>
              <a:rPr kumimoji="1" lang="en-US" altLang="zh-CN" sz="2000" dirty="0" smtClean="0"/>
              <a:t>A</a:t>
            </a:r>
            <a:r>
              <a:rPr kumimoji="1" lang="zh-CN" altLang="en-US" sz="2000" dirty="0" smtClean="0"/>
              <a:t>：</a:t>
            </a:r>
            <a:r>
              <a:rPr lang="en-US" altLang="zh-CN" sz="2000" dirty="0"/>
              <a:t>((”Document </a:t>
            </a:r>
            <a:r>
              <a:rPr lang="en-US" altLang="zh-CN" sz="2000" dirty="0" err="1"/>
              <a:t>Title”:””Business</a:t>
            </a:r>
            <a:r>
              <a:rPr lang="en-US" altLang="zh-CN" sz="2000" dirty="0"/>
              <a:t> logic” OR ”Coherence” OR ”Domain theory” OR ”Domain-specific language””)) </a:t>
            </a:r>
            <a:endParaRPr lang="zh-CN" altLang="en-US" sz="2000" dirty="0" smtClean="0"/>
          </a:p>
          <a:p>
            <a:pPr marL="0" indent="0">
              <a:buNone/>
            </a:pPr>
            <a:r>
              <a:rPr lang="en-US" altLang="zh-CN" sz="2000" dirty="0" smtClean="0"/>
              <a:t>Query</a:t>
            </a:r>
            <a:r>
              <a:rPr lang="zh-CN" altLang="en-US" sz="2000" dirty="0" smtClean="0"/>
              <a:t> </a:t>
            </a:r>
            <a:r>
              <a:rPr lang="en-US" altLang="zh-CN" sz="2000" dirty="0" smtClean="0"/>
              <a:t>B</a:t>
            </a:r>
            <a:r>
              <a:rPr lang="zh-CN" altLang="en-US" sz="2000" dirty="0" smtClean="0"/>
              <a:t>：</a:t>
            </a:r>
            <a:r>
              <a:rPr lang="en-US" altLang="zh-CN" sz="2000" dirty="0" smtClean="0"/>
              <a:t>((”</a:t>
            </a:r>
            <a:r>
              <a:rPr lang="en-US" altLang="zh-CN" sz="2000" dirty="0"/>
              <a:t>Document </a:t>
            </a:r>
            <a:r>
              <a:rPr lang="en-US" altLang="zh-CN" sz="2000" dirty="0" err="1"/>
              <a:t>Title”:””Coherence</a:t>
            </a:r>
            <a:r>
              <a:rPr lang="en-US" altLang="zh-CN" sz="2000" dirty="0"/>
              <a:t> ” OR ”Domain theory” OR ”Domain-specific language” OR ”Business logic””)) </a:t>
            </a:r>
          </a:p>
          <a:p>
            <a:pPr marL="0" indent="0">
              <a:buNone/>
            </a:pPr>
            <a:endParaRPr lang="zh-CN" altLang="en-US" b="1" dirty="0" smtClean="0"/>
          </a:p>
          <a:p>
            <a:pPr marL="0" indent="0">
              <a:buNone/>
            </a:pPr>
            <a:endParaRPr lang="zh-CN" altLang="en-US" b="1" dirty="0" smtClean="0"/>
          </a:p>
          <a:p>
            <a:pPr marL="0" indent="0">
              <a:buNone/>
            </a:pPr>
            <a:endParaRPr lang="en-US" altLang="zh-CN" dirty="0"/>
          </a:p>
          <a:p>
            <a:endParaRPr kumimoji="1" lang="zh-CN" altLang="en-US" dirty="0"/>
          </a:p>
        </p:txBody>
      </p:sp>
      <p:sp>
        <p:nvSpPr>
          <p:cNvPr id="4" name="矩形 3"/>
          <p:cNvSpPr/>
          <p:nvPr/>
        </p:nvSpPr>
        <p:spPr>
          <a:xfrm>
            <a:off x="838200" y="484555"/>
            <a:ext cx="8305800" cy="369332"/>
          </a:xfrm>
          <a:prstGeom prst="rect">
            <a:avLst/>
          </a:prstGeom>
        </p:spPr>
        <p:txBody>
          <a:bodyPr wrap="square">
            <a:spAutoFit/>
          </a:bodyPr>
          <a:lstStyle/>
          <a:p>
            <a:pPr algn="ctr"/>
            <a:r>
              <a:rPr lang="en-US" altLang="zh-CN" dirty="0"/>
              <a:t>On Applying Metamorphic Testing: An Empirical Study On Academic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39</a:t>
            </a:fld>
            <a:endParaRPr kumimoji="1" lang="zh-CN" altLang="en-US"/>
          </a:p>
        </p:txBody>
      </p:sp>
    </p:spTree>
    <p:extLst>
      <p:ext uri="{BB962C8B-B14F-4D97-AF65-F5344CB8AC3E}">
        <p14:creationId xmlns:p14="http://schemas.microsoft.com/office/powerpoint/2010/main" val="195389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2501"/>
            <a:ext cx="10515600" cy="4351338"/>
          </a:xfrm>
        </p:spPr>
        <p:txBody>
          <a:bodyPr>
            <a:normAutofit/>
          </a:bodyPr>
          <a:lstStyle/>
          <a:p>
            <a:pPr marL="0" indent="0">
              <a:buNone/>
            </a:pPr>
            <a:r>
              <a:rPr kumimoji="1" lang="zh-CN" altLang="en-US" sz="2400" b="1" dirty="0" smtClean="0"/>
              <a:t>研究方法：</a:t>
            </a:r>
            <a:r>
              <a:rPr lang="zh-CN" altLang="zh-CN" sz="2400" dirty="0"/>
              <a:t>提出了几种度量给定搜索引擎语义的方法，并给出了大量的实验结果</a:t>
            </a:r>
            <a:r>
              <a:rPr lang="zh-CN" altLang="zh-CN" sz="2400" dirty="0" smtClean="0"/>
              <a:t>。</a:t>
            </a:r>
            <a:r>
              <a:rPr lang="zh-CN" altLang="en-US" sz="2400" dirty="0" smtClean="0"/>
              <a:t>实验</a:t>
            </a:r>
            <a:r>
              <a:rPr lang="zh-CN" altLang="zh-CN" sz="2400" dirty="0" smtClean="0"/>
              <a:t>比较</a:t>
            </a:r>
            <a:r>
              <a:rPr lang="zh-CN" altLang="zh-CN" sz="2400" dirty="0"/>
              <a:t>了著名的搜索引擎</a:t>
            </a:r>
            <a:r>
              <a:rPr lang="zh-CN" altLang="zh-CN" sz="2400" dirty="0" smtClean="0"/>
              <a:t>，</a:t>
            </a:r>
            <a:r>
              <a:rPr lang="en-US" altLang="zh-CN" sz="2400" dirty="0"/>
              <a:t> Google, Yahoo!, </a:t>
            </a:r>
            <a:r>
              <a:rPr lang="en-US" altLang="zh-CN" sz="2400" dirty="0" smtClean="0"/>
              <a:t>Live, </a:t>
            </a:r>
            <a:r>
              <a:rPr lang="en-US" altLang="zh-CN" sz="2400" dirty="0" err="1"/>
              <a:t>Ask.com</a:t>
            </a:r>
            <a:r>
              <a:rPr lang="en-US" altLang="zh-CN" sz="2400" dirty="0"/>
              <a:t> </a:t>
            </a:r>
            <a:r>
              <a:rPr lang="zh-CN" altLang="zh-CN" sz="2400" dirty="0" smtClean="0"/>
              <a:t>以及</a:t>
            </a:r>
            <a:r>
              <a:rPr lang="en-US" altLang="zh-CN" sz="2400" dirty="0" err="1"/>
              <a:t>Hakia</a:t>
            </a:r>
            <a:r>
              <a:rPr lang="zh-CN" altLang="zh-CN" sz="2400" dirty="0"/>
              <a:t>和</a:t>
            </a:r>
            <a:r>
              <a:rPr lang="en-US" altLang="zh-CN" sz="2400" dirty="0" err="1"/>
              <a:t>Cuil</a:t>
            </a:r>
            <a:r>
              <a:rPr lang="zh-CN" altLang="zh-CN" sz="2400" dirty="0"/>
              <a:t>这两个声称具有语义的新搜索引擎</a:t>
            </a:r>
            <a:r>
              <a:rPr lang="zh-CN" altLang="zh-CN" sz="2400" dirty="0" smtClean="0">
                <a:effectLst/>
              </a:rPr>
              <a:t> </a:t>
            </a:r>
            <a:r>
              <a:rPr lang="zh-CN" altLang="en-US" sz="2400" dirty="0" smtClean="0"/>
              <a:t>。</a:t>
            </a:r>
          </a:p>
          <a:p>
            <a:pPr marL="0" indent="0">
              <a:buNone/>
            </a:pPr>
            <a:endParaRPr lang="zh-CN" altLang="en-US" sz="2400" b="1" i="1" dirty="0" smtClean="0"/>
          </a:p>
          <a:p>
            <a:pPr marL="0" indent="0">
              <a:buNone/>
            </a:pPr>
            <a:r>
              <a:rPr lang="en-US" altLang="zh-CN" sz="2400" b="1" i="1" dirty="0" smtClean="0"/>
              <a:t>Invariance </a:t>
            </a:r>
            <a:r>
              <a:rPr lang="en-US" altLang="zh-CN" sz="2400" b="1" i="1" dirty="0"/>
              <a:t>Metrics </a:t>
            </a:r>
            <a:endParaRPr lang="en-US" altLang="zh-CN" sz="2400" b="1" dirty="0" smtClean="0"/>
          </a:p>
          <a:p>
            <a:r>
              <a:rPr lang="en-US" altLang="zh-CN" sz="2400" b="1" dirty="0"/>
              <a:t>Entropy </a:t>
            </a:r>
            <a:endParaRPr lang="en-US" altLang="zh-CN" sz="2400" b="1" dirty="0" smtClean="0"/>
          </a:p>
          <a:p>
            <a:r>
              <a:rPr lang="en-US" altLang="zh-CN" sz="2400" b="1" dirty="0"/>
              <a:t>Top-K Results Overlap </a:t>
            </a:r>
            <a:endParaRPr lang="en-US" altLang="zh-CN" sz="2400" b="1" dirty="0" smtClean="0"/>
          </a:p>
          <a:p>
            <a:r>
              <a:rPr lang="en-US" altLang="zh-CN" sz="2400" b="1" dirty="0"/>
              <a:t>ORA Invariance </a:t>
            </a:r>
            <a:endParaRPr lang="en-US" altLang="zh-CN" sz="2400" b="1" dirty="0" smtClean="0"/>
          </a:p>
          <a:p>
            <a:endParaRPr kumimoji="1" lang="zh-CN" altLang="en-US" sz="2400" b="1" dirty="0"/>
          </a:p>
        </p:txBody>
      </p:sp>
      <p:sp>
        <p:nvSpPr>
          <p:cNvPr id="4"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4</a:t>
            </a:fld>
            <a:endParaRPr kumimoji="1" lang="zh-CN" altLang="en-US"/>
          </a:p>
        </p:txBody>
      </p:sp>
    </p:spTree>
    <p:extLst>
      <p:ext uri="{BB962C8B-B14F-4D97-AF65-F5344CB8AC3E}">
        <p14:creationId xmlns:p14="http://schemas.microsoft.com/office/powerpoint/2010/main" val="786870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1520" y="198120"/>
            <a:ext cx="11277600" cy="9174480"/>
          </a:xfrm>
        </p:spPr>
        <p:txBody>
          <a:bodyPr>
            <a:normAutofit/>
          </a:bodyPr>
          <a:lstStyle/>
          <a:p>
            <a:r>
              <a:rPr lang="en-US" altLang="zh-CN" sz="2400" b="1" dirty="0" err="1" smtClean="0"/>
              <a:t>MPTitle</a:t>
            </a:r>
            <a:endParaRPr lang="zh-CN" altLang="en-US" sz="2400" b="1" dirty="0" smtClean="0"/>
          </a:p>
          <a:p>
            <a:pPr lvl="1"/>
            <a:r>
              <a:rPr lang="zh-CN" altLang="zh-CN" dirty="0"/>
              <a:t>通过构造一个源</a:t>
            </a:r>
            <a:r>
              <a:rPr lang="zh-CN" altLang="zh-CN" dirty="0" smtClean="0"/>
              <a:t>查询</a:t>
            </a:r>
            <a:r>
              <a:rPr lang="en-US" altLang="zh-CN" dirty="0" smtClean="0"/>
              <a:t>A</a:t>
            </a:r>
            <a:r>
              <a:rPr lang="zh-CN" altLang="zh-CN" dirty="0" smtClean="0"/>
              <a:t>进行</a:t>
            </a:r>
            <a:r>
              <a:rPr lang="zh-CN" altLang="zh-CN" dirty="0"/>
              <a:t>搜索，然后创建一个后续查询</a:t>
            </a:r>
            <a:r>
              <a:rPr lang="en-US" altLang="zh-CN" dirty="0"/>
              <a:t>B</a:t>
            </a:r>
            <a:r>
              <a:rPr lang="zh-CN" altLang="zh-CN" dirty="0"/>
              <a:t>，该查询</a:t>
            </a:r>
            <a:r>
              <a:rPr lang="en-US" altLang="zh-CN" dirty="0"/>
              <a:t>B</a:t>
            </a:r>
            <a:r>
              <a:rPr lang="zh-CN" altLang="zh-CN" dirty="0"/>
              <a:t>将包含先前执行的源</a:t>
            </a:r>
            <a:r>
              <a:rPr lang="zh-CN" altLang="zh-CN" dirty="0" smtClean="0"/>
              <a:t>查询</a:t>
            </a:r>
            <a:r>
              <a:rPr lang="en-US" altLang="zh-CN" dirty="0" smtClean="0"/>
              <a:t>A</a:t>
            </a:r>
            <a:r>
              <a:rPr lang="zh-CN" altLang="zh-CN" dirty="0" smtClean="0"/>
              <a:t>和</a:t>
            </a:r>
            <a:r>
              <a:rPr lang="zh-CN" altLang="zh-CN" dirty="0"/>
              <a:t>源</a:t>
            </a:r>
            <a:r>
              <a:rPr lang="zh-CN" altLang="zh-CN" dirty="0" smtClean="0"/>
              <a:t>查询</a:t>
            </a:r>
            <a:r>
              <a:rPr lang="en-US" altLang="zh-CN" dirty="0" smtClean="0"/>
              <a:t>A</a:t>
            </a:r>
            <a:r>
              <a:rPr lang="zh-CN" altLang="zh-CN" dirty="0" smtClean="0"/>
              <a:t>中</a:t>
            </a:r>
            <a:r>
              <a:rPr lang="zh-CN" altLang="zh-CN" dirty="0"/>
              <a:t>返回的第一篇论文的标题。后续查询</a:t>
            </a:r>
            <a:r>
              <a:rPr lang="en-US" altLang="zh-CN" dirty="0"/>
              <a:t>B</a:t>
            </a:r>
            <a:r>
              <a:rPr lang="zh-CN" altLang="zh-CN" dirty="0"/>
              <a:t>的至少一个结果应等于从源查询</a:t>
            </a:r>
            <a:r>
              <a:rPr lang="en-US" altLang="zh-CN" dirty="0"/>
              <a:t>A</a:t>
            </a:r>
            <a:r>
              <a:rPr lang="zh-CN" altLang="zh-CN" dirty="0"/>
              <a:t>提取的第一个</a:t>
            </a:r>
            <a:r>
              <a:rPr lang="zh-CN" altLang="zh-CN" dirty="0" smtClean="0"/>
              <a:t>结果</a:t>
            </a:r>
            <a:r>
              <a:rPr lang="zh-CN" altLang="en-US" dirty="0" smtClean="0"/>
              <a:t>。</a:t>
            </a:r>
            <a:endParaRPr lang="en-US" altLang="zh-CN" dirty="0"/>
          </a:p>
          <a:p>
            <a:r>
              <a:rPr lang="en-US" altLang="zh-CN" sz="2400" b="1" dirty="0" smtClean="0"/>
              <a:t>Top1Absent</a:t>
            </a:r>
            <a:endParaRPr lang="zh-CN" altLang="en-US" sz="2400" b="1" dirty="0" smtClean="0"/>
          </a:p>
          <a:p>
            <a:pPr lvl="1"/>
            <a:r>
              <a:rPr lang="zh-CN" altLang="zh-CN" dirty="0"/>
              <a:t>源查询</a:t>
            </a:r>
            <a:r>
              <a:rPr lang="en-US" altLang="zh-CN" dirty="0"/>
              <a:t>A</a:t>
            </a:r>
            <a:r>
              <a:rPr lang="zh-CN" altLang="zh-CN" dirty="0"/>
              <a:t>使用一</a:t>
            </a:r>
            <a:r>
              <a:rPr lang="zh-CN" altLang="zh-CN" dirty="0" smtClean="0"/>
              <a:t>个</a:t>
            </a:r>
            <a:r>
              <a:rPr lang="zh-CN" altLang="en-US" dirty="0" smtClean="0"/>
              <a:t>关键词</a:t>
            </a:r>
            <a:r>
              <a:rPr lang="zh-CN" altLang="zh-CN" dirty="0" smtClean="0"/>
              <a:t>列表</a:t>
            </a:r>
            <a:r>
              <a:rPr lang="zh-CN" altLang="zh-CN" dirty="0"/>
              <a:t>构造，然后，后续查询</a:t>
            </a:r>
            <a:r>
              <a:rPr lang="en-US" altLang="zh-CN" dirty="0"/>
              <a:t>B</a:t>
            </a:r>
            <a:r>
              <a:rPr lang="zh-CN" altLang="zh-CN" dirty="0"/>
              <a:t>基于源查询</a:t>
            </a:r>
            <a:r>
              <a:rPr lang="en-US" altLang="zh-CN" dirty="0"/>
              <a:t>A</a:t>
            </a:r>
            <a:r>
              <a:rPr lang="zh-CN" altLang="zh-CN" dirty="0"/>
              <a:t>使用源查询</a:t>
            </a:r>
            <a:r>
              <a:rPr lang="en-US" altLang="zh-CN" dirty="0"/>
              <a:t>A</a:t>
            </a:r>
            <a:r>
              <a:rPr lang="zh-CN" altLang="zh-CN" dirty="0"/>
              <a:t>中返回的第一篇论文的名称构造</a:t>
            </a:r>
            <a:r>
              <a:rPr lang="zh-CN" altLang="zh-CN" dirty="0" smtClean="0"/>
              <a:t>。</a:t>
            </a:r>
            <a:r>
              <a:rPr lang="en-US" altLang="zh-CN" dirty="0" err="1" smtClean="0"/>
              <a:t>MPTitle</a:t>
            </a:r>
            <a:r>
              <a:rPr lang="zh-CN" altLang="zh-CN" dirty="0"/>
              <a:t>和</a:t>
            </a:r>
            <a:r>
              <a:rPr lang="en-US" altLang="zh-CN" dirty="0"/>
              <a:t>Top1Absent</a:t>
            </a:r>
            <a:r>
              <a:rPr lang="zh-CN" altLang="zh-CN" dirty="0"/>
              <a:t>的后续查询</a:t>
            </a:r>
            <a:r>
              <a:rPr lang="en-US" altLang="zh-CN" dirty="0"/>
              <a:t>B</a:t>
            </a:r>
            <a:r>
              <a:rPr lang="zh-CN" altLang="zh-CN" dirty="0"/>
              <a:t>是相同的。然而，当</a:t>
            </a:r>
            <a:r>
              <a:rPr lang="en-US" altLang="zh-CN" dirty="0" err="1" smtClean="0"/>
              <a:t>MPTitle</a:t>
            </a:r>
            <a:r>
              <a:rPr lang="zh-CN" altLang="en-US" dirty="0" smtClean="0"/>
              <a:t>关注</a:t>
            </a:r>
            <a:r>
              <a:rPr lang="zh-CN" altLang="zh-CN" dirty="0" smtClean="0"/>
              <a:t>返回</a:t>
            </a:r>
            <a:r>
              <a:rPr lang="zh-CN" altLang="zh-CN" dirty="0"/>
              <a:t>的论文</a:t>
            </a:r>
            <a:r>
              <a:rPr lang="zh-CN" altLang="zh-CN" dirty="0" smtClean="0"/>
              <a:t>列表，</a:t>
            </a:r>
            <a:r>
              <a:rPr lang="en-US" altLang="zh-CN" dirty="0"/>
              <a:t>Top1Absent</a:t>
            </a:r>
            <a:r>
              <a:rPr lang="zh-CN" altLang="zh-CN" dirty="0"/>
              <a:t>只关注检查在两个查询中返回的第一个</a:t>
            </a:r>
            <a:r>
              <a:rPr lang="zh-CN" altLang="zh-CN" dirty="0" smtClean="0"/>
              <a:t>结果</a:t>
            </a:r>
            <a:endParaRPr lang="zh-CN" altLang="en-US" dirty="0" smtClean="0"/>
          </a:p>
          <a:p>
            <a:r>
              <a:rPr lang="zh-CN" altLang="en-US" sz="2400" dirty="0" smtClean="0"/>
              <a:t>例子：</a:t>
            </a:r>
            <a:br>
              <a:rPr lang="zh-CN" altLang="en-US" sz="2400" dirty="0" smtClean="0"/>
            </a:br>
            <a:r>
              <a:rPr lang="en-US" altLang="zh-CN" sz="2000" dirty="0" smtClean="0"/>
              <a:t>query A:   ((”</a:t>
            </a:r>
            <a:r>
              <a:rPr lang="en-US" altLang="zh-CN" sz="2000" dirty="0"/>
              <a:t>Document </a:t>
            </a:r>
            <a:r>
              <a:rPr lang="en-US" altLang="zh-CN" sz="2000" dirty="0" err="1"/>
              <a:t>Title”:Algorithm</a:t>
            </a:r>
            <a:r>
              <a:rPr lang="en-US" altLang="zh-CN" sz="2000" dirty="0"/>
              <a:t>” OR ”Linear programming” OR ”Pulse-width modulation” OR Simulation)) </a:t>
            </a:r>
          </a:p>
          <a:p>
            <a:pPr marL="0" indent="0">
              <a:buNone/>
            </a:pPr>
            <a:r>
              <a:rPr lang="en-US" altLang="zh-CN" sz="2000" dirty="0" smtClean="0"/>
              <a:t>    1</a:t>
            </a:r>
            <a:r>
              <a:rPr lang="en-US" altLang="zh-CN" sz="2000" baseline="30000" dirty="0" smtClean="0"/>
              <a:t>st</a:t>
            </a:r>
            <a:r>
              <a:rPr lang="en-US" altLang="zh-CN" sz="2000" dirty="0" smtClean="0"/>
              <a:t> result:   Random </a:t>
            </a:r>
            <a:r>
              <a:rPr lang="en-US" altLang="zh-CN" sz="2000" dirty="0" err="1"/>
              <a:t>swithing</a:t>
            </a:r>
            <a:r>
              <a:rPr lang="en-US" altLang="zh-CN" sz="2000" dirty="0"/>
              <a:t> frequency pulse width modulation: Analysis, design and simulation </a:t>
            </a:r>
            <a:endParaRPr lang="en-US" altLang="zh-CN" sz="2000" dirty="0" smtClean="0"/>
          </a:p>
          <a:p>
            <a:pPr marL="0" indent="0">
              <a:buNone/>
            </a:pPr>
            <a:r>
              <a:rPr lang="en-US" altLang="zh-CN" sz="2000" dirty="0" smtClean="0"/>
              <a:t>    query B:   ((”</a:t>
            </a:r>
            <a:r>
              <a:rPr lang="en-US" altLang="zh-CN" sz="2000" dirty="0"/>
              <a:t>Document </a:t>
            </a:r>
            <a:r>
              <a:rPr lang="en-US" altLang="zh-CN" sz="2000" dirty="0" err="1"/>
              <a:t>Title”:Algorithm</a:t>
            </a:r>
            <a:r>
              <a:rPr lang="en-US" altLang="zh-CN" sz="2000" dirty="0"/>
              <a:t>” OR ”Linear programming” OR ”Pulse-width modulation” OR Simulation)) AND (”Document Title”: ”Random </a:t>
            </a:r>
            <a:r>
              <a:rPr lang="en-US" altLang="zh-CN" sz="2000" dirty="0" err="1"/>
              <a:t>swithing</a:t>
            </a:r>
            <a:r>
              <a:rPr lang="en-US" altLang="zh-CN" sz="2000" dirty="0"/>
              <a:t> frequency pulse width modulation...) </a:t>
            </a:r>
          </a:p>
          <a:p>
            <a:pPr marL="0" indent="0">
              <a:buNone/>
            </a:pPr>
            <a:endParaRPr lang="en-US" altLang="zh-CN" dirty="0"/>
          </a:p>
          <a:p>
            <a:pPr marL="0" indent="0">
              <a:buNone/>
            </a:pPr>
            <a:r>
              <a:rPr lang="zh-CN" altLang="zh-CN" dirty="0" smtClean="0"/>
              <a:t> </a:t>
            </a:r>
            <a:r>
              <a:rPr lang="en-US" altLang="zh-CN" dirty="0"/>
              <a:t/>
            </a:r>
            <a:br>
              <a:rPr lang="en-US" altLang="zh-CN" dirty="0"/>
            </a:br>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40</a:t>
            </a:fld>
            <a:endParaRPr kumimoji="1" lang="zh-CN" altLang="en-US"/>
          </a:p>
        </p:txBody>
      </p:sp>
    </p:spTree>
    <p:extLst>
      <p:ext uri="{BB962C8B-B14F-4D97-AF65-F5344CB8AC3E}">
        <p14:creationId xmlns:p14="http://schemas.microsoft.com/office/powerpoint/2010/main" val="1004701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943" y="1788302"/>
            <a:ext cx="10515600" cy="4351338"/>
          </a:xfrm>
        </p:spPr>
        <p:txBody>
          <a:bodyPr>
            <a:normAutofit/>
          </a:bodyPr>
          <a:lstStyle/>
          <a:p>
            <a:r>
              <a:rPr lang="en-US" altLang="zh-CN" dirty="0" smtClean="0"/>
              <a:t>RQ1:</a:t>
            </a:r>
            <a:r>
              <a:rPr lang="zh-CN" altLang="zh-CN" dirty="0"/>
              <a:t>是否可以使用</a:t>
            </a:r>
            <a:r>
              <a:rPr lang="en-US" altLang="zh-CN" dirty="0"/>
              <a:t>MRs</a:t>
            </a:r>
            <a:r>
              <a:rPr lang="zh-CN" altLang="zh-CN" dirty="0"/>
              <a:t>指出</a:t>
            </a:r>
            <a:r>
              <a:rPr lang="en-US" altLang="zh-CN" dirty="0"/>
              <a:t>ASE</a:t>
            </a:r>
            <a:r>
              <a:rPr lang="zh-CN" altLang="zh-CN" dirty="0"/>
              <a:t>中可能存在的故障</a:t>
            </a:r>
            <a:r>
              <a:rPr lang="zh-CN" altLang="zh-CN" dirty="0" smtClean="0"/>
              <a:t>？</a:t>
            </a:r>
            <a:endParaRPr lang="zh-CN" altLang="en-US" dirty="0" smtClean="0"/>
          </a:p>
          <a:p>
            <a:pPr lvl="1"/>
            <a:r>
              <a:rPr kumimoji="1" lang="zh-CN" altLang="en-US" sz="2800" dirty="0"/>
              <a:t>评估</a:t>
            </a:r>
            <a:r>
              <a:rPr kumimoji="1" lang="en-US" altLang="zh-CN" sz="2800" dirty="0"/>
              <a:t>ASE</a:t>
            </a:r>
            <a:r>
              <a:rPr kumimoji="1" lang="zh-CN" altLang="en-US" sz="2800" dirty="0"/>
              <a:t>返回特定结果的</a:t>
            </a:r>
            <a:r>
              <a:rPr kumimoji="1" lang="zh-CN" altLang="en-US" sz="2800" dirty="0" smtClean="0"/>
              <a:t>能力</a:t>
            </a:r>
            <a:r>
              <a:rPr lang="zh-CN" altLang="zh-CN" sz="2800" dirty="0" smtClean="0"/>
              <a:t> </a:t>
            </a:r>
            <a:endParaRPr lang="zh-CN" altLang="en-US" sz="2800" dirty="0" smtClean="0"/>
          </a:p>
          <a:p>
            <a:r>
              <a:rPr lang="en-US" altLang="zh-CN" dirty="0" smtClean="0"/>
              <a:t>RQ2:</a:t>
            </a:r>
            <a:r>
              <a:rPr lang="zh-CN" altLang="zh-CN" dirty="0"/>
              <a:t>是否可以使用</a:t>
            </a:r>
            <a:r>
              <a:rPr lang="en-US" altLang="zh-CN" dirty="0"/>
              <a:t>MRs</a:t>
            </a:r>
            <a:r>
              <a:rPr lang="zh-CN" altLang="zh-CN" dirty="0"/>
              <a:t>检测</a:t>
            </a:r>
            <a:r>
              <a:rPr lang="en-US" altLang="zh-CN" dirty="0"/>
              <a:t>ASEs</a:t>
            </a:r>
            <a:r>
              <a:rPr lang="zh-CN" altLang="zh-CN" dirty="0"/>
              <a:t>算法中可能的异常</a:t>
            </a:r>
            <a:r>
              <a:rPr lang="zh-CN" altLang="zh-CN" dirty="0" smtClean="0"/>
              <a:t>？</a:t>
            </a:r>
            <a:endParaRPr lang="zh-CN" altLang="en-US" dirty="0" smtClean="0"/>
          </a:p>
          <a:p>
            <a:pPr lvl="1"/>
            <a:r>
              <a:rPr kumimoji="1" lang="zh-CN" altLang="en-US" sz="2800" dirty="0"/>
              <a:t>评估</a:t>
            </a:r>
            <a:r>
              <a:rPr kumimoji="1" lang="en-US" altLang="zh-CN" sz="2800" dirty="0"/>
              <a:t>ASE</a:t>
            </a:r>
            <a:r>
              <a:rPr kumimoji="1" lang="zh-CN" altLang="en-US" sz="2800" dirty="0"/>
              <a:t>返回结果排名的</a:t>
            </a:r>
            <a:r>
              <a:rPr kumimoji="1" lang="zh-CN" altLang="en-US" sz="2800" dirty="0" smtClean="0"/>
              <a:t>稳定性</a:t>
            </a:r>
            <a:endParaRPr lang="zh-CN" altLang="en-US" sz="2800" dirty="0" smtClean="0"/>
          </a:p>
          <a:p>
            <a:pPr marL="0" indent="0">
              <a:buNone/>
            </a:pPr>
            <a:r>
              <a:rPr lang="zh-CN" altLang="zh-CN" dirty="0" smtClean="0"/>
              <a:t>对</a:t>
            </a:r>
            <a:r>
              <a:rPr lang="zh-CN" altLang="zh-CN" dirty="0"/>
              <a:t>每一</a:t>
            </a:r>
            <a:r>
              <a:rPr lang="zh-CN" altLang="zh-CN" dirty="0" smtClean="0"/>
              <a:t>个</a:t>
            </a:r>
            <a:r>
              <a:rPr lang="zh-CN" altLang="en-US" dirty="0" smtClean="0"/>
              <a:t>被用于评估的</a:t>
            </a:r>
            <a:r>
              <a:rPr lang="en-US" altLang="zh-CN" dirty="0" smtClean="0"/>
              <a:t>MR</a:t>
            </a:r>
            <a:r>
              <a:rPr lang="zh-CN" altLang="zh-CN" dirty="0"/>
              <a:t>，其结果有两种讨论方式：（</a:t>
            </a:r>
            <a:r>
              <a:rPr lang="en-US" altLang="zh-CN" dirty="0"/>
              <a:t>I</a:t>
            </a:r>
            <a:r>
              <a:rPr lang="zh-CN" altLang="zh-CN" dirty="0"/>
              <a:t>）描述性统计和（</a:t>
            </a:r>
            <a:r>
              <a:rPr lang="en-US" altLang="zh-CN" dirty="0"/>
              <a:t>II</a:t>
            </a:r>
            <a:r>
              <a:rPr lang="zh-CN" altLang="zh-CN" dirty="0"/>
              <a:t>）假设检验。 </a:t>
            </a:r>
            <a:endParaRPr kumimoji="1" lang="zh-CN" altLang="en-US" dirty="0"/>
          </a:p>
        </p:txBody>
      </p:sp>
      <p:sp>
        <p:nvSpPr>
          <p:cNvPr id="5" name="矩形 4"/>
          <p:cNvSpPr/>
          <p:nvPr/>
        </p:nvSpPr>
        <p:spPr>
          <a:xfrm>
            <a:off x="576943" y="652506"/>
            <a:ext cx="8305800" cy="369332"/>
          </a:xfrm>
          <a:prstGeom prst="rect">
            <a:avLst/>
          </a:prstGeom>
        </p:spPr>
        <p:txBody>
          <a:bodyPr wrap="square">
            <a:spAutoFit/>
          </a:bodyPr>
          <a:lstStyle/>
          <a:p>
            <a:pPr algn="ctr"/>
            <a:r>
              <a:rPr lang="en-US" altLang="zh-CN" dirty="0"/>
              <a:t>On Applying Metamorphic Testing: An Empirical Study On Academic Search Engines</a:t>
            </a:r>
            <a:endParaRPr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41</a:t>
            </a:fld>
            <a:endParaRPr kumimoji="1" lang="zh-CN" altLang="en-US"/>
          </a:p>
        </p:txBody>
      </p:sp>
    </p:spTree>
    <p:extLst>
      <p:ext uri="{BB962C8B-B14F-4D97-AF65-F5344CB8AC3E}">
        <p14:creationId xmlns:p14="http://schemas.microsoft.com/office/powerpoint/2010/main" val="13659722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4498" y="16465"/>
            <a:ext cx="7809722" cy="4947520"/>
          </a:xfrm>
        </p:spPr>
      </p:pic>
      <p:sp>
        <p:nvSpPr>
          <p:cNvPr id="5" name="文本框 4"/>
          <p:cNvSpPr txBox="1"/>
          <p:nvPr/>
        </p:nvSpPr>
        <p:spPr>
          <a:xfrm>
            <a:off x="522515" y="485191"/>
            <a:ext cx="4870579" cy="523220"/>
          </a:xfrm>
          <a:prstGeom prst="rect">
            <a:avLst/>
          </a:prstGeom>
          <a:noFill/>
        </p:spPr>
        <p:txBody>
          <a:bodyPr wrap="square" rtlCol="0">
            <a:spAutoFit/>
          </a:bodyPr>
          <a:lstStyle/>
          <a:p>
            <a:r>
              <a:rPr kumimoji="1" lang="en-US" altLang="zh-CN" sz="2800" b="1" dirty="0" err="1" smtClean="0"/>
              <a:t>MPublished</a:t>
            </a:r>
            <a:r>
              <a:rPr kumimoji="1" lang="zh-CN" altLang="en-US" sz="2800" b="1" dirty="0" smtClean="0"/>
              <a:t>实验结果</a:t>
            </a:r>
            <a:endParaRPr kumimoji="1" lang="zh-CN" altLang="en-US" sz="2800" b="1" dirty="0"/>
          </a:p>
        </p:txBody>
      </p:sp>
      <p:sp>
        <p:nvSpPr>
          <p:cNvPr id="6" name="文本框 5"/>
          <p:cNvSpPr txBox="1"/>
          <p:nvPr/>
        </p:nvSpPr>
        <p:spPr>
          <a:xfrm>
            <a:off x="951723" y="5106254"/>
            <a:ext cx="10711543" cy="1754326"/>
          </a:xfrm>
          <a:prstGeom prst="rect">
            <a:avLst/>
          </a:prstGeom>
          <a:noFill/>
        </p:spPr>
        <p:txBody>
          <a:bodyPr wrap="square" rtlCol="0">
            <a:spAutoFit/>
          </a:bodyPr>
          <a:lstStyle/>
          <a:p>
            <a:pPr marL="285750" indent="-285750">
              <a:buFont typeface="Arial" charset="0"/>
              <a:buChar char="•"/>
            </a:pPr>
            <a:r>
              <a:rPr lang="zh-CN" altLang="en-US" sz="2400" dirty="0" smtClean="0"/>
              <a:t>假设检验结果：</a:t>
            </a:r>
            <a:r>
              <a:rPr lang="zh-CN" altLang="zh-CN" sz="2400" dirty="0" smtClean="0"/>
              <a:t>有</a:t>
            </a:r>
            <a:r>
              <a:rPr lang="zh-CN" altLang="zh-CN" sz="2400" dirty="0"/>
              <a:t>证据表明</a:t>
            </a:r>
            <a:r>
              <a:rPr lang="en-US" altLang="zh-CN" sz="2400" dirty="0" err="1"/>
              <a:t>MPublished</a:t>
            </a:r>
            <a:r>
              <a:rPr lang="zh-CN" altLang="zh-CN" sz="2400" dirty="0"/>
              <a:t>在检测</a:t>
            </a:r>
            <a:r>
              <a:rPr lang="en-US" altLang="zh-CN" sz="2400" dirty="0"/>
              <a:t>ASE</a:t>
            </a:r>
            <a:r>
              <a:rPr lang="zh-CN" altLang="zh-CN" sz="2400" dirty="0"/>
              <a:t>中的失败时表现不同 </a:t>
            </a:r>
            <a:endParaRPr lang="zh-CN" altLang="en-US" sz="2400" dirty="0" smtClean="0"/>
          </a:p>
          <a:p>
            <a:pPr marL="285750" indent="-285750">
              <a:buFont typeface="Arial" charset="0"/>
              <a:buChar char="•"/>
            </a:pPr>
            <a:r>
              <a:rPr lang="zh-CN" altLang="zh-CN" sz="2400" dirty="0"/>
              <a:t>最可靠的</a:t>
            </a:r>
            <a:r>
              <a:rPr lang="en-US" altLang="zh-CN" sz="2400" dirty="0"/>
              <a:t>ASE</a:t>
            </a:r>
            <a:r>
              <a:rPr lang="zh-CN" altLang="zh-CN" sz="2400" dirty="0"/>
              <a:t>是</a:t>
            </a:r>
            <a:r>
              <a:rPr lang="en-US" altLang="zh-CN" sz="2400" dirty="0" err="1" smtClean="0"/>
              <a:t>ScienceDirect</a:t>
            </a:r>
            <a:r>
              <a:rPr lang="zh-CN" altLang="en-US" sz="2400" dirty="0" smtClean="0"/>
              <a:t>，从用户角度看，可以满足特定的需求</a:t>
            </a:r>
          </a:p>
          <a:p>
            <a:pPr marL="285750" indent="-285750">
              <a:buFont typeface="Arial" charset="0"/>
              <a:buChar char="•"/>
            </a:pPr>
            <a:r>
              <a:rPr lang="zh-CN" altLang="zh-CN" sz="2400" dirty="0"/>
              <a:t>最不可靠的</a:t>
            </a:r>
            <a:r>
              <a:rPr lang="en-US" altLang="zh-CN" sz="2400" dirty="0"/>
              <a:t>ASE</a:t>
            </a:r>
            <a:r>
              <a:rPr lang="zh-CN" altLang="zh-CN" sz="2400" dirty="0"/>
              <a:t>是</a:t>
            </a:r>
            <a:r>
              <a:rPr lang="en-US" altLang="zh-CN" sz="2400" dirty="0"/>
              <a:t>IEEE </a:t>
            </a:r>
            <a:r>
              <a:rPr lang="en-US" altLang="zh-CN" sz="2400" dirty="0" smtClean="0"/>
              <a:t>v2</a:t>
            </a:r>
            <a:r>
              <a:rPr lang="zh-CN" altLang="en-US" sz="2400" dirty="0" smtClean="0"/>
              <a:t>，</a:t>
            </a:r>
            <a:r>
              <a:rPr lang="zh-CN" altLang="zh-CN" sz="2400" dirty="0"/>
              <a:t>升级后，</a:t>
            </a:r>
            <a:r>
              <a:rPr lang="en-US" altLang="zh-CN" sz="2400" dirty="0"/>
              <a:t>IEEE</a:t>
            </a:r>
            <a:r>
              <a:rPr lang="zh-CN" altLang="zh-CN" sz="2400" dirty="0"/>
              <a:t>表现</a:t>
            </a:r>
            <a:r>
              <a:rPr lang="zh-CN" altLang="zh-CN" sz="2400" dirty="0" smtClean="0"/>
              <a:t>出</a:t>
            </a:r>
            <a:r>
              <a:rPr lang="zh-CN" altLang="en-US" sz="2400" dirty="0" smtClean="0"/>
              <a:t>更</a:t>
            </a:r>
            <a:r>
              <a:rPr lang="zh-CN" altLang="zh-CN" sz="2400" dirty="0" smtClean="0"/>
              <a:t>糟糕</a:t>
            </a:r>
            <a:r>
              <a:rPr lang="zh-CN" altLang="en-US" sz="2400" dirty="0" smtClean="0"/>
              <a:t>的</a:t>
            </a:r>
            <a:r>
              <a:rPr lang="zh-CN" altLang="zh-CN" sz="2400" dirty="0" smtClean="0"/>
              <a:t>性能</a:t>
            </a:r>
            <a:endParaRPr lang="zh-CN" altLang="en-US" sz="2400" dirty="0" smtClean="0"/>
          </a:p>
          <a:p>
            <a:pPr marL="285750" indent="-285750">
              <a:buFont typeface="Arial" charset="0"/>
              <a:buChar char="•"/>
            </a:pPr>
            <a:endParaRPr lang="zh-CN" altLang="en-US" dirty="0" smtClean="0"/>
          </a:p>
          <a:p>
            <a:pPr marL="285750" indent="-285750">
              <a:buFont typeface="Arial" charset="0"/>
              <a:buChar char="•"/>
            </a:pPr>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42</a:t>
            </a:fld>
            <a:endParaRPr kumimoji="1" lang="zh-CN" altLang="en-US"/>
          </a:p>
        </p:txBody>
      </p:sp>
    </p:spTree>
    <p:extLst>
      <p:ext uri="{BB962C8B-B14F-4D97-AF65-F5344CB8AC3E}">
        <p14:creationId xmlns:p14="http://schemas.microsoft.com/office/powerpoint/2010/main" val="1999130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024" y="197174"/>
            <a:ext cx="3771122" cy="1325563"/>
          </a:xfrm>
        </p:spPr>
        <p:txBody>
          <a:bodyPr>
            <a:normAutofit/>
          </a:bodyPr>
          <a:lstStyle/>
          <a:p>
            <a:r>
              <a:rPr kumimoji="1" lang="en-US" altLang="zh-CN" sz="2800" b="1" dirty="0" err="1" smtClean="0"/>
              <a:t>MPTitle</a:t>
            </a:r>
            <a:r>
              <a:rPr kumimoji="1" lang="zh-CN" altLang="en-US" sz="2800" b="1" dirty="0" smtClean="0"/>
              <a:t>实验结果</a:t>
            </a:r>
            <a:endParaRPr kumimoji="1" lang="zh-CN" altLang="en-US" sz="2800" b="1"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0463" y="197174"/>
            <a:ext cx="8235299" cy="4790877"/>
          </a:xfrm>
        </p:spPr>
      </p:pic>
      <p:sp>
        <p:nvSpPr>
          <p:cNvPr id="5" name="文本框 4"/>
          <p:cNvSpPr txBox="1"/>
          <p:nvPr/>
        </p:nvSpPr>
        <p:spPr>
          <a:xfrm>
            <a:off x="503853" y="5318449"/>
            <a:ext cx="9853127" cy="2031325"/>
          </a:xfrm>
          <a:prstGeom prst="rect">
            <a:avLst/>
          </a:prstGeom>
          <a:noFill/>
        </p:spPr>
        <p:txBody>
          <a:bodyPr wrap="square" rtlCol="0">
            <a:spAutoFit/>
          </a:bodyPr>
          <a:lstStyle/>
          <a:p>
            <a:pPr marL="285750" indent="-285750">
              <a:buFont typeface="Arial" charset="0"/>
              <a:buChar char="•"/>
            </a:pPr>
            <a:r>
              <a:rPr lang="zh-CN" altLang="en-US" sz="2400" dirty="0" smtClean="0"/>
              <a:t>假设检验结果：</a:t>
            </a:r>
            <a:r>
              <a:rPr lang="zh-CN" altLang="zh-CN" sz="2400" dirty="0" smtClean="0"/>
              <a:t>有</a:t>
            </a:r>
            <a:r>
              <a:rPr lang="zh-CN" altLang="zh-CN" sz="2400" dirty="0"/>
              <a:t>证据表明</a:t>
            </a:r>
            <a:r>
              <a:rPr lang="en-US" altLang="zh-CN" sz="2400" dirty="0" err="1"/>
              <a:t>MPTitle</a:t>
            </a:r>
            <a:r>
              <a:rPr lang="zh-CN" altLang="zh-CN" sz="2400" dirty="0"/>
              <a:t>在检测</a:t>
            </a:r>
            <a:r>
              <a:rPr lang="en-US" altLang="zh-CN" sz="2400" dirty="0"/>
              <a:t>ASE</a:t>
            </a:r>
            <a:r>
              <a:rPr lang="zh-CN" altLang="zh-CN" sz="2400" dirty="0"/>
              <a:t>中的失败时表现</a:t>
            </a:r>
            <a:r>
              <a:rPr lang="zh-CN" altLang="zh-CN" sz="2400" dirty="0" smtClean="0"/>
              <a:t>不同</a:t>
            </a:r>
            <a:endParaRPr lang="zh-CN" altLang="en-US" sz="2400" dirty="0" smtClean="0"/>
          </a:p>
          <a:p>
            <a:pPr marL="285750" indent="-285750">
              <a:buFont typeface="Arial" charset="0"/>
              <a:buChar char="•"/>
            </a:pPr>
            <a:r>
              <a:rPr lang="zh-CN" altLang="zh-CN" sz="2400" dirty="0"/>
              <a:t>最可靠的服务是</a:t>
            </a:r>
            <a:r>
              <a:rPr lang="en-US" altLang="zh-CN" sz="2400" dirty="0"/>
              <a:t>ACM</a:t>
            </a:r>
            <a:r>
              <a:rPr lang="zh-CN" altLang="zh-CN" sz="2400" dirty="0"/>
              <a:t>，最不可靠的是</a:t>
            </a:r>
            <a:r>
              <a:rPr lang="en-US" altLang="zh-CN" sz="2400" dirty="0"/>
              <a:t>IEEE </a:t>
            </a:r>
            <a:r>
              <a:rPr lang="en-US" altLang="zh-CN" sz="2400" dirty="0" smtClean="0"/>
              <a:t>v1</a:t>
            </a:r>
            <a:endParaRPr lang="zh-CN" altLang="en-US" sz="2400" dirty="0" smtClean="0"/>
          </a:p>
          <a:p>
            <a:pPr marL="285750" indent="-285750">
              <a:buFont typeface="Arial" charset="0"/>
              <a:buChar char="•"/>
            </a:pPr>
            <a:r>
              <a:rPr lang="zh-CN" altLang="zh-CN" sz="2400" dirty="0" smtClean="0"/>
              <a:t>随着</a:t>
            </a:r>
            <a:r>
              <a:rPr lang="zh-CN" altLang="zh-CN" sz="2400" dirty="0"/>
              <a:t>升级，</a:t>
            </a:r>
            <a:r>
              <a:rPr lang="en-US" altLang="zh-CN" sz="2400" dirty="0"/>
              <a:t>IEEE v2</a:t>
            </a:r>
            <a:r>
              <a:rPr lang="zh-CN" altLang="zh-CN" sz="2400" dirty="0"/>
              <a:t>在性能上比</a:t>
            </a:r>
            <a:r>
              <a:rPr lang="en-US" altLang="zh-CN" sz="2400" dirty="0" err="1"/>
              <a:t>ScienceDirect</a:t>
            </a:r>
            <a:r>
              <a:rPr lang="zh-CN" altLang="zh-CN" sz="2400" dirty="0"/>
              <a:t>更好</a:t>
            </a:r>
            <a:endParaRPr lang="zh-CN" altLang="en-US" sz="2400" dirty="0" smtClean="0"/>
          </a:p>
          <a:p>
            <a:pPr marL="285750" indent="-285750">
              <a:buFont typeface="Arial" charset="0"/>
              <a:buChar char="•"/>
            </a:pPr>
            <a:endParaRPr lang="zh-CN" altLang="en-US" dirty="0" smtClean="0"/>
          </a:p>
          <a:p>
            <a:pPr marL="285750" indent="-285750">
              <a:buFont typeface="Arial" charset="0"/>
              <a:buChar char="•"/>
            </a:pPr>
            <a:endParaRPr lang="zh-CN" altLang="en-US" dirty="0" smtClean="0"/>
          </a:p>
          <a:p>
            <a:r>
              <a:rPr lang="zh-CN" altLang="zh-CN" dirty="0" smtClean="0"/>
              <a:t> </a:t>
            </a:r>
            <a:endParaRPr kumimoji="1" lang="zh-CN" altLang="en-US"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43</a:t>
            </a:fld>
            <a:endParaRPr kumimoji="1" lang="zh-CN" altLang="en-US"/>
          </a:p>
        </p:txBody>
      </p:sp>
    </p:spTree>
    <p:extLst>
      <p:ext uri="{BB962C8B-B14F-4D97-AF65-F5344CB8AC3E}">
        <p14:creationId xmlns:p14="http://schemas.microsoft.com/office/powerpoint/2010/main" val="968491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6861" y="1862947"/>
            <a:ext cx="10515600" cy="4351338"/>
          </a:xfrm>
        </p:spPr>
        <p:txBody>
          <a:bodyPr/>
          <a:lstStyle/>
          <a:p>
            <a:r>
              <a:rPr lang="en-US" altLang="zh-CN" dirty="0"/>
              <a:t>RQ1:</a:t>
            </a:r>
            <a:r>
              <a:rPr lang="zh-CN" altLang="zh-CN" dirty="0"/>
              <a:t>是否可以使用</a:t>
            </a:r>
            <a:r>
              <a:rPr lang="en-US" altLang="zh-CN" dirty="0"/>
              <a:t>MRs</a:t>
            </a:r>
            <a:r>
              <a:rPr lang="zh-CN" altLang="zh-CN" dirty="0"/>
              <a:t>指出</a:t>
            </a:r>
            <a:r>
              <a:rPr lang="en-US" altLang="zh-CN" dirty="0"/>
              <a:t>ASE</a:t>
            </a:r>
            <a:r>
              <a:rPr lang="zh-CN" altLang="zh-CN" dirty="0"/>
              <a:t>中可能存在的故障？</a:t>
            </a:r>
            <a:endParaRPr lang="zh-CN" altLang="en-US" dirty="0"/>
          </a:p>
          <a:p>
            <a:r>
              <a:rPr lang="zh-CN" altLang="zh-CN" dirty="0"/>
              <a:t>根据所给出的结果和统计测试，可以用一定程度的置信度证明</a:t>
            </a:r>
            <a:r>
              <a:rPr lang="en-US" altLang="zh-CN" dirty="0"/>
              <a:t>MRs</a:t>
            </a:r>
            <a:r>
              <a:rPr lang="zh-CN" altLang="zh-CN" dirty="0" smtClean="0"/>
              <a:t>能够</a:t>
            </a:r>
            <a:r>
              <a:rPr lang="zh-CN" altLang="en-US" dirty="0" smtClean="0"/>
              <a:t>发现</a:t>
            </a:r>
            <a:r>
              <a:rPr lang="en-US" altLang="zh-CN" dirty="0" smtClean="0"/>
              <a:t>ASEs</a:t>
            </a:r>
            <a:r>
              <a:rPr lang="zh-CN" altLang="zh-CN" dirty="0"/>
              <a:t>中可能出现的意外行为，</a:t>
            </a:r>
            <a:r>
              <a:rPr lang="zh-CN" altLang="zh-CN" dirty="0" smtClean="0"/>
              <a:t>并</a:t>
            </a:r>
            <a:r>
              <a:rPr lang="zh-CN" altLang="en-US" dirty="0" smtClean="0"/>
              <a:t>察觉</a:t>
            </a:r>
            <a:r>
              <a:rPr lang="en-US" altLang="zh-CN" dirty="0" smtClean="0"/>
              <a:t>ASEs</a:t>
            </a:r>
            <a:r>
              <a:rPr lang="zh-CN" altLang="zh-CN" dirty="0"/>
              <a:t>排序算法中的潜在</a:t>
            </a:r>
            <a:r>
              <a:rPr lang="zh-CN" altLang="zh-CN" dirty="0" smtClean="0"/>
              <a:t>问题。 </a:t>
            </a:r>
            <a:endParaRPr kumimoji="1" lang="zh-CN" altLang="en-US" dirty="0"/>
          </a:p>
        </p:txBody>
      </p:sp>
      <p:sp>
        <p:nvSpPr>
          <p:cNvPr id="4" name="矩形 3"/>
          <p:cNvSpPr/>
          <p:nvPr/>
        </p:nvSpPr>
        <p:spPr>
          <a:xfrm>
            <a:off x="856861" y="615183"/>
            <a:ext cx="8305800" cy="369332"/>
          </a:xfrm>
          <a:prstGeom prst="rect">
            <a:avLst/>
          </a:prstGeom>
        </p:spPr>
        <p:txBody>
          <a:bodyPr wrap="square">
            <a:spAutoFit/>
          </a:bodyPr>
          <a:lstStyle/>
          <a:p>
            <a:pPr algn="ctr"/>
            <a:r>
              <a:rPr lang="en-US" altLang="zh-CN" dirty="0"/>
              <a:t>On Applying Metamorphic Testing: An Empirical Study On Academic Search Engines</a:t>
            </a:r>
            <a:endParaRPr lang="zh-CN" altLang="en-US"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44</a:t>
            </a:fld>
            <a:endParaRPr kumimoji="1" lang="zh-CN" altLang="en-US"/>
          </a:p>
        </p:txBody>
      </p:sp>
    </p:spTree>
    <p:extLst>
      <p:ext uri="{BB962C8B-B14F-4D97-AF65-F5344CB8AC3E}">
        <p14:creationId xmlns:p14="http://schemas.microsoft.com/office/powerpoint/2010/main" val="999179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501134"/>
            <a:ext cx="3847136" cy="461665"/>
          </a:xfrm>
          <a:prstGeom prst="rect">
            <a:avLst/>
          </a:prstGeom>
        </p:spPr>
        <p:txBody>
          <a:bodyPr wrap="square">
            <a:spAutoFit/>
          </a:bodyPr>
          <a:lstStyle/>
          <a:p>
            <a:r>
              <a:rPr lang="en-US" altLang="zh-CN" sz="2400" b="1" dirty="0" err="1" smtClean="0">
                <a:latin typeface="NimbusRomNo9L" charset="0"/>
              </a:rPr>
              <a:t>MPShuffleJD</a:t>
            </a:r>
            <a:r>
              <a:rPr lang="zh-CN" altLang="en-US" sz="2400" b="1" dirty="0" smtClean="0">
                <a:latin typeface="NimbusRomNo9L" charset="0"/>
              </a:rPr>
              <a:t>实验结果</a:t>
            </a:r>
            <a:r>
              <a:rPr lang="en-US" altLang="zh-CN" sz="2400" b="1" dirty="0" smtClean="0">
                <a:latin typeface="NimbusRomNo9L" charset="0"/>
              </a:rPr>
              <a:t> </a:t>
            </a:r>
            <a:endParaRPr lang="en-US" altLang="zh-CN" sz="2400" b="1"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62799"/>
            <a:ext cx="7771215" cy="5389714"/>
          </a:xfrm>
        </p:spPr>
      </p:pic>
      <p:sp>
        <p:nvSpPr>
          <p:cNvPr id="8" name="文本框 7"/>
          <p:cNvSpPr txBox="1"/>
          <p:nvPr/>
        </p:nvSpPr>
        <p:spPr>
          <a:xfrm>
            <a:off x="6742923" y="1720123"/>
            <a:ext cx="5449077" cy="4278094"/>
          </a:xfrm>
          <a:prstGeom prst="rect">
            <a:avLst/>
          </a:prstGeom>
          <a:noFill/>
        </p:spPr>
        <p:txBody>
          <a:bodyPr wrap="square" rtlCol="0">
            <a:spAutoFit/>
          </a:bodyPr>
          <a:lstStyle/>
          <a:p>
            <a:pPr marL="285750" indent="-285750" algn="just">
              <a:buFont typeface="Arial" charset="0"/>
              <a:buChar char="•"/>
            </a:pPr>
            <a:r>
              <a:rPr lang="zh-CN" altLang="en-US" sz="2000" dirty="0" smtClean="0"/>
              <a:t>假设检验结果：</a:t>
            </a:r>
            <a:r>
              <a:rPr lang="zh-CN" altLang="zh-CN" sz="2000" dirty="0" smtClean="0"/>
              <a:t>有</a:t>
            </a:r>
            <a:r>
              <a:rPr lang="zh-CN" altLang="zh-CN" sz="2000" dirty="0"/>
              <a:t>证据表明</a:t>
            </a:r>
            <a:r>
              <a:rPr lang="en-US" altLang="zh-CN" sz="2000" dirty="0" err="1"/>
              <a:t>MPShuffleJD</a:t>
            </a:r>
            <a:r>
              <a:rPr lang="zh-CN" altLang="zh-CN" sz="2000" dirty="0"/>
              <a:t>证明了</a:t>
            </a:r>
            <a:r>
              <a:rPr lang="en-US" altLang="zh-CN" sz="2000" dirty="0"/>
              <a:t>ASEs</a:t>
            </a:r>
            <a:r>
              <a:rPr lang="zh-CN" altLang="zh-CN" sz="2000" dirty="0"/>
              <a:t>在操作上表现出稳定性或相似性的差异</a:t>
            </a:r>
            <a:r>
              <a:rPr lang="zh-CN" altLang="zh-CN" sz="2000" dirty="0" smtClean="0"/>
              <a:t>。</a:t>
            </a:r>
            <a:endParaRPr lang="zh-CN" altLang="en-US" sz="2000" dirty="0" smtClean="0"/>
          </a:p>
          <a:p>
            <a:pPr marL="285750" indent="-285750" algn="just">
              <a:buFont typeface="Arial" charset="0"/>
              <a:buChar char="•"/>
            </a:pPr>
            <a:r>
              <a:rPr lang="en-US" altLang="zh-CN" sz="2000" dirty="0"/>
              <a:t>Springer</a:t>
            </a:r>
            <a:r>
              <a:rPr lang="zh-CN" altLang="zh-CN" sz="2000" dirty="0"/>
              <a:t>算法在排序稳定性和相似度上均优于其他三种算法</a:t>
            </a:r>
            <a:r>
              <a:rPr lang="zh-CN" altLang="zh-CN" sz="2000" dirty="0" smtClean="0"/>
              <a:t>。</a:t>
            </a:r>
            <a:endParaRPr lang="zh-CN" altLang="en-US" sz="2000" dirty="0" smtClean="0"/>
          </a:p>
          <a:p>
            <a:pPr marL="285750" indent="-285750" algn="just">
              <a:buFont typeface="Arial" charset="0"/>
              <a:buChar char="•"/>
            </a:pPr>
            <a:r>
              <a:rPr lang="zh-CN" altLang="zh-CN" sz="2000" dirty="0"/>
              <a:t>在许多情况下，用户不知道什么单词顺序最适合他们键入查询。在</a:t>
            </a:r>
            <a:r>
              <a:rPr lang="en-US" altLang="zh-CN" sz="2000" dirty="0"/>
              <a:t>ACM</a:t>
            </a:r>
            <a:r>
              <a:rPr lang="zh-CN" altLang="zh-CN" sz="2000" dirty="0"/>
              <a:t>、</a:t>
            </a:r>
            <a:r>
              <a:rPr lang="en-US" altLang="zh-CN" sz="2000" dirty="0"/>
              <a:t>IEEE</a:t>
            </a:r>
            <a:r>
              <a:rPr lang="zh-CN" altLang="zh-CN" sz="2000" dirty="0"/>
              <a:t>和</a:t>
            </a:r>
            <a:r>
              <a:rPr lang="en-US" altLang="zh-CN" sz="2000" dirty="0" err="1"/>
              <a:t>ScienceDirect</a:t>
            </a:r>
            <a:r>
              <a:rPr lang="zh-CN" altLang="zh-CN" sz="2000" dirty="0"/>
              <a:t>中搜索时，用户应该更加注意词</a:t>
            </a:r>
            <a:r>
              <a:rPr lang="zh-CN" altLang="zh-CN" sz="2000" dirty="0" smtClean="0"/>
              <a:t>序</a:t>
            </a:r>
            <a:r>
              <a:rPr lang="zh-CN" altLang="en-US" sz="2000" dirty="0" smtClean="0"/>
              <a:t>。</a:t>
            </a:r>
            <a:r>
              <a:rPr lang="zh-CN" altLang="zh-CN" sz="2000" dirty="0"/>
              <a:t>当用户对初始结果不满意时，也可以考虑更改单词顺序以再次查询。</a:t>
            </a:r>
          </a:p>
          <a:p>
            <a:pPr>
              <a:defRPr/>
            </a:pPr>
            <a:endParaRPr lang="zh-CN" altLang="zh-CN" dirty="0"/>
          </a:p>
          <a:p>
            <a:pPr marL="285750" indent="-285750">
              <a:buFont typeface="Arial" charset="0"/>
              <a:buChar char="•"/>
            </a:pPr>
            <a:endParaRPr lang="zh-CN" altLang="en-US" dirty="0" smtClean="0"/>
          </a:p>
          <a:p>
            <a:pPr marL="285750" indent="-285750">
              <a:buFont typeface="Arial" charset="0"/>
              <a:buChar char="•"/>
            </a:pPr>
            <a:endParaRPr lang="zh-CN" altLang="en-US" dirty="0" smtClean="0"/>
          </a:p>
          <a:p>
            <a:endParaRPr lang="zh-CN" altLang="zh-CN"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45</a:t>
            </a:fld>
            <a:endParaRPr kumimoji="1" lang="zh-CN" altLang="en-US"/>
          </a:p>
        </p:txBody>
      </p:sp>
    </p:spTree>
    <p:extLst>
      <p:ext uri="{BB962C8B-B14F-4D97-AF65-F5344CB8AC3E}">
        <p14:creationId xmlns:p14="http://schemas.microsoft.com/office/powerpoint/2010/main" val="98095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8084" y="178512"/>
            <a:ext cx="7343459" cy="4751650"/>
          </a:xfrm>
        </p:spPr>
      </p:pic>
      <p:sp>
        <p:nvSpPr>
          <p:cNvPr id="2" name="标题 1"/>
          <p:cNvSpPr>
            <a:spLocks noGrp="1"/>
          </p:cNvSpPr>
          <p:nvPr>
            <p:ph type="title"/>
          </p:nvPr>
        </p:nvSpPr>
        <p:spPr>
          <a:xfrm>
            <a:off x="838199" y="178512"/>
            <a:ext cx="3435221" cy="1325563"/>
          </a:xfrm>
        </p:spPr>
        <p:txBody>
          <a:bodyPr>
            <a:normAutofit/>
          </a:bodyPr>
          <a:lstStyle/>
          <a:p>
            <a:r>
              <a:rPr lang="en-US" altLang="zh-CN" sz="2400" b="1" dirty="0"/>
              <a:t>Top1Absent </a:t>
            </a:r>
            <a:r>
              <a:rPr lang="zh-CN" altLang="en-US" sz="2400" b="1" dirty="0" smtClean="0"/>
              <a:t>实验结果</a:t>
            </a:r>
            <a:endParaRPr kumimoji="1" lang="zh-CN" altLang="en-US" sz="2400" b="1" dirty="0"/>
          </a:p>
        </p:txBody>
      </p:sp>
      <p:sp>
        <p:nvSpPr>
          <p:cNvPr id="5" name="文本框 4"/>
          <p:cNvSpPr txBox="1"/>
          <p:nvPr/>
        </p:nvSpPr>
        <p:spPr>
          <a:xfrm>
            <a:off x="838199" y="5135436"/>
            <a:ext cx="9873344" cy="1631216"/>
          </a:xfrm>
          <a:prstGeom prst="rect">
            <a:avLst/>
          </a:prstGeom>
          <a:noFill/>
        </p:spPr>
        <p:txBody>
          <a:bodyPr wrap="square" rtlCol="0">
            <a:spAutoFit/>
          </a:bodyPr>
          <a:lstStyle/>
          <a:p>
            <a:pPr marL="285750" indent="-285750">
              <a:buFont typeface="Arial" charset="0"/>
              <a:buChar char="•"/>
            </a:pPr>
            <a:r>
              <a:rPr lang="zh-CN" altLang="en-US" sz="2000" dirty="0" smtClean="0"/>
              <a:t>假设检验表明：</a:t>
            </a:r>
            <a:r>
              <a:rPr lang="en-US" altLang="zh-CN" sz="2000" dirty="0" smtClean="0"/>
              <a:t>Top1Absent</a:t>
            </a:r>
            <a:r>
              <a:rPr lang="zh-CN" altLang="zh-CN" sz="2000" dirty="0"/>
              <a:t>在</a:t>
            </a:r>
            <a:r>
              <a:rPr lang="zh-CN" altLang="zh-CN" sz="2000" dirty="0" smtClean="0"/>
              <a:t>不同</a:t>
            </a:r>
            <a:r>
              <a:rPr lang="en-US" altLang="zh-CN" sz="2000" dirty="0" smtClean="0"/>
              <a:t>ASE</a:t>
            </a:r>
            <a:r>
              <a:rPr lang="zh-CN" altLang="zh-CN" sz="2000" dirty="0" smtClean="0"/>
              <a:t>下</a:t>
            </a:r>
            <a:r>
              <a:rPr lang="zh-CN" altLang="en-US" sz="2000" dirty="0" smtClean="0"/>
              <a:t>的结果会</a:t>
            </a:r>
            <a:r>
              <a:rPr lang="zh-CN" altLang="zh-CN" sz="2000" dirty="0" smtClean="0"/>
              <a:t>呈现</a:t>
            </a:r>
            <a:r>
              <a:rPr lang="zh-CN" altLang="en-US" sz="2000" dirty="0" smtClean="0"/>
              <a:t>出</a:t>
            </a:r>
            <a:r>
              <a:rPr lang="zh-CN" altLang="zh-CN" sz="2000" dirty="0" smtClean="0"/>
              <a:t>质量差异 </a:t>
            </a:r>
            <a:endParaRPr lang="zh-CN" altLang="en-US" sz="2000" dirty="0" smtClean="0"/>
          </a:p>
          <a:p>
            <a:pPr marL="285750" indent="-285750">
              <a:buFont typeface="Arial" charset="0"/>
              <a:buChar char="•"/>
            </a:pPr>
            <a:r>
              <a:rPr lang="zh-CN" altLang="zh-CN" sz="2000" dirty="0" smtClean="0"/>
              <a:t>呈现</a:t>
            </a:r>
            <a:r>
              <a:rPr lang="zh-CN" altLang="zh-CN" sz="2000" dirty="0"/>
              <a:t>最佳结果的</a:t>
            </a:r>
            <a:r>
              <a:rPr lang="en-US" altLang="zh-CN" sz="2000" dirty="0"/>
              <a:t>ASE</a:t>
            </a:r>
            <a:r>
              <a:rPr lang="zh-CN" altLang="zh-CN" sz="2000" dirty="0"/>
              <a:t>是</a:t>
            </a:r>
            <a:r>
              <a:rPr lang="en-US" altLang="zh-CN" sz="2000" dirty="0"/>
              <a:t>ACM</a:t>
            </a:r>
            <a:r>
              <a:rPr lang="zh-CN" altLang="zh-CN" sz="2000" dirty="0"/>
              <a:t>，而</a:t>
            </a:r>
            <a:r>
              <a:rPr lang="en-US" altLang="zh-CN" sz="2000" dirty="0"/>
              <a:t>IEEE v1</a:t>
            </a:r>
            <a:r>
              <a:rPr lang="zh-CN" altLang="zh-CN" sz="2000" dirty="0"/>
              <a:t>、</a:t>
            </a:r>
            <a:r>
              <a:rPr lang="en-US" altLang="zh-CN" sz="2000" dirty="0" err="1"/>
              <a:t>ScienceDirect</a:t>
            </a:r>
            <a:r>
              <a:rPr lang="zh-CN" altLang="zh-CN" sz="2000" dirty="0"/>
              <a:t>和</a:t>
            </a:r>
            <a:r>
              <a:rPr lang="en-US" altLang="zh-CN" sz="2000" dirty="0"/>
              <a:t>Springer</a:t>
            </a:r>
            <a:r>
              <a:rPr lang="zh-CN" altLang="zh-CN" sz="2000" dirty="0"/>
              <a:t>呈现出低且相似的</a:t>
            </a:r>
            <a:r>
              <a:rPr lang="zh-CN" altLang="zh-CN" sz="2000" dirty="0" smtClean="0"/>
              <a:t>速率</a:t>
            </a:r>
            <a:endParaRPr lang="zh-CN" altLang="en-US" sz="2000" dirty="0" smtClean="0"/>
          </a:p>
          <a:p>
            <a:pPr marL="285750" indent="-285750">
              <a:buFont typeface="Arial" charset="0"/>
              <a:buChar char="•"/>
            </a:pPr>
            <a:r>
              <a:rPr kumimoji="1" lang="en-US" altLang="zh-CN" sz="2000" dirty="0" smtClean="0"/>
              <a:t>IEEE</a:t>
            </a:r>
            <a:r>
              <a:rPr kumimoji="1" lang="zh-CN" altLang="en-US" sz="2000" dirty="0" smtClean="0"/>
              <a:t>进行升级后，异常率显著增加，这可能表明排序算法的更改直接影响了结果如何呈现给用户</a:t>
            </a:r>
            <a:endParaRPr kumimoji="1" lang="zh-CN" altLang="en-US" sz="2000"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46</a:t>
            </a:fld>
            <a:endParaRPr kumimoji="1" lang="zh-CN" altLang="en-US"/>
          </a:p>
        </p:txBody>
      </p:sp>
    </p:spTree>
    <p:extLst>
      <p:ext uri="{BB962C8B-B14F-4D97-AF65-F5344CB8AC3E}">
        <p14:creationId xmlns:p14="http://schemas.microsoft.com/office/powerpoint/2010/main" val="20317215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76335"/>
            <a:ext cx="10515600" cy="4351338"/>
          </a:xfrm>
        </p:spPr>
        <p:txBody>
          <a:bodyPr/>
          <a:lstStyle/>
          <a:p>
            <a:r>
              <a:rPr lang="en-US" altLang="zh-CN" dirty="0"/>
              <a:t>RQ2:</a:t>
            </a:r>
            <a:r>
              <a:rPr lang="zh-CN" altLang="zh-CN" dirty="0"/>
              <a:t>是否可以使用</a:t>
            </a:r>
            <a:r>
              <a:rPr lang="en-US" altLang="zh-CN" dirty="0"/>
              <a:t>MRs</a:t>
            </a:r>
            <a:r>
              <a:rPr lang="zh-CN" altLang="zh-CN" dirty="0"/>
              <a:t>检测</a:t>
            </a:r>
            <a:r>
              <a:rPr lang="en-US" altLang="zh-CN" dirty="0"/>
              <a:t>ASEs</a:t>
            </a:r>
            <a:r>
              <a:rPr lang="zh-CN" altLang="zh-CN" dirty="0"/>
              <a:t>算法中可能的异常</a:t>
            </a:r>
            <a:r>
              <a:rPr lang="zh-CN" altLang="zh-CN" dirty="0" smtClean="0"/>
              <a:t>？</a:t>
            </a:r>
            <a:endParaRPr lang="zh-CN" altLang="en-US" dirty="0" smtClean="0"/>
          </a:p>
          <a:p>
            <a:r>
              <a:rPr lang="en-US" altLang="zh-CN" dirty="0" smtClean="0"/>
              <a:t> </a:t>
            </a:r>
            <a:r>
              <a:rPr lang="en-US" altLang="zh-CN" dirty="0" err="1"/>
              <a:t>MPShuffleJD</a:t>
            </a:r>
            <a:r>
              <a:rPr lang="zh-CN" altLang="zh-CN" dirty="0" smtClean="0"/>
              <a:t>和</a:t>
            </a:r>
            <a:r>
              <a:rPr lang="en-US" altLang="zh-CN" dirty="0" smtClean="0"/>
              <a:t>Top1Absent</a:t>
            </a:r>
            <a:r>
              <a:rPr lang="zh-CN" altLang="zh-CN" dirty="0"/>
              <a:t>的结果表明</a:t>
            </a:r>
            <a:r>
              <a:rPr lang="zh-CN" altLang="zh-CN" dirty="0" smtClean="0"/>
              <a:t>了</a:t>
            </a:r>
            <a:r>
              <a:rPr lang="zh-CN" altLang="en-US" dirty="0" smtClean="0"/>
              <a:t>它</a:t>
            </a:r>
            <a:r>
              <a:rPr lang="zh-CN" altLang="zh-CN" dirty="0" smtClean="0"/>
              <a:t>们</a:t>
            </a:r>
            <a:r>
              <a:rPr lang="zh-CN" altLang="zh-CN" dirty="0"/>
              <a:t>揭示</a:t>
            </a:r>
            <a:r>
              <a:rPr lang="en-US" altLang="zh-CN" dirty="0"/>
              <a:t>ASEs</a:t>
            </a:r>
            <a:r>
              <a:rPr lang="zh-CN" altLang="zh-CN" dirty="0"/>
              <a:t>中</a:t>
            </a:r>
            <a:r>
              <a:rPr lang="zh-CN" altLang="zh-CN" dirty="0" smtClean="0"/>
              <a:t>可能</a:t>
            </a:r>
            <a:r>
              <a:rPr lang="zh-CN" altLang="en-US" dirty="0" smtClean="0"/>
              <a:t>存在的</a:t>
            </a:r>
            <a:r>
              <a:rPr lang="zh-CN" altLang="zh-CN" dirty="0" smtClean="0"/>
              <a:t>异常能力</a:t>
            </a:r>
            <a:r>
              <a:rPr lang="zh-CN" altLang="zh-CN" dirty="0"/>
              <a:t>之间的差异。此外，通过描述性分析，可以注意到在所有被检查的实例中都存在一些异常</a:t>
            </a:r>
            <a:r>
              <a:rPr lang="zh-CN" altLang="zh-CN" dirty="0" smtClean="0"/>
              <a:t>。</a:t>
            </a:r>
            <a:r>
              <a:rPr lang="zh-CN" altLang="en-US" dirty="0" smtClean="0"/>
              <a:t>因此</a:t>
            </a:r>
            <a:r>
              <a:rPr lang="zh-CN" altLang="zh-CN" dirty="0" smtClean="0"/>
              <a:t>我们</a:t>
            </a:r>
            <a:r>
              <a:rPr lang="zh-CN" altLang="zh-CN" dirty="0"/>
              <a:t>得出结论，通过</a:t>
            </a:r>
            <a:r>
              <a:rPr lang="en-US" altLang="zh-CN" dirty="0"/>
              <a:t>MRs</a:t>
            </a:r>
            <a:r>
              <a:rPr lang="zh-CN" altLang="zh-CN" dirty="0"/>
              <a:t>评估可以发现</a:t>
            </a:r>
            <a:r>
              <a:rPr lang="en-US" altLang="zh-CN" dirty="0"/>
              <a:t>ASEs</a:t>
            </a:r>
            <a:r>
              <a:rPr lang="zh-CN" altLang="zh-CN" dirty="0"/>
              <a:t>中可能存在的异常。 </a:t>
            </a:r>
            <a:endParaRPr kumimoji="1" lang="zh-CN" altLang="en-US" dirty="0"/>
          </a:p>
        </p:txBody>
      </p:sp>
      <p:sp>
        <p:nvSpPr>
          <p:cNvPr id="5" name="矩形 4"/>
          <p:cNvSpPr/>
          <p:nvPr/>
        </p:nvSpPr>
        <p:spPr>
          <a:xfrm>
            <a:off x="838200" y="764472"/>
            <a:ext cx="8305800" cy="369332"/>
          </a:xfrm>
          <a:prstGeom prst="rect">
            <a:avLst/>
          </a:prstGeom>
        </p:spPr>
        <p:txBody>
          <a:bodyPr wrap="square">
            <a:spAutoFit/>
          </a:bodyPr>
          <a:lstStyle/>
          <a:p>
            <a:pPr algn="ctr"/>
            <a:r>
              <a:rPr lang="en-US" altLang="zh-CN" dirty="0"/>
              <a:t>On Applying Metamorphic Testing: An Empirical Study On Academic Search Engines</a:t>
            </a:r>
            <a:endParaRPr lang="zh-CN" altLang="en-US" dirty="0"/>
          </a:p>
        </p:txBody>
      </p:sp>
      <p:sp>
        <p:nvSpPr>
          <p:cNvPr id="6" name="内容占位符 2"/>
          <p:cNvSpPr txBox="1">
            <a:spLocks/>
          </p:cNvSpPr>
          <p:nvPr/>
        </p:nvSpPr>
        <p:spPr>
          <a:xfrm>
            <a:off x="838200" y="439453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zh-CN" altLang="en-US" dirty="0" smtClean="0"/>
              <a:t>未来可能的研究方向</a:t>
            </a:r>
          </a:p>
          <a:p>
            <a:pPr lvl="1"/>
            <a:r>
              <a:rPr kumimoji="1" lang="zh-CN" altLang="en-US" dirty="0" smtClean="0"/>
              <a:t>增加每个</a:t>
            </a:r>
            <a:r>
              <a:rPr kumimoji="1" lang="en-US" altLang="zh-CN" dirty="0" smtClean="0"/>
              <a:t>ASEs</a:t>
            </a:r>
            <a:r>
              <a:rPr kumimoji="1" lang="zh-CN" altLang="en-US" dirty="0" smtClean="0"/>
              <a:t>在实验中的查询数</a:t>
            </a:r>
          </a:p>
          <a:p>
            <a:pPr lvl="1"/>
            <a:r>
              <a:rPr kumimoji="1" lang="zh-CN" altLang="en-US" dirty="0" smtClean="0"/>
              <a:t>提出新的</a:t>
            </a:r>
            <a:r>
              <a:rPr kumimoji="1" lang="en-US" altLang="zh-CN" dirty="0" smtClean="0"/>
              <a:t>MR</a:t>
            </a:r>
            <a:r>
              <a:rPr kumimoji="1" lang="zh-CN" altLang="en-US" dirty="0" smtClean="0"/>
              <a:t>来分析</a:t>
            </a:r>
            <a:r>
              <a:rPr kumimoji="1" lang="en-US" altLang="zh-CN" dirty="0" smtClean="0"/>
              <a:t>ASE</a:t>
            </a:r>
            <a:r>
              <a:rPr kumimoji="1" lang="zh-CN" altLang="en-US" dirty="0" smtClean="0"/>
              <a:t>的其他特性</a:t>
            </a:r>
          </a:p>
          <a:p>
            <a:pPr lvl="1"/>
            <a:r>
              <a:rPr lang="zh-CN" altLang="zh-CN" dirty="0"/>
              <a:t>对</a:t>
            </a:r>
            <a:r>
              <a:rPr lang="en-US" altLang="zh-CN" dirty="0"/>
              <a:t>Scopus</a:t>
            </a:r>
            <a:r>
              <a:rPr lang="zh-CN" altLang="zh-CN" dirty="0"/>
              <a:t>等</a:t>
            </a:r>
            <a:r>
              <a:rPr lang="zh-CN" altLang="zh-CN" dirty="0" smtClean="0"/>
              <a:t>其他</a:t>
            </a:r>
            <a:r>
              <a:rPr lang="en-US" altLang="zh-CN" dirty="0" smtClean="0"/>
              <a:t>ASE</a:t>
            </a:r>
            <a:r>
              <a:rPr lang="zh-CN" altLang="zh-CN" dirty="0" smtClean="0"/>
              <a:t>进行</a:t>
            </a:r>
            <a:r>
              <a:rPr lang="zh-CN" altLang="zh-CN" dirty="0"/>
              <a:t>评估</a:t>
            </a:r>
            <a:endParaRPr kumimoji="1" lang="zh-CN" altLang="en-US" dirty="0" smtClean="0"/>
          </a:p>
          <a:p>
            <a:pPr lvl="1"/>
            <a:endParaRPr kumimoji="1" lang="zh-CN" altLang="en-US"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47</a:t>
            </a:fld>
            <a:endParaRPr kumimoji="1" lang="zh-CN" altLang="en-US"/>
          </a:p>
        </p:txBody>
      </p:sp>
    </p:spTree>
    <p:extLst>
      <p:ext uri="{BB962C8B-B14F-4D97-AF65-F5344CB8AC3E}">
        <p14:creationId xmlns:p14="http://schemas.microsoft.com/office/powerpoint/2010/main" val="1166456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220" y="2295331"/>
            <a:ext cx="11854780" cy="2739211"/>
          </a:xfrm>
          <a:prstGeom prst="rect">
            <a:avLst/>
          </a:prstGeom>
        </p:spPr>
        <p:txBody>
          <a:bodyPr wrap="square">
            <a:spAutoFit/>
          </a:bodyPr>
          <a:lstStyle/>
          <a:p>
            <a:pPr algn="ctr"/>
            <a:r>
              <a:rPr lang="en-US" altLang="zh-CN" sz="3200" b="1" dirty="0">
                <a:latin typeface="NimbusRomNo9L" charset="0"/>
              </a:rPr>
              <a:t>Metamorphic Relation Patterns for Query-Based Systems </a:t>
            </a:r>
            <a:endParaRPr lang="zh-CN" altLang="en-US" sz="3200" b="1" dirty="0" smtClean="0">
              <a:latin typeface="NimbusRomNo9L" charset="0"/>
            </a:endParaRPr>
          </a:p>
          <a:p>
            <a:pPr algn="ctr"/>
            <a:endParaRPr lang="zh-CN" altLang="en-US" sz="3200" b="1" dirty="0" smtClean="0">
              <a:latin typeface="NimbusRomNo9L" charset="0"/>
            </a:endParaRPr>
          </a:p>
          <a:p>
            <a:pPr algn="ctr"/>
            <a:r>
              <a:rPr lang="es-ES_tradnl" altLang="zh-CN" sz="2400" dirty="0"/>
              <a:t>Sergio Segura, Amador Dura ́n, Javier Troya, and Antonio Ruiz-Corte </a:t>
            </a:r>
            <a:r>
              <a:rPr lang="es-ES_tradnl" altLang="zh-CN" sz="2400" dirty="0" smtClean="0"/>
              <a:t>́s</a:t>
            </a:r>
            <a:endParaRPr lang="zh-CN" altLang="en-US" sz="2400" dirty="0" smtClean="0"/>
          </a:p>
          <a:p>
            <a:pPr algn="ctr"/>
            <a:endParaRPr lang="zh-CN" altLang="en-US" sz="2400" dirty="0" smtClean="0"/>
          </a:p>
          <a:p>
            <a:pPr algn="ctr"/>
            <a:r>
              <a:rPr lang="en-US" altLang="zh-CN" sz="2400" dirty="0"/>
              <a:t>2019 IEEE/ACM 4th International Workshop on Metamorphic Testing (MET) </a:t>
            </a:r>
          </a:p>
          <a:p>
            <a:r>
              <a:rPr lang="es-ES_tradnl" altLang="zh-CN" dirty="0" smtClean="0"/>
              <a:t> </a:t>
            </a:r>
            <a:endParaRPr lang="es-ES_tradnl" altLang="zh-CN" dirty="0"/>
          </a:p>
          <a:p>
            <a:endParaRPr lang="en-US" altLang="zh-CN" dirty="0"/>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48</a:t>
            </a:fld>
            <a:endParaRPr kumimoji="1" lang="zh-CN" altLang="en-US"/>
          </a:p>
        </p:txBody>
      </p:sp>
    </p:spTree>
    <p:extLst>
      <p:ext uri="{BB962C8B-B14F-4D97-AF65-F5344CB8AC3E}">
        <p14:creationId xmlns:p14="http://schemas.microsoft.com/office/powerpoint/2010/main" val="1656878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6232" y="1527045"/>
            <a:ext cx="10515600" cy="8064824"/>
          </a:xfrm>
        </p:spPr>
        <p:txBody>
          <a:bodyPr>
            <a:normAutofit/>
          </a:bodyPr>
          <a:lstStyle/>
          <a:p>
            <a:r>
              <a:rPr kumimoji="1" lang="zh-CN" altLang="en-US" dirty="0" smtClean="0"/>
              <a:t>研究背景：蜕变测试</a:t>
            </a:r>
            <a:r>
              <a:rPr lang="zh-CN" altLang="zh-CN" dirty="0" smtClean="0"/>
              <a:t>已</a:t>
            </a:r>
            <a:r>
              <a:rPr lang="zh-CN" altLang="zh-CN" dirty="0"/>
              <a:t>成功应用于不同类型</a:t>
            </a:r>
            <a:r>
              <a:rPr lang="zh-CN" altLang="zh-CN" dirty="0" smtClean="0"/>
              <a:t>的</a:t>
            </a:r>
            <a:r>
              <a:rPr lang="zh-CN" altLang="en-US" dirty="0" smtClean="0"/>
              <a:t>基于查询的系统</a:t>
            </a:r>
            <a:r>
              <a:rPr lang="zh-CN" altLang="zh-CN" dirty="0" smtClean="0"/>
              <a:t>中</a:t>
            </a:r>
            <a:r>
              <a:rPr lang="zh-CN" altLang="zh-CN" dirty="0"/>
              <a:t>，包括</a:t>
            </a:r>
            <a:r>
              <a:rPr lang="en-US" altLang="zh-CN" dirty="0"/>
              <a:t>Google</a:t>
            </a:r>
            <a:r>
              <a:rPr lang="zh-CN" altLang="zh-CN" dirty="0"/>
              <a:t>和</a:t>
            </a:r>
            <a:r>
              <a:rPr lang="en-US" altLang="zh-CN" dirty="0"/>
              <a:t>Bing</a:t>
            </a:r>
            <a:r>
              <a:rPr lang="zh-CN" altLang="zh-CN" dirty="0"/>
              <a:t>等</a:t>
            </a:r>
            <a:r>
              <a:rPr lang="zh-CN" altLang="zh-CN" dirty="0" smtClean="0"/>
              <a:t>搜索引擎、</a:t>
            </a:r>
            <a:r>
              <a:rPr lang="en-US" altLang="zh-CN" dirty="0"/>
              <a:t>Spotify</a:t>
            </a:r>
            <a:r>
              <a:rPr lang="zh-CN" altLang="zh-CN" dirty="0"/>
              <a:t>和</a:t>
            </a:r>
            <a:r>
              <a:rPr lang="en-US" altLang="zh-CN" dirty="0"/>
              <a:t>YouTube</a:t>
            </a:r>
            <a:r>
              <a:rPr lang="zh-CN" altLang="zh-CN" dirty="0"/>
              <a:t>等</a:t>
            </a:r>
            <a:r>
              <a:rPr lang="en-US" altLang="zh-CN" dirty="0" err="1"/>
              <a:t>RESTful</a:t>
            </a:r>
            <a:r>
              <a:rPr lang="en-US" altLang="zh-CN" dirty="0"/>
              <a:t> </a:t>
            </a:r>
            <a:r>
              <a:rPr lang="en-US" altLang="zh-CN" dirty="0" err="1" smtClean="0"/>
              <a:t>api</a:t>
            </a:r>
            <a:r>
              <a:rPr lang="zh-CN" altLang="zh-CN" dirty="0" smtClean="0"/>
              <a:t>、</a:t>
            </a:r>
            <a:r>
              <a:rPr lang="zh-CN" altLang="zh-CN" dirty="0"/>
              <a:t>亚马逊和沃尔玛等电子商务</a:t>
            </a:r>
            <a:r>
              <a:rPr lang="zh-CN" altLang="zh-CN" dirty="0" smtClean="0"/>
              <a:t>网站以及</a:t>
            </a:r>
            <a:r>
              <a:rPr lang="en-US" altLang="zh-CN" dirty="0"/>
              <a:t>NASA</a:t>
            </a:r>
            <a:r>
              <a:rPr lang="zh-CN" altLang="zh-CN" dirty="0"/>
              <a:t>的数据访问</a:t>
            </a:r>
            <a:r>
              <a:rPr lang="zh-CN" altLang="zh-CN" dirty="0" smtClean="0"/>
              <a:t>工具包等</a:t>
            </a:r>
            <a:r>
              <a:rPr lang="zh-CN" altLang="zh-CN" dirty="0"/>
              <a:t>数据存储库，以缓解</a:t>
            </a:r>
            <a:r>
              <a:rPr lang="en-US" altLang="zh-CN" dirty="0"/>
              <a:t>oracle</a:t>
            </a:r>
            <a:r>
              <a:rPr lang="zh-CN" altLang="zh-CN" dirty="0"/>
              <a:t>的问题</a:t>
            </a:r>
            <a:r>
              <a:rPr lang="zh-CN" altLang="zh-CN" dirty="0" smtClean="0"/>
              <a:t>。</a:t>
            </a:r>
            <a:endParaRPr lang="zh-CN" altLang="en-US" dirty="0" smtClean="0"/>
          </a:p>
          <a:p>
            <a:r>
              <a:rPr kumimoji="1" lang="zh-CN" altLang="en-US" dirty="0" smtClean="0"/>
              <a:t>研究动机：</a:t>
            </a:r>
            <a:r>
              <a:rPr lang="zh-CN" altLang="zh-CN" dirty="0" smtClean="0"/>
              <a:t>使用</a:t>
            </a:r>
            <a:r>
              <a:rPr lang="zh-CN" altLang="en-US" dirty="0" smtClean="0"/>
              <a:t>蜕变关系</a:t>
            </a:r>
            <a:r>
              <a:rPr lang="zh-CN" altLang="zh-CN" dirty="0" smtClean="0"/>
              <a:t>模式</a:t>
            </a:r>
            <a:r>
              <a:rPr lang="zh-CN" altLang="en-US" dirty="0" smtClean="0"/>
              <a:t>（</a:t>
            </a:r>
            <a:r>
              <a:rPr lang="en-US" altLang="zh-CN" dirty="0" smtClean="0"/>
              <a:t>MRP</a:t>
            </a:r>
            <a:r>
              <a:rPr lang="zh-CN" altLang="en-US" dirty="0" smtClean="0"/>
              <a:t>）</a:t>
            </a:r>
            <a:r>
              <a:rPr lang="zh-CN" altLang="zh-CN" dirty="0" smtClean="0"/>
              <a:t>有</a:t>
            </a:r>
            <a:r>
              <a:rPr lang="zh-CN" altLang="zh-CN" dirty="0"/>
              <a:t>两个主要好处。首先，它们对</a:t>
            </a:r>
            <a:r>
              <a:rPr lang="zh-CN" altLang="zh-CN" dirty="0" smtClean="0"/>
              <a:t>确定</a:t>
            </a:r>
            <a:r>
              <a:rPr lang="zh-CN" altLang="en-US" dirty="0" smtClean="0"/>
              <a:t>蜕变</a:t>
            </a:r>
            <a:r>
              <a:rPr lang="zh-CN" altLang="zh-CN" dirty="0" smtClean="0"/>
              <a:t>关系</a:t>
            </a:r>
            <a:r>
              <a:rPr lang="zh-CN" altLang="zh-CN" dirty="0"/>
              <a:t>非常有</a:t>
            </a:r>
            <a:r>
              <a:rPr lang="zh-CN" altLang="zh-CN" dirty="0" smtClean="0"/>
              <a:t>帮助。因为模式</a:t>
            </a:r>
            <a:r>
              <a:rPr lang="zh-CN" altLang="en-US" dirty="0" smtClean="0"/>
              <a:t>能够</a:t>
            </a:r>
            <a:r>
              <a:rPr lang="zh-CN" altLang="zh-CN" dirty="0" smtClean="0"/>
              <a:t>指导</a:t>
            </a:r>
            <a:r>
              <a:rPr lang="zh-CN" altLang="zh-CN" dirty="0"/>
              <a:t>测试员寻找具有一定结构</a:t>
            </a:r>
            <a:r>
              <a:rPr lang="zh-CN" altLang="zh-CN" dirty="0" smtClean="0"/>
              <a:t>的</a:t>
            </a:r>
            <a:r>
              <a:rPr lang="zh-CN" altLang="en-US" dirty="0" smtClean="0"/>
              <a:t>蜕变关系</a:t>
            </a:r>
            <a:r>
              <a:rPr lang="zh-CN" altLang="zh-CN" dirty="0" smtClean="0"/>
              <a:t>关系</a:t>
            </a:r>
            <a:r>
              <a:rPr lang="zh-CN" altLang="zh-CN" dirty="0"/>
              <a:t>，使得识别关系比从头开始时容易得多。第二，模式的识别是</a:t>
            </a:r>
            <a:r>
              <a:rPr lang="zh-CN" altLang="zh-CN" dirty="0" smtClean="0"/>
              <a:t>实现</a:t>
            </a:r>
            <a:r>
              <a:rPr lang="zh-CN" altLang="en-US" dirty="0" smtClean="0"/>
              <a:t>蜕变</a:t>
            </a:r>
            <a:r>
              <a:rPr lang="zh-CN" altLang="zh-CN" dirty="0" smtClean="0"/>
              <a:t>关系自动</a:t>
            </a:r>
            <a:r>
              <a:rPr lang="zh-CN" altLang="zh-CN" dirty="0"/>
              <a:t>推断的</a:t>
            </a:r>
            <a:r>
              <a:rPr lang="zh-CN" altLang="zh-CN" dirty="0" smtClean="0"/>
              <a:t>关键点。。</a:t>
            </a:r>
            <a:endParaRPr lang="zh-CN" altLang="zh-CN" dirty="0"/>
          </a:p>
          <a:p>
            <a:pPr marL="0" indent="0">
              <a:buNone/>
            </a:pPr>
            <a:endParaRPr kumimoji="1" lang="zh-CN" altLang="en-US" dirty="0"/>
          </a:p>
        </p:txBody>
      </p:sp>
      <p:sp>
        <p:nvSpPr>
          <p:cNvPr id="4" name="矩形 3"/>
          <p:cNvSpPr/>
          <p:nvPr/>
        </p:nvSpPr>
        <p:spPr>
          <a:xfrm>
            <a:off x="726232" y="18733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49</a:t>
            </a:fld>
            <a:endParaRPr kumimoji="1" lang="zh-CN" altLang="en-US"/>
          </a:p>
        </p:txBody>
      </p:sp>
    </p:spTree>
    <p:extLst>
      <p:ext uri="{BB962C8B-B14F-4D97-AF65-F5344CB8AC3E}">
        <p14:creationId xmlns:p14="http://schemas.microsoft.com/office/powerpoint/2010/main" val="126631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5563"/>
            <a:ext cx="10515600" cy="4351338"/>
          </a:xfrm>
        </p:spPr>
        <p:txBody>
          <a:bodyPr/>
          <a:lstStyle/>
          <a:p>
            <a:r>
              <a:rPr lang="en-US" altLang="zh-CN" sz="2400" b="1" dirty="0" smtClean="0"/>
              <a:t>Entropy</a:t>
            </a:r>
            <a:r>
              <a:rPr lang="zh-CN" altLang="en-US" sz="2400" b="1" dirty="0" smtClean="0"/>
              <a:t> </a:t>
            </a:r>
            <a:r>
              <a:rPr lang="zh-CN" altLang="zh-CN" sz="2400" dirty="0" smtClean="0"/>
              <a:t>理想</a:t>
            </a:r>
            <a:r>
              <a:rPr lang="zh-CN" altLang="zh-CN" sz="2400" dirty="0"/>
              <a:t>的语义搜索引擎应该总是以相同的顺序返回相同的结果集，以便进行等价的查询</a:t>
            </a:r>
            <a:r>
              <a:rPr lang="zh-CN" altLang="zh-CN" sz="2400" dirty="0" smtClean="0"/>
              <a:t>。</a:t>
            </a:r>
            <a:r>
              <a:rPr lang="zh-CN" altLang="en-US" sz="2400" dirty="0" smtClean="0"/>
              <a:t>搜索结果页（</a:t>
            </a:r>
            <a:r>
              <a:rPr lang="en-US" altLang="zh-CN" sz="2400" dirty="0" smtClean="0"/>
              <a:t>SERP</a:t>
            </a:r>
            <a:r>
              <a:rPr lang="zh-CN" altLang="en-US" sz="2400" dirty="0" smtClean="0"/>
              <a:t>）</a:t>
            </a:r>
            <a:r>
              <a:rPr lang="zh-CN" altLang="zh-CN" sz="2400" dirty="0" smtClean="0"/>
              <a:t>的</a:t>
            </a:r>
            <a:r>
              <a:rPr lang="zh-CN" altLang="zh-CN" sz="2400" dirty="0"/>
              <a:t>稳定性可能是真正理解查询语义的最有意义的标志。为了测量结果的</a:t>
            </a:r>
            <a:r>
              <a:rPr lang="zh-CN" altLang="zh-CN" sz="2400" dirty="0" smtClean="0"/>
              <a:t>稳定性</a:t>
            </a:r>
            <a:r>
              <a:rPr lang="zh-CN" altLang="en-US" sz="2400" dirty="0" smtClean="0"/>
              <a:t>而</a:t>
            </a:r>
            <a:r>
              <a:rPr lang="zh-CN" altLang="zh-CN" sz="2400" dirty="0" smtClean="0"/>
              <a:t>计算</a:t>
            </a:r>
            <a:r>
              <a:rPr lang="zh-CN" altLang="zh-CN" sz="2400" dirty="0"/>
              <a:t>了</a:t>
            </a:r>
            <a:r>
              <a:rPr lang="zh-CN" altLang="zh-CN" sz="2400" dirty="0" smtClean="0"/>
              <a:t>熵</a:t>
            </a:r>
            <a:r>
              <a:rPr lang="zh-CN" altLang="en-US" sz="2400" dirty="0" smtClean="0"/>
              <a:t>。</a:t>
            </a:r>
            <a:r>
              <a:rPr lang="zh-CN" altLang="zh-CN" sz="2400" dirty="0" smtClean="0">
                <a:effectLst/>
              </a:rPr>
              <a:t> </a:t>
            </a:r>
            <a:endParaRPr lang="zh-CN" altLang="en-US" sz="2400" dirty="0" smtClean="0">
              <a:effectLst/>
            </a:endParaRPr>
          </a:p>
          <a:p>
            <a:r>
              <a:rPr lang="en-US" altLang="zh-CN" sz="2400" b="1" dirty="0" smtClean="0"/>
              <a:t>Top-K Results Overlap</a:t>
            </a:r>
            <a:r>
              <a:rPr lang="zh-CN" altLang="en-US" sz="2400" b="1" dirty="0" smtClean="0"/>
              <a:t> </a:t>
            </a:r>
            <a:r>
              <a:rPr lang="zh-CN" altLang="zh-CN" sz="2400" dirty="0" smtClean="0"/>
              <a:t>给</a:t>
            </a:r>
            <a:r>
              <a:rPr lang="zh-CN" altLang="zh-CN" sz="2400" dirty="0"/>
              <a:t>出两个</a:t>
            </a:r>
            <a:r>
              <a:rPr lang="zh-CN" altLang="zh-CN" sz="2400" dirty="0" smtClean="0"/>
              <a:t>语义</a:t>
            </a:r>
            <a:r>
              <a:rPr lang="zh-CN" altLang="en-US" sz="2400" dirty="0" smtClean="0"/>
              <a:t>上</a:t>
            </a:r>
            <a:r>
              <a:rPr lang="zh-CN" altLang="zh-CN" sz="2400" dirty="0" smtClean="0"/>
              <a:t>等价</a:t>
            </a:r>
            <a:r>
              <a:rPr lang="zh-CN" altLang="zh-CN" sz="2400" dirty="0"/>
              <a:t>的查询</a:t>
            </a:r>
            <a:r>
              <a:rPr lang="en-US" altLang="zh-CN" sz="2400" dirty="0"/>
              <a:t>r1</a:t>
            </a:r>
            <a:r>
              <a:rPr lang="zh-CN" altLang="zh-CN" sz="2400" dirty="0"/>
              <a:t>和</a:t>
            </a:r>
            <a:r>
              <a:rPr lang="en-US" altLang="zh-CN" sz="2400" dirty="0"/>
              <a:t>r2</a:t>
            </a:r>
            <a:r>
              <a:rPr lang="zh-CN" altLang="zh-CN" sz="2400" dirty="0"/>
              <a:t>，这个度量的目的是计算在它们的前</a:t>
            </a:r>
            <a:r>
              <a:rPr lang="en-US" altLang="zh-CN" sz="2400" dirty="0"/>
              <a:t>K</a:t>
            </a:r>
            <a:r>
              <a:rPr lang="zh-CN" altLang="zh-CN" sz="2400" dirty="0"/>
              <a:t>个结果中共享的</a:t>
            </a:r>
            <a:r>
              <a:rPr lang="en-US" altLang="zh-CN" sz="2400" dirty="0" err="1"/>
              <a:t>url</a:t>
            </a:r>
            <a:r>
              <a:rPr lang="zh-CN" altLang="zh-CN" sz="2400" dirty="0" smtClean="0"/>
              <a:t>的</a:t>
            </a:r>
            <a:r>
              <a:rPr lang="zh-CN" altLang="en-US" sz="2400" dirty="0" smtClean="0"/>
              <a:t>比例</a:t>
            </a:r>
            <a:r>
              <a:rPr lang="zh-CN" altLang="zh-CN" sz="2400" dirty="0" smtClean="0"/>
              <a:t>。</a:t>
            </a:r>
            <a:r>
              <a:rPr lang="zh-CN" altLang="zh-CN" sz="2400" dirty="0"/>
              <a:t>理想情况下，语义搜索引擎会为两个实例返回相同的结果，使重叠稳定到</a:t>
            </a:r>
            <a:r>
              <a:rPr lang="en-US" altLang="zh-CN" sz="2400" dirty="0"/>
              <a:t>100%</a:t>
            </a:r>
            <a:r>
              <a:rPr lang="zh-CN" altLang="zh-CN" sz="2400" dirty="0"/>
              <a:t>。</a:t>
            </a:r>
          </a:p>
          <a:p>
            <a:r>
              <a:rPr lang="en-US" altLang="zh-CN" sz="2400" b="1" dirty="0"/>
              <a:t>ORA </a:t>
            </a:r>
            <a:r>
              <a:rPr lang="en-US" altLang="zh-CN" sz="2400" b="1" dirty="0" smtClean="0"/>
              <a:t>Invariance</a:t>
            </a:r>
            <a:r>
              <a:rPr lang="zh-CN" altLang="en-US" sz="2400" b="1" dirty="0" smtClean="0"/>
              <a:t> </a:t>
            </a:r>
            <a:r>
              <a:rPr lang="zh-CN" altLang="zh-CN" sz="2400" dirty="0" smtClean="0"/>
              <a:t>给定</a:t>
            </a:r>
            <a:r>
              <a:rPr lang="zh-CN" altLang="zh-CN" sz="2400" dirty="0"/>
              <a:t>一组语义上等价的查询</a:t>
            </a:r>
            <a:r>
              <a:rPr lang="en-US" altLang="zh-CN" sz="2400" dirty="0" smtClean="0"/>
              <a:t>q1,</a:t>
            </a:r>
            <a:r>
              <a:rPr lang="mr-IN" altLang="zh-CN" sz="2400" dirty="0" smtClean="0"/>
              <a:t>…</a:t>
            </a:r>
            <a:r>
              <a:rPr lang="en-US" altLang="zh-CN" sz="2400" dirty="0" smtClean="0"/>
              <a:t>,</a:t>
            </a:r>
            <a:r>
              <a:rPr lang="en-US" altLang="zh-CN" sz="2400" dirty="0" err="1" smtClean="0"/>
              <a:t>qn</a:t>
            </a:r>
            <a:r>
              <a:rPr lang="zh-CN" altLang="zh-CN" sz="2400" dirty="0"/>
              <a:t>，此测试计算在结果页中出现正确答案</a:t>
            </a:r>
            <a:r>
              <a:rPr lang="zh-CN" altLang="zh-CN" sz="2400" dirty="0" smtClean="0"/>
              <a:t>的</a:t>
            </a:r>
            <a:r>
              <a:rPr lang="zh-CN" altLang="en-US" sz="2400" dirty="0" smtClean="0"/>
              <a:t>比例</a:t>
            </a:r>
            <a:r>
              <a:rPr lang="zh-CN" altLang="zh-CN" sz="2400" dirty="0" smtClean="0"/>
              <a:t>。由于查询</a:t>
            </a:r>
            <a:r>
              <a:rPr lang="zh-CN" altLang="en-US" sz="2400" dirty="0" smtClean="0"/>
              <a:t>语义</a:t>
            </a:r>
            <a:r>
              <a:rPr lang="zh-CN" altLang="zh-CN" sz="2400" dirty="0" smtClean="0"/>
              <a:t>的</a:t>
            </a:r>
            <a:r>
              <a:rPr lang="zh-CN" altLang="zh-CN" sz="2400" dirty="0"/>
              <a:t>不变性，在任何真正的语义搜索引擎中，此测试的结果应该稳定到</a:t>
            </a:r>
            <a:r>
              <a:rPr lang="en-US" altLang="zh-CN" sz="2400" dirty="0"/>
              <a:t>100%</a:t>
            </a:r>
            <a:r>
              <a:rPr lang="zh-CN" altLang="zh-CN" sz="2400" dirty="0" smtClean="0"/>
              <a:t>。</a:t>
            </a:r>
            <a:r>
              <a:rPr lang="en-US" altLang="zh-CN" sz="2400" dirty="0"/>
              <a:t>One-Right-Answer (ORA) </a:t>
            </a:r>
            <a:endParaRPr lang="en-US" altLang="zh-CN" sz="2400" dirty="0" smtClean="0"/>
          </a:p>
          <a:p>
            <a:endParaRPr lang="zh-CN" altLang="zh-CN" sz="2400" dirty="0"/>
          </a:p>
          <a:p>
            <a:endParaRPr lang="en-US" altLang="zh-CN" sz="2400" b="1" dirty="0" smtClean="0"/>
          </a:p>
          <a:p>
            <a:endParaRPr lang="en-US" altLang="zh-CN" sz="2400" b="1" dirty="0" smtClean="0"/>
          </a:p>
          <a:p>
            <a:endParaRPr lang="zh-CN" altLang="en-US" sz="2400" dirty="0" smtClean="0">
              <a:effectLst/>
            </a:endParaRPr>
          </a:p>
          <a:p>
            <a:endParaRPr lang="en-US" altLang="zh-CN" sz="2400" b="1" dirty="0" smtClean="0"/>
          </a:p>
          <a:p>
            <a:endParaRPr kumimoji="1" lang="zh-CN" altLang="en-US" dirty="0"/>
          </a:p>
        </p:txBody>
      </p:sp>
      <p:sp>
        <p:nvSpPr>
          <p:cNvPr id="4"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5</a:t>
            </a:fld>
            <a:endParaRPr kumimoji="1" lang="zh-CN" altLang="en-US"/>
          </a:p>
        </p:txBody>
      </p:sp>
    </p:spTree>
    <p:extLst>
      <p:ext uri="{BB962C8B-B14F-4D97-AF65-F5344CB8AC3E}">
        <p14:creationId xmlns:p14="http://schemas.microsoft.com/office/powerpoint/2010/main" val="10345387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主要工作：</a:t>
            </a:r>
            <a:r>
              <a:rPr lang="zh-CN" altLang="zh-CN" dirty="0"/>
              <a:t>本文提出了七个</a:t>
            </a:r>
            <a:r>
              <a:rPr lang="en-US" altLang="zh-CN" dirty="0"/>
              <a:t>MRP</a:t>
            </a:r>
            <a:r>
              <a:rPr lang="zh-CN" altLang="zh-CN" dirty="0"/>
              <a:t>，以帮助测试人员识别和推断</a:t>
            </a:r>
            <a:r>
              <a:rPr lang="en-US" altLang="zh-CN" dirty="0"/>
              <a:t>QBS</a:t>
            </a:r>
            <a:r>
              <a:rPr lang="zh-CN" altLang="zh-CN" dirty="0"/>
              <a:t>中的</a:t>
            </a:r>
            <a:r>
              <a:rPr lang="zh-CN" altLang="en-US" dirty="0"/>
              <a:t>蜕变</a:t>
            </a:r>
            <a:r>
              <a:rPr lang="zh-CN" altLang="zh-CN" dirty="0"/>
              <a:t>关系。文中提出的模式是基于作者以前的工作，也基于</a:t>
            </a:r>
            <a:r>
              <a:rPr lang="en-US" altLang="zh-CN" dirty="0"/>
              <a:t>QBS</a:t>
            </a:r>
            <a:r>
              <a:rPr lang="zh-CN" altLang="en-US" dirty="0"/>
              <a:t>蜕变</a:t>
            </a:r>
            <a:r>
              <a:rPr lang="zh-CN" altLang="zh-CN" dirty="0"/>
              <a:t>测试相关文献中常见的</a:t>
            </a:r>
            <a:r>
              <a:rPr lang="zh-CN" altLang="en-US" dirty="0"/>
              <a:t>蜕变</a:t>
            </a:r>
            <a:r>
              <a:rPr lang="zh-CN" altLang="zh-CN" dirty="0"/>
              <a:t>关系。为了说明该方法的可行性，</a:t>
            </a:r>
            <a:r>
              <a:rPr lang="zh-CN" altLang="en-US" dirty="0"/>
              <a:t>文章</a:t>
            </a:r>
            <a:r>
              <a:rPr lang="zh-CN" altLang="zh-CN" dirty="0"/>
              <a:t>展示了所提出的模式如何帮助识别三个拥有数百万用户的真实</a:t>
            </a:r>
            <a:r>
              <a:rPr lang="en-US" altLang="zh-CN" dirty="0"/>
              <a:t>QBS</a:t>
            </a:r>
            <a:r>
              <a:rPr lang="zh-CN" altLang="zh-CN" dirty="0"/>
              <a:t>中的变形关系：电子商务平台</a:t>
            </a:r>
            <a:r>
              <a:rPr lang="en-US" altLang="zh-CN" dirty="0" err="1"/>
              <a:t>PrestaShop</a:t>
            </a:r>
            <a:r>
              <a:rPr lang="zh-CN" altLang="zh-CN" dirty="0"/>
              <a:t>、</a:t>
            </a:r>
            <a:r>
              <a:rPr lang="en-US" altLang="zh-CN" dirty="0"/>
              <a:t>web</a:t>
            </a:r>
            <a:r>
              <a:rPr lang="zh-CN" altLang="zh-CN" dirty="0"/>
              <a:t>电子邮件服务</a:t>
            </a:r>
            <a:r>
              <a:rPr lang="en-US" altLang="zh-CN" dirty="0"/>
              <a:t>Gmail</a:t>
            </a:r>
            <a:r>
              <a:rPr lang="zh-CN" altLang="zh-CN" dirty="0"/>
              <a:t>和</a:t>
            </a:r>
            <a:r>
              <a:rPr lang="en-US" altLang="zh-CN" dirty="0"/>
              <a:t>HBO</a:t>
            </a:r>
            <a:r>
              <a:rPr lang="zh-CN" altLang="zh-CN" dirty="0"/>
              <a:t>的视频流应用程序。</a:t>
            </a:r>
          </a:p>
          <a:p>
            <a:endParaRPr kumimoji="1" lang="zh-CN" altLang="en-US" dirty="0"/>
          </a:p>
        </p:txBody>
      </p:sp>
      <p:sp>
        <p:nvSpPr>
          <p:cNvPr id="5" name="矩形 4"/>
          <p:cNvSpPr/>
          <p:nvPr/>
        </p:nvSpPr>
        <p:spPr>
          <a:xfrm>
            <a:off x="838200" y="392604"/>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7" name="幻灯片编号占位符 6"/>
          <p:cNvSpPr>
            <a:spLocks noGrp="1"/>
          </p:cNvSpPr>
          <p:nvPr>
            <p:ph type="sldNum" sz="quarter" idx="12"/>
          </p:nvPr>
        </p:nvSpPr>
        <p:spPr/>
        <p:txBody>
          <a:bodyPr/>
          <a:lstStyle/>
          <a:p>
            <a:fld id="{0719FDA7-70B7-EA47-AC2D-7C4AD32C3770}" type="slidenum">
              <a:rPr kumimoji="1" lang="zh-CN" altLang="en-US" smtClean="0"/>
              <a:t>50</a:t>
            </a:fld>
            <a:endParaRPr kumimoji="1" lang="zh-CN" altLang="en-US"/>
          </a:p>
        </p:txBody>
      </p:sp>
    </p:spTree>
    <p:extLst>
      <p:ext uri="{BB962C8B-B14F-4D97-AF65-F5344CB8AC3E}">
        <p14:creationId xmlns:p14="http://schemas.microsoft.com/office/powerpoint/2010/main" val="850627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555" y="1377755"/>
            <a:ext cx="10515600" cy="4351338"/>
          </a:xfrm>
        </p:spPr>
        <p:txBody>
          <a:bodyPr/>
          <a:lstStyle/>
          <a:p>
            <a:r>
              <a:rPr kumimoji="1" lang="zh-CN" altLang="en-US" dirty="0" smtClean="0"/>
              <a:t>蜕变关系模式</a:t>
            </a:r>
          </a:p>
          <a:p>
            <a:pPr marL="514350" indent="-514350">
              <a:buFont typeface="+mj-lt"/>
              <a:buAutoNum type="arabicPeriod"/>
            </a:pPr>
            <a:r>
              <a:rPr lang="en-US" altLang="zh-CN" i="1" dirty="0" smtClean="0"/>
              <a:t>Input </a:t>
            </a:r>
            <a:r>
              <a:rPr lang="en-US" altLang="zh-CN" i="1" dirty="0"/>
              <a:t>equivalence </a:t>
            </a:r>
            <a:endParaRPr lang="zh-CN" altLang="en-US" i="1" dirty="0" smtClean="0"/>
          </a:p>
          <a:p>
            <a:pPr marL="514350" indent="-514350">
              <a:buFont typeface="+mj-lt"/>
              <a:buAutoNum type="arabicPeriod"/>
            </a:pPr>
            <a:r>
              <a:rPr lang="en-US" altLang="zh-CN" i="1" dirty="0"/>
              <a:t>Shuffling </a:t>
            </a:r>
            <a:endParaRPr lang="en-US" altLang="zh-CN" dirty="0"/>
          </a:p>
          <a:p>
            <a:pPr marL="514350" indent="-514350">
              <a:buFont typeface="+mj-lt"/>
              <a:buAutoNum type="arabicPeriod"/>
            </a:pPr>
            <a:r>
              <a:rPr lang="en-US" altLang="zh-CN" i="1" dirty="0"/>
              <a:t>Conjunctive conditions </a:t>
            </a:r>
            <a:endParaRPr lang="en-US" altLang="zh-CN" dirty="0"/>
          </a:p>
          <a:p>
            <a:pPr marL="514350" indent="-514350">
              <a:buFont typeface="+mj-lt"/>
              <a:buAutoNum type="arabicPeriod"/>
            </a:pPr>
            <a:r>
              <a:rPr lang="en-US" altLang="zh-CN" i="1" dirty="0"/>
              <a:t>Disjunctive conditions </a:t>
            </a:r>
            <a:endParaRPr lang="en-US" altLang="zh-CN" dirty="0"/>
          </a:p>
          <a:p>
            <a:pPr marL="514350" indent="-514350">
              <a:buFont typeface="+mj-lt"/>
              <a:buAutoNum type="arabicPeriod"/>
            </a:pPr>
            <a:r>
              <a:rPr lang="en-US" altLang="zh-CN" i="1" dirty="0"/>
              <a:t>Disjoint partitions </a:t>
            </a:r>
            <a:endParaRPr lang="en-US" altLang="zh-CN" dirty="0"/>
          </a:p>
          <a:p>
            <a:pPr marL="514350" indent="-514350">
              <a:buFont typeface="+mj-lt"/>
              <a:buAutoNum type="arabicPeriod"/>
            </a:pPr>
            <a:r>
              <a:rPr lang="en-US" altLang="zh-CN" i="1" dirty="0"/>
              <a:t>Complete partitions </a:t>
            </a:r>
            <a:endParaRPr lang="en-US" altLang="zh-CN" dirty="0"/>
          </a:p>
          <a:p>
            <a:pPr marL="514350" indent="-514350">
              <a:buFont typeface="+mj-lt"/>
              <a:buAutoNum type="arabicPeriod"/>
            </a:pPr>
            <a:r>
              <a:rPr lang="en-US" altLang="zh-CN" i="1" dirty="0"/>
              <a:t>Partition difference </a:t>
            </a:r>
            <a:endParaRPr lang="en-US" altLang="zh-CN" dirty="0"/>
          </a:p>
          <a:p>
            <a:pPr marL="514350" indent="-514350">
              <a:buFont typeface="+mj-lt"/>
              <a:buAutoNum type="arabicPeriod"/>
            </a:pPr>
            <a:endParaRPr lang="en-US" altLang="zh-CN" dirty="0"/>
          </a:p>
          <a:p>
            <a:pPr marL="514350" indent="-514350">
              <a:buFont typeface="+mj-lt"/>
              <a:buAutoNum type="arabicPeriod"/>
            </a:pPr>
            <a:endParaRPr kumimoji="1" lang="zh-CN" altLang="en-US" dirty="0"/>
          </a:p>
        </p:txBody>
      </p:sp>
      <p:sp>
        <p:nvSpPr>
          <p:cNvPr id="4" name="矩形 3"/>
          <p:cNvSpPr/>
          <p:nvPr/>
        </p:nvSpPr>
        <p:spPr>
          <a:xfrm>
            <a:off x="763555" y="48591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51</a:t>
            </a:fld>
            <a:endParaRPr kumimoji="1" lang="zh-CN" altLang="en-US"/>
          </a:p>
        </p:txBody>
      </p:sp>
    </p:spTree>
    <p:extLst>
      <p:ext uri="{BB962C8B-B14F-4D97-AF65-F5344CB8AC3E}">
        <p14:creationId xmlns:p14="http://schemas.microsoft.com/office/powerpoint/2010/main" val="4875726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555" y="1097837"/>
            <a:ext cx="10515600" cy="4351338"/>
          </a:xfrm>
        </p:spPr>
        <p:txBody>
          <a:bodyPr/>
          <a:lstStyle/>
          <a:p>
            <a:r>
              <a:rPr lang="en-US" altLang="zh-CN" b="1" i="1" dirty="0"/>
              <a:t>Input equivalence </a:t>
            </a:r>
            <a:endParaRPr lang="zh-CN" altLang="en-US" b="1" i="1" dirty="0" smtClean="0"/>
          </a:p>
          <a:p>
            <a:pPr lvl="1"/>
            <a:r>
              <a:rPr lang="zh-CN" altLang="zh-CN" dirty="0"/>
              <a:t>此模式表示源测试用例和后续测试用例等价的关系，因此它们的输出应该包含相同顺序的相同项，即它们应该相等。 </a:t>
            </a:r>
            <a:endParaRPr lang="zh-CN" altLang="en-US" dirty="0" smtClean="0"/>
          </a:p>
          <a:p>
            <a:pPr lvl="1"/>
            <a:r>
              <a:rPr lang="zh-CN" altLang="zh-CN" dirty="0"/>
              <a:t>例如，在</a:t>
            </a:r>
            <a:r>
              <a:rPr lang="en-US" altLang="zh-CN" dirty="0"/>
              <a:t>YouTube</a:t>
            </a:r>
            <a:r>
              <a:rPr lang="zh-CN" altLang="zh-CN" dirty="0"/>
              <a:t>中指定</a:t>
            </a:r>
            <a:r>
              <a:rPr lang="en-US" altLang="zh-CN" dirty="0"/>
              <a:t>no order</a:t>
            </a:r>
            <a:r>
              <a:rPr lang="zh-CN" altLang="zh-CN" dirty="0"/>
              <a:t>的搜索应该产生与指定默认排序标准完全相同的结果，默认排序标准基于与搜索查询的相关性。 </a:t>
            </a:r>
            <a:endParaRPr lang="zh-CN" altLang="en-US" dirty="0" smtClean="0"/>
          </a:p>
          <a:p>
            <a:r>
              <a:rPr lang="en-US" altLang="zh-CN" b="1" i="1" dirty="0"/>
              <a:t>Shuffling </a:t>
            </a:r>
            <a:endParaRPr lang="zh-CN" altLang="en-US" b="1" i="1" dirty="0" smtClean="0"/>
          </a:p>
          <a:p>
            <a:pPr lvl="1"/>
            <a:r>
              <a:rPr lang="zh-CN" altLang="zh-CN" dirty="0"/>
              <a:t>此模式</a:t>
            </a:r>
            <a:r>
              <a:rPr lang="zh-CN" altLang="zh-CN" dirty="0" smtClean="0"/>
              <a:t>表示</a:t>
            </a:r>
            <a:r>
              <a:rPr lang="zh-CN" altLang="en-US" dirty="0" smtClean="0"/>
              <a:t>：</a:t>
            </a:r>
            <a:r>
              <a:rPr lang="zh-CN" altLang="zh-CN" dirty="0" smtClean="0"/>
              <a:t>源</a:t>
            </a:r>
            <a:r>
              <a:rPr lang="zh-CN" altLang="zh-CN" dirty="0"/>
              <a:t>输出和后续输出应包含相同的</a:t>
            </a:r>
            <a:r>
              <a:rPr lang="zh-CN" altLang="zh-CN" dirty="0" smtClean="0"/>
              <a:t>项，</a:t>
            </a:r>
            <a:r>
              <a:rPr lang="zh-CN" altLang="zh-CN" dirty="0"/>
              <a:t>而不</a:t>
            </a:r>
            <a:r>
              <a:rPr lang="zh-CN" altLang="zh-CN" dirty="0" smtClean="0"/>
              <a:t>考虑</a:t>
            </a:r>
            <a:r>
              <a:rPr lang="zh-CN" altLang="en-US" dirty="0" smtClean="0"/>
              <a:t>它们之间</a:t>
            </a:r>
            <a:r>
              <a:rPr lang="zh-CN" altLang="zh-CN" dirty="0" smtClean="0"/>
              <a:t>排序</a:t>
            </a:r>
            <a:r>
              <a:rPr lang="zh-CN" altLang="en-US" dirty="0" smtClean="0"/>
              <a:t>的问题</a:t>
            </a:r>
          </a:p>
          <a:p>
            <a:pPr lvl="1"/>
            <a:r>
              <a:rPr lang="zh-CN" altLang="en-US" b="1" dirty="0" smtClean="0"/>
              <a:t>例如，</a:t>
            </a:r>
            <a:r>
              <a:rPr lang="zh-CN" altLang="zh-CN" dirty="0"/>
              <a:t>例如，在</a:t>
            </a:r>
            <a:r>
              <a:rPr lang="en-US" altLang="zh-CN" dirty="0" err="1" smtClean="0"/>
              <a:t>Booking.com</a:t>
            </a:r>
            <a:r>
              <a:rPr lang="zh-CN" altLang="zh-CN" dirty="0" smtClean="0"/>
              <a:t>中</a:t>
            </a:r>
            <a:r>
              <a:rPr lang="zh-CN" altLang="zh-CN" dirty="0"/>
              <a:t>搜索“</a:t>
            </a:r>
            <a:r>
              <a:rPr lang="en-US" altLang="zh-CN" dirty="0"/>
              <a:t>hotels in London</a:t>
            </a:r>
            <a:r>
              <a:rPr lang="zh-CN" altLang="zh-CN" dirty="0"/>
              <a:t>”应返回相同的结果，而不考虑指定的订购标准（价格、审核分数、开始时间等）。 </a:t>
            </a:r>
            <a:endParaRPr lang="en-US" altLang="zh-CN" b="1" dirty="0"/>
          </a:p>
          <a:p>
            <a:endParaRPr lang="zh-CN" altLang="en-US" i="1" dirty="0"/>
          </a:p>
          <a:p>
            <a:endParaRPr kumimoji="1" lang="zh-CN" altLang="en-US" dirty="0"/>
          </a:p>
        </p:txBody>
      </p:sp>
      <p:sp>
        <p:nvSpPr>
          <p:cNvPr id="4" name="矩形 3"/>
          <p:cNvSpPr/>
          <p:nvPr/>
        </p:nvSpPr>
        <p:spPr>
          <a:xfrm>
            <a:off x="763555" y="48591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52</a:t>
            </a:fld>
            <a:endParaRPr kumimoji="1" lang="zh-CN" altLang="en-US"/>
          </a:p>
        </p:txBody>
      </p:sp>
    </p:spTree>
    <p:extLst>
      <p:ext uri="{BB962C8B-B14F-4D97-AF65-F5344CB8AC3E}">
        <p14:creationId xmlns:p14="http://schemas.microsoft.com/office/powerpoint/2010/main" val="6013503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7571" y="985869"/>
            <a:ext cx="10515600" cy="6142717"/>
          </a:xfrm>
        </p:spPr>
        <p:txBody>
          <a:bodyPr>
            <a:normAutofit/>
          </a:bodyPr>
          <a:lstStyle/>
          <a:p>
            <a:r>
              <a:rPr lang="en-US" altLang="zh-CN" b="1" i="1" dirty="0"/>
              <a:t>Conjunctive </a:t>
            </a:r>
            <a:r>
              <a:rPr lang="en-US" altLang="zh-CN" b="1" i="1" dirty="0" smtClean="0"/>
              <a:t>conditions</a:t>
            </a:r>
            <a:endParaRPr lang="zh-CN" altLang="en-US" b="1" i="1" dirty="0" smtClean="0"/>
          </a:p>
          <a:p>
            <a:pPr lvl="1"/>
            <a:r>
              <a:rPr lang="zh-CN" altLang="zh-CN" dirty="0"/>
              <a:t>这个</a:t>
            </a:r>
            <a:r>
              <a:rPr lang="zh-CN" altLang="zh-CN" dirty="0" smtClean="0"/>
              <a:t>模式</a:t>
            </a:r>
            <a:r>
              <a:rPr lang="zh-CN" altLang="en-US" dirty="0" smtClean="0"/>
              <a:t>表示</a:t>
            </a:r>
            <a:r>
              <a:rPr lang="zh-CN" altLang="zh-CN" dirty="0" smtClean="0"/>
              <a:t>查询</a:t>
            </a:r>
            <a:r>
              <a:rPr lang="zh-CN" altLang="en-US" dirty="0" smtClean="0"/>
              <a:t>以迭代的方式</a:t>
            </a:r>
            <a:r>
              <a:rPr lang="zh-CN" altLang="zh-CN" dirty="0" smtClean="0"/>
              <a:t>细化，</a:t>
            </a:r>
            <a:r>
              <a:rPr lang="zh-CN" altLang="en-US" dirty="0" smtClean="0"/>
              <a:t>不断</a:t>
            </a:r>
            <a:r>
              <a:rPr lang="zh-CN" altLang="zh-CN" dirty="0" smtClean="0"/>
              <a:t>添加</a:t>
            </a:r>
            <a:r>
              <a:rPr lang="zh-CN" altLang="zh-CN" dirty="0"/>
              <a:t>新</a:t>
            </a:r>
            <a:r>
              <a:rPr lang="zh-CN" altLang="zh-CN" dirty="0" smtClean="0"/>
              <a:t>的条件</a:t>
            </a:r>
            <a:r>
              <a:rPr lang="zh-CN" altLang="zh-CN" dirty="0"/>
              <a:t>，这样每个测试用例的结果都应该包含在前一个测试用例的结果中</a:t>
            </a:r>
            <a:r>
              <a:rPr lang="zh-CN" altLang="zh-CN" dirty="0" smtClean="0"/>
              <a:t>。</a:t>
            </a:r>
            <a:endParaRPr lang="zh-CN" altLang="en-US" dirty="0" smtClean="0"/>
          </a:p>
          <a:p>
            <a:pPr lvl="1"/>
            <a:r>
              <a:rPr lang="zh-CN" altLang="zh-CN" dirty="0"/>
              <a:t>例如，假设我们搜索“宠物”的</a:t>
            </a:r>
            <a:r>
              <a:rPr lang="en-US" altLang="zh-CN" dirty="0"/>
              <a:t>YouTube</a:t>
            </a:r>
            <a:r>
              <a:rPr lang="zh-CN" altLang="zh-CN" dirty="0"/>
              <a:t>视频。接下来，我们</a:t>
            </a:r>
            <a:r>
              <a:rPr lang="zh-CN" altLang="zh-CN" dirty="0" smtClean="0"/>
              <a:t>搜索</a:t>
            </a:r>
            <a:r>
              <a:rPr lang="en-US" altLang="zh-CN" dirty="0" smtClean="0"/>
              <a:t>3D</a:t>
            </a:r>
            <a:r>
              <a:rPr lang="zh-CN" altLang="zh-CN" dirty="0" smtClean="0"/>
              <a:t>的“宠物</a:t>
            </a:r>
            <a:r>
              <a:rPr lang="zh-CN" altLang="zh-CN" dirty="0"/>
              <a:t>”视频，最后搜索</a:t>
            </a:r>
            <a:r>
              <a:rPr lang="en-US" altLang="zh-CN" dirty="0"/>
              <a:t>2018</a:t>
            </a:r>
            <a:r>
              <a:rPr lang="zh-CN" altLang="zh-CN" dirty="0"/>
              <a:t>年后上传</a:t>
            </a:r>
            <a:r>
              <a:rPr lang="zh-CN" altLang="zh-CN" dirty="0" smtClean="0"/>
              <a:t>的</a:t>
            </a:r>
            <a:r>
              <a:rPr lang="en-US" altLang="zh-CN" dirty="0" smtClean="0"/>
              <a:t>3D</a:t>
            </a:r>
            <a:r>
              <a:rPr lang="zh-CN" altLang="zh-CN" dirty="0" smtClean="0"/>
              <a:t>“</a:t>
            </a:r>
            <a:r>
              <a:rPr lang="zh-CN" altLang="zh-CN" dirty="0"/>
              <a:t>宠物”视频。直观地说，第三次搜索的</a:t>
            </a:r>
            <a:r>
              <a:rPr lang="zh-CN" altLang="zh-CN" dirty="0" smtClean="0"/>
              <a:t>结果应该</a:t>
            </a:r>
            <a:r>
              <a:rPr lang="zh-CN" altLang="zh-CN" dirty="0"/>
              <a:t>是第二次搜索结果</a:t>
            </a:r>
            <a:r>
              <a:rPr lang="zh-CN" altLang="zh-CN" dirty="0" smtClean="0"/>
              <a:t>集的</a:t>
            </a:r>
            <a:r>
              <a:rPr lang="zh-CN" altLang="zh-CN" dirty="0"/>
              <a:t>一个子集</a:t>
            </a:r>
            <a:r>
              <a:rPr lang="zh-CN" altLang="zh-CN" dirty="0" smtClean="0"/>
              <a:t>，</a:t>
            </a:r>
            <a:r>
              <a:rPr lang="zh-CN" altLang="en-US" dirty="0" smtClean="0"/>
              <a:t>同时</a:t>
            </a:r>
            <a:r>
              <a:rPr lang="zh-CN" altLang="zh-CN" dirty="0" smtClean="0"/>
              <a:t>，这</a:t>
            </a:r>
            <a:r>
              <a:rPr lang="zh-CN" altLang="en-US" dirty="0" smtClean="0"/>
              <a:t>两次搜索结果也</a:t>
            </a:r>
            <a:r>
              <a:rPr lang="zh-CN" altLang="zh-CN" dirty="0" smtClean="0"/>
              <a:t>是</a:t>
            </a:r>
            <a:r>
              <a:rPr lang="zh-CN" altLang="zh-CN" dirty="0"/>
              <a:t>原始搜索</a:t>
            </a:r>
            <a:r>
              <a:rPr lang="zh-CN" altLang="zh-CN" dirty="0" smtClean="0"/>
              <a:t>结果的</a:t>
            </a:r>
            <a:r>
              <a:rPr lang="zh-CN" altLang="zh-CN" dirty="0"/>
              <a:t>一个子集。 </a:t>
            </a:r>
            <a:r>
              <a:rPr lang="zh-CN" altLang="zh-CN" dirty="0" smtClean="0"/>
              <a:t> </a:t>
            </a:r>
            <a:endParaRPr lang="zh-CN" altLang="en-US" i="1" dirty="0" smtClean="0"/>
          </a:p>
          <a:p>
            <a:r>
              <a:rPr lang="en-US" altLang="zh-CN" b="1" i="1" dirty="0"/>
              <a:t>Disjunctive conditions </a:t>
            </a:r>
            <a:endParaRPr lang="en-US" altLang="zh-CN" b="1" dirty="0"/>
          </a:p>
          <a:p>
            <a:pPr lvl="1"/>
            <a:r>
              <a:rPr lang="zh-CN" altLang="zh-CN" dirty="0"/>
              <a:t>与前一个模式类似，但</a:t>
            </a:r>
            <a:r>
              <a:rPr lang="zh-CN" altLang="zh-CN" dirty="0" smtClean="0"/>
              <a:t>查询</a:t>
            </a:r>
            <a:r>
              <a:rPr lang="zh-CN" altLang="en-US" dirty="0" smtClean="0"/>
              <a:t>通过输入析取条件不断泛化</a:t>
            </a:r>
            <a:r>
              <a:rPr lang="zh-CN" altLang="zh-CN" dirty="0" smtClean="0"/>
              <a:t>，</a:t>
            </a:r>
            <a:r>
              <a:rPr lang="zh-CN" altLang="zh-CN" dirty="0"/>
              <a:t>这样每个测试用例的结果都应该</a:t>
            </a:r>
            <a:r>
              <a:rPr lang="zh-CN" altLang="zh-CN" dirty="0" smtClean="0"/>
              <a:t>是</a:t>
            </a:r>
            <a:r>
              <a:rPr lang="zh-CN" altLang="en-US" dirty="0" smtClean="0"/>
              <a:t>后续测试结果</a:t>
            </a:r>
            <a:r>
              <a:rPr lang="zh-CN" altLang="zh-CN" dirty="0" smtClean="0"/>
              <a:t>的</a:t>
            </a:r>
            <a:r>
              <a:rPr lang="zh-CN" altLang="zh-CN" dirty="0"/>
              <a:t>子集。 </a:t>
            </a:r>
            <a:endParaRPr lang="zh-CN" altLang="en-US" dirty="0" smtClean="0"/>
          </a:p>
          <a:p>
            <a:pPr lvl="1"/>
            <a:r>
              <a:rPr lang="zh-CN" altLang="en-US" dirty="0" smtClean="0"/>
              <a:t>例如，在某</a:t>
            </a:r>
            <a:r>
              <a:rPr lang="en-US" altLang="zh-CN" dirty="0" smtClean="0"/>
              <a:t>ASE</a:t>
            </a:r>
            <a:r>
              <a:rPr lang="zh-CN" altLang="en-US" dirty="0" smtClean="0"/>
              <a:t>查询“</a:t>
            </a:r>
            <a:r>
              <a:rPr lang="en-US" altLang="zh-CN" b="1" dirty="0"/>
              <a:t>Metamorphic</a:t>
            </a:r>
            <a:r>
              <a:rPr lang="zh-CN" altLang="en-US" dirty="0" smtClean="0"/>
              <a:t>”，接下来将搜索范围扩展到</a:t>
            </a:r>
            <a:r>
              <a:rPr lang="zh-CN" altLang="en-US" b="1" dirty="0" smtClean="0"/>
              <a:t>“</a:t>
            </a:r>
            <a:r>
              <a:rPr lang="en-US" altLang="zh-CN" b="1" dirty="0"/>
              <a:t>Metamorphic</a:t>
            </a:r>
            <a:r>
              <a:rPr lang="zh-CN" altLang="en-US" b="1" dirty="0" smtClean="0"/>
              <a:t>”</a:t>
            </a:r>
            <a:r>
              <a:rPr lang="en-US" altLang="zh-CN" b="1" dirty="0" smtClean="0"/>
              <a:t>or “Test” </a:t>
            </a:r>
            <a:r>
              <a:rPr lang="en-US" altLang="zh-CN" dirty="0" smtClean="0"/>
              <a:t>,</a:t>
            </a:r>
            <a:r>
              <a:rPr lang="zh-CN" altLang="en-US" dirty="0" smtClean="0"/>
              <a:t>显然第一次的搜索结果应该是第二次搜索结果的子集</a:t>
            </a:r>
            <a:endParaRPr lang="en-US" altLang="zh-CN" dirty="0"/>
          </a:p>
          <a:p>
            <a:endParaRPr kumimoji="1" lang="zh-CN" altLang="en-US" dirty="0"/>
          </a:p>
        </p:txBody>
      </p:sp>
      <p:sp>
        <p:nvSpPr>
          <p:cNvPr id="4" name="矩形 3"/>
          <p:cNvSpPr/>
          <p:nvPr/>
        </p:nvSpPr>
        <p:spPr>
          <a:xfrm>
            <a:off x="707571" y="224653"/>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53</a:t>
            </a:fld>
            <a:endParaRPr kumimoji="1" lang="zh-CN" altLang="en-US"/>
          </a:p>
        </p:txBody>
      </p:sp>
    </p:spTree>
    <p:extLst>
      <p:ext uri="{BB962C8B-B14F-4D97-AF65-F5344CB8AC3E}">
        <p14:creationId xmlns:p14="http://schemas.microsoft.com/office/powerpoint/2010/main" val="12630895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555" y="855242"/>
            <a:ext cx="10515600" cy="6180040"/>
          </a:xfrm>
        </p:spPr>
        <p:txBody>
          <a:bodyPr>
            <a:normAutofit/>
          </a:bodyPr>
          <a:lstStyle/>
          <a:p>
            <a:r>
              <a:rPr lang="en-US" altLang="zh-CN" b="1" i="1" dirty="0"/>
              <a:t>Disjoint partitions </a:t>
            </a:r>
            <a:endParaRPr lang="zh-CN" altLang="en-US" b="1" i="1" dirty="0" smtClean="0"/>
          </a:p>
          <a:p>
            <a:pPr lvl="1"/>
            <a:r>
              <a:rPr lang="zh-CN" altLang="zh-CN" dirty="0"/>
              <a:t>此模式表示那些后续测试用例的输出应该</a:t>
            </a:r>
            <a:r>
              <a:rPr lang="zh-CN" altLang="zh-CN" dirty="0" smtClean="0"/>
              <a:t>是不</a:t>
            </a:r>
            <a:r>
              <a:rPr lang="zh-CN" altLang="zh-CN" dirty="0"/>
              <a:t>相交的关系（即，它们不应该有共同的项） </a:t>
            </a:r>
            <a:endParaRPr lang="zh-CN" altLang="en-US" b="1" i="1" dirty="0" smtClean="0"/>
          </a:p>
          <a:p>
            <a:pPr lvl="1"/>
            <a:r>
              <a:rPr lang="zh-CN" altLang="zh-CN" dirty="0"/>
              <a:t>例如，假设在</a:t>
            </a:r>
            <a:r>
              <a:rPr lang="en-US" altLang="zh-CN" dirty="0"/>
              <a:t>PayPal</a:t>
            </a:r>
            <a:r>
              <a:rPr lang="zh-CN" altLang="zh-CN" dirty="0"/>
              <a:t>用户</a:t>
            </a:r>
            <a:r>
              <a:rPr lang="zh-CN" altLang="zh-CN" dirty="0" smtClean="0"/>
              <a:t>帐户中</a:t>
            </a:r>
            <a:r>
              <a:rPr lang="zh-CN" altLang="zh-CN" dirty="0"/>
              <a:t>搜索状态为“已完成”的退款。接下来，让我们假设在同一个帐户中执行一个新的搜索，搜索状态为“已取消”的退款。两个搜索的结果集不应具有任何共同项。 </a:t>
            </a:r>
            <a:endParaRPr lang="zh-CN" altLang="en-US" b="1" i="1" dirty="0" smtClean="0"/>
          </a:p>
          <a:p>
            <a:r>
              <a:rPr lang="en-US" altLang="zh-CN" b="1" i="1" dirty="0"/>
              <a:t>Complete </a:t>
            </a:r>
            <a:r>
              <a:rPr lang="en-US" altLang="zh-CN" b="1" i="1" dirty="0" smtClean="0"/>
              <a:t>partitions</a:t>
            </a:r>
            <a:endParaRPr lang="zh-CN" altLang="en-US" b="1" i="1" dirty="0" smtClean="0"/>
          </a:p>
          <a:p>
            <a:pPr lvl="1"/>
            <a:r>
              <a:rPr lang="zh-CN" altLang="zh-CN" dirty="0"/>
              <a:t>此模式与前一个模式相关，它表示后续输出的并集应包含与源输出相同的项的那些关系 </a:t>
            </a:r>
            <a:endParaRPr lang="zh-CN" altLang="en-US" dirty="0" smtClean="0"/>
          </a:p>
          <a:p>
            <a:pPr lvl="1"/>
            <a:r>
              <a:rPr lang="zh-CN" altLang="zh-CN" dirty="0"/>
              <a:t>例如，</a:t>
            </a:r>
            <a:r>
              <a:rPr lang="en-US" altLang="zh-CN" dirty="0"/>
              <a:t>YouTube</a:t>
            </a:r>
            <a:r>
              <a:rPr lang="zh-CN" altLang="zh-CN" dirty="0"/>
              <a:t>视频按其持续时间分为短视频（少于</a:t>
            </a:r>
            <a:r>
              <a:rPr lang="en-US" altLang="zh-CN" dirty="0"/>
              <a:t>4</a:t>
            </a:r>
            <a:r>
              <a:rPr lang="zh-CN" altLang="zh-CN" dirty="0"/>
              <a:t>分钟）、中视频（介于</a:t>
            </a:r>
            <a:r>
              <a:rPr lang="en-US" altLang="zh-CN" dirty="0"/>
              <a:t>4</a:t>
            </a:r>
            <a:r>
              <a:rPr lang="zh-CN" altLang="zh-CN" dirty="0"/>
              <a:t>到</a:t>
            </a:r>
            <a:r>
              <a:rPr lang="en-US" altLang="zh-CN" dirty="0"/>
              <a:t>20</a:t>
            </a:r>
            <a:r>
              <a:rPr lang="zh-CN" altLang="zh-CN" dirty="0"/>
              <a:t>分钟）和长视频（长于</a:t>
            </a:r>
            <a:r>
              <a:rPr lang="en-US" altLang="zh-CN" dirty="0"/>
              <a:t>20</a:t>
            </a:r>
            <a:r>
              <a:rPr lang="zh-CN" altLang="zh-CN" dirty="0"/>
              <a:t>分钟）。考虑一个源代码测试用例，它包含搜索带有关键字“</a:t>
            </a:r>
            <a:r>
              <a:rPr lang="en-US" altLang="zh-CN" dirty="0"/>
              <a:t>testing</a:t>
            </a:r>
            <a:r>
              <a:rPr lang="zh-CN" altLang="zh-CN" dirty="0"/>
              <a:t>”的</a:t>
            </a:r>
            <a:r>
              <a:rPr lang="en-US" altLang="zh-CN" dirty="0"/>
              <a:t>YouTube</a:t>
            </a:r>
            <a:r>
              <a:rPr lang="zh-CN" altLang="zh-CN" dirty="0"/>
              <a:t>视频。假设通过搜索相同的关键字来构造三个后续测试用例，分别将搜索限制为短视频、中视频和长视频。直观地说，后续测试输出（短视频、中视频和长视频）的并集应该包含与源测试输出相同的视频 </a:t>
            </a:r>
            <a:r>
              <a:rPr lang="zh-CN" altLang="en-US" dirty="0" smtClean="0"/>
              <a:t>。</a:t>
            </a:r>
            <a:endParaRPr lang="zh-CN" altLang="en-US" b="1" i="1" dirty="0" smtClean="0"/>
          </a:p>
          <a:p>
            <a:pPr marL="0" indent="0">
              <a:buNone/>
            </a:pPr>
            <a:endParaRPr lang="en-US" altLang="zh-CN" dirty="0"/>
          </a:p>
          <a:p>
            <a:endParaRPr kumimoji="1" lang="zh-CN" altLang="en-US" dirty="0"/>
          </a:p>
        </p:txBody>
      </p:sp>
      <p:sp>
        <p:nvSpPr>
          <p:cNvPr id="4" name="矩形 3"/>
          <p:cNvSpPr/>
          <p:nvPr/>
        </p:nvSpPr>
        <p:spPr>
          <a:xfrm>
            <a:off x="763555" y="18733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54</a:t>
            </a:fld>
            <a:endParaRPr kumimoji="1" lang="zh-CN" altLang="en-US"/>
          </a:p>
        </p:txBody>
      </p:sp>
    </p:spTree>
    <p:extLst>
      <p:ext uri="{BB962C8B-B14F-4D97-AF65-F5344CB8AC3E}">
        <p14:creationId xmlns:p14="http://schemas.microsoft.com/office/powerpoint/2010/main" val="1385655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555" y="1191144"/>
            <a:ext cx="10515600" cy="4351338"/>
          </a:xfrm>
        </p:spPr>
        <p:txBody>
          <a:bodyPr/>
          <a:lstStyle/>
          <a:p>
            <a:r>
              <a:rPr lang="en-US" altLang="zh-CN" b="1" i="1" dirty="0"/>
              <a:t>Partition difference </a:t>
            </a:r>
            <a:endParaRPr lang="zh-CN" altLang="en-US" b="1" i="1" dirty="0" smtClean="0"/>
          </a:p>
          <a:p>
            <a:pPr lvl="1"/>
            <a:r>
              <a:rPr lang="zh-CN" altLang="zh-CN" dirty="0"/>
              <a:t>此模式派生自前两个模式，表示后续测试用例的</a:t>
            </a:r>
            <a:r>
              <a:rPr lang="zh-CN" altLang="zh-CN" dirty="0" smtClean="0"/>
              <a:t>输出</a:t>
            </a:r>
            <a:r>
              <a:rPr lang="zh-CN" altLang="en-US" dirty="0" smtClean="0"/>
              <a:t>结果</a:t>
            </a:r>
            <a:r>
              <a:rPr lang="zh-CN" altLang="zh-CN" dirty="0" smtClean="0"/>
              <a:t>不</a:t>
            </a:r>
            <a:r>
              <a:rPr lang="zh-CN" altLang="zh-CN" dirty="0"/>
              <a:t>相交且它们的并集包含与源输出相同的项的关系 </a:t>
            </a:r>
            <a:endParaRPr lang="zh-CN" altLang="en-US" dirty="0" smtClean="0"/>
          </a:p>
          <a:p>
            <a:pPr lvl="1"/>
            <a:r>
              <a:rPr lang="zh-CN" altLang="zh-CN" dirty="0"/>
              <a:t>例如，在前面的例子中，</a:t>
            </a:r>
            <a:r>
              <a:rPr lang="en-US" altLang="zh-CN" dirty="0"/>
              <a:t>YouTube</a:t>
            </a:r>
            <a:r>
              <a:rPr lang="zh-CN" altLang="zh-CN" dirty="0"/>
              <a:t>上所有关于“测试”的视频和关于该主题的长视频之间的区别应该等于中短视频的结合。 </a:t>
            </a:r>
            <a:endParaRPr lang="zh-CN" altLang="en-US" dirty="0" smtClean="0"/>
          </a:p>
          <a:p>
            <a:endParaRPr kumimoji="1" lang="zh-CN" altLang="en-US" dirty="0" smtClean="0"/>
          </a:p>
          <a:p>
            <a:r>
              <a:rPr kumimoji="1" lang="zh-CN" altLang="en-US" dirty="0" smtClean="0"/>
              <a:t>蜕变</a:t>
            </a:r>
            <a:r>
              <a:rPr kumimoji="1" lang="zh-CN" altLang="en-US" dirty="0"/>
              <a:t>关系识别：文章</a:t>
            </a:r>
            <a:r>
              <a:rPr lang="zh-CN" altLang="zh-CN" dirty="0"/>
              <a:t>确定了电子商务平台</a:t>
            </a:r>
            <a:r>
              <a:rPr lang="en-US" altLang="zh-CN" dirty="0" err="1"/>
              <a:t>PrestaShop</a:t>
            </a:r>
            <a:r>
              <a:rPr lang="zh-CN" altLang="zh-CN" dirty="0"/>
              <a:t>、</a:t>
            </a:r>
            <a:r>
              <a:rPr lang="en-US" altLang="zh-CN" dirty="0"/>
              <a:t>web</a:t>
            </a:r>
            <a:r>
              <a:rPr lang="zh-CN" altLang="zh-CN" dirty="0"/>
              <a:t>电子邮件客户端</a:t>
            </a:r>
            <a:r>
              <a:rPr lang="en-US" altLang="zh-CN" dirty="0"/>
              <a:t>Gmail</a:t>
            </a:r>
            <a:r>
              <a:rPr lang="zh-CN" altLang="zh-CN" dirty="0"/>
              <a:t>和视频</a:t>
            </a:r>
            <a:r>
              <a:rPr lang="zh-CN" altLang="en-US" dirty="0"/>
              <a:t>移动应用</a:t>
            </a:r>
            <a:r>
              <a:rPr lang="en-US" altLang="zh-CN" dirty="0"/>
              <a:t>HBO</a:t>
            </a:r>
            <a:r>
              <a:rPr lang="zh-CN" altLang="zh-CN" dirty="0"/>
              <a:t>中</a:t>
            </a:r>
            <a:r>
              <a:rPr lang="zh-CN" altLang="zh-CN" dirty="0" smtClean="0"/>
              <a:t>的</a:t>
            </a:r>
            <a:r>
              <a:rPr lang="zh-CN" altLang="en-US" dirty="0" smtClean="0"/>
              <a:t>蜕变</a:t>
            </a:r>
            <a:r>
              <a:rPr lang="zh-CN" altLang="zh-CN" dirty="0" smtClean="0"/>
              <a:t>关系</a:t>
            </a:r>
            <a:r>
              <a:rPr lang="zh-CN" altLang="zh-CN" dirty="0"/>
              <a:t>。 </a:t>
            </a:r>
            <a:r>
              <a:rPr lang="zh-CN" altLang="en-US" dirty="0"/>
              <a:t>接下来以</a:t>
            </a:r>
            <a:r>
              <a:rPr lang="en-US" altLang="zh-CN" dirty="0" err="1"/>
              <a:t>PrestaShap</a:t>
            </a:r>
            <a:r>
              <a:rPr lang="zh-CN" altLang="en-US" dirty="0"/>
              <a:t>为</a:t>
            </a:r>
            <a:r>
              <a:rPr lang="zh-CN" altLang="en-US" dirty="0" smtClean="0"/>
              <a:t>例，其余两个应用在蜕变关系的构造上大同小异。</a:t>
            </a:r>
            <a:endParaRPr lang="zh-CN" altLang="en-US" dirty="0"/>
          </a:p>
          <a:p>
            <a:endParaRPr lang="en-US" altLang="zh-CN" dirty="0"/>
          </a:p>
          <a:p>
            <a:endParaRPr kumimoji="1" lang="zh-CN" altLang="en-US" dirty="0"/>
          </a:p>
        </p:txBody>
      </p:sp>
      <p:sp>
        <p:nvSpPr>
          <p:cNvPr id="4" name="矩形 3"/>
          <p:cNvSpPr/>
          <p:nvPr/>
        </p:nvSpPr>
        <p:spPr>
          <a:xfrm>
            <a:off x="763555" y="18733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55</a:t>
            </a:fld>
            <a:endParaRPr kumimoji="1" lang="zh-CN" altLang="en-US"/>
          </a:p>
        </p:txBody>
      </p:sp>
    </p:spTree>
    <p:extLst>
      <p:ext uri="{BB962C8B-B14F-4D97-AF65-F5344CB8AC3E}">
        <p14:creationId xmlns:p14="http://schemas.microsoft.com/office/powerpoint/2010/main" val="1860001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3555" y="1303110"/>
            <a:ext cx="10515600" cy="4948399"/>
          </a:xfrm>
        </p:spPr>
        <p:txBody>
          <a:bodyPr>
            <a:normAutofit/>
          </a:bodyPr>
          <a:lstStyle/>
          <a:p>
            <a:r>
              <a:rPr lang="en-US" altLang="zh-CN" b="1" i="1" dirty="0"/>
              <a:t>Input equivalence </a:t>
            </a:r>
            <a:endParaRPr lang="zh-CN" altLang="en-US" b="1" i="1" dirty="0" smtClean="0"/>
          </a:p>
          <a:p>
            <a:pPr lvl="1"/>
            <a:r>
              <a:rPr lang="zh-CN" altLang="zh-CN" dirty="0"/>
              <a:t>使用默认值列出订单。然后</a:t>
            </a:r>
            <a:r>
              <a:rPr lang="zh-CN" altLang="zh-CN" dirty="0" smtClean="0"/>
              <a:t>，</a:t>
            </a:r>
            <a:r>
              <a:rPr lang="zh-CN" altLang="en-US" dirty="0" smtClean="0"/>
              <a:t>使用“</a:t>
            </a:r>
            <a:r>
              <a:rPr lang="zh-CN" altLang="zh-CN" dirty="0" smtClean="0"/>
              <a:t>按</a:t>
            </a:r>
            <a:r>
              <a:rPr lang="en-US" altLang="zh-CN" dirty="0"/>
              <a:t>ID</a:t>
            </a:r>
            <a:r>
              <a:rPr lang="zh-CN" altLang="zh-CN" dirty="0" smtClean="0"/>
              <a:t>排序</a:t>
            </a:r>
            <a:r>
              <a:rPr lang="zh-CN" altLang="en-US" dirty="0" smtClean="0"/>
              <a:t>”的方式列出订单</a:t>
            </a:r>
            <a:r>
              <a:rPr lang="zh-CN" altLang="zh-CN" dirty="0" smtClean="0"/>
              <a:t>，</a:t>
            </a:r>
            <a:r>
              <a:rPr lang="zh-CN" altLang="zh-CN" dirty="0"/>
              <a:t>这是默认的排序标准。两个查询应该返回完全相同的结果集</a:t>
            </a:r>
            <a:r>
              <a:rPr lang="zh-CN" altLang="zh-CN" dirty="0" smtClean="0"/>
              <a:t>。</a:t>
            </a:r>
            <a:endParaRPr lang="zh-CN" altLang="en-US" b="1" i="1" dirty="0" smtClean="0"/>
          </a:p>
          <a:p>
            <a:r>
              <a:rPr lang="en-US" altLang="zh-CN" b="1" i="1" dirty="0"/>
              <a:t>Shuffling </a:t>
            </a:r>
            <a:endParaRPr lang="zh-CN" altLang="en-US" b="1" i="1" dirty="0" smtClean="0"/>
          </a:p>
          <a:p>
            <a:pPr lvl="1"/>
            <a:r>
              <a:rPr lang="zh-CN" altLang="zh-CN" dirty="0" smtClean="0"/>
              <a:t>按</a:t>
            </a:r>
            <a:r>
              <a:rPr lang="zh-CN" altLang="en-US" dirty="0" smtClean="0"/>
              <a:t>“</a:t>
            </a:r>
            <a:r>
              <a:rPr lang="zh-CN" altLang="zh-CN" dirty="0" smtClean="0"/>
              <a:t>日期</a:t>
            </a:r>
            <a:r>
              <a:rPr lang="zh-CN" altLang="en-US" dirty="0" smtClean="0"/>
              <a:t>”</a:t>
            </a:r>
            <a:r>
              <a:rPr lang="zh-CN" altLang="zh-CN" dirty="0" smtClean="0"/>
              <a:t>列出</a:t>
            </a:r>
            <a:r>
              <a:rPr lang="zh-CN" altLang="zh-CN" dirty="0"/>
              <a:t>订单。</a:t>
            </a:r>
            <a:r>
              <a:rPr lang="zh-CN" altLang="zh-CN" dirty="0" smtClean="0"/>
              <a:t>然后按</a:t>
            </a:r>
            <a:r>
              <a:rPr lang="zh-CN" altLang="en-US" dirty="0" smtClean="0"/>
              <a:t>“</a:t>
            </a:r>
            <a:r>
              <a:rPr lang="zh-CN" altLang="zh-CN" dirty="0" smtClean="0"/>
              <a:t>总金额</a:t>
            </a:r>
            <a:r>
              <a:rPr lang="zh-CN" altLang="en-US" dirty="0" smtClean="0"/>
              <a:t>”</a:t>
            </a:r>
            <a:r>
              <a:rPr lang="zh-CN" altLang="zh-CN" dirty="0" smtClean="0"/>
              <a:t>排序</a:t>
            </a:r>
            <a:r>
              <a:rPr lang="zh-CN" altLang="en-US" dirty="0" smtClean="0"/>
              <a:t>列出一个</a:t>
            </a:r>
            <a:r>
              <a:rPr lang="zh-CN" altLang="zh-CN" dirty="0" smtClean="0"/>
              <a:t>新</a:t>
            </a:r>
            <a:r>
              <a:rPr lang="zh-CN" altLang="en-US" dirty="0" smtClean="0"/>
              <a:t>订单</a:t>
            </a:r>
            <a:r>
              <a:rPr lang="zh-CN" altLang="zh-CN" dirty="0" smtClean="0"/>
              <a:t>列表</a:t>
            </a:r>
            <a:r>
              <a:rPr lang="zh-CN" altLang="zh-CN" dirty="0"/>
              <a:t>。</a:t>
            </a:r>
            <a:r>
              <a:rPr lang="zh-CN" altLang="zh-CN" dirty="0" smtClean="0"/>
              <a:t>两</a:t>
            </a:r>
            <a:r>
              <a:rPr lang="zh-CN" altLang="en-US" dirty="0" smtClean="0"/>
              <a:t>次</a:t>
            </a:r>
            <a:r>
              <a:rPr lang="zh-CN" altLang="zh-CN" dirty="0" smtClean="0"/>
              <a:t>查询</a:t>
            </a:r>
            <a:r>
              <a:rPr lang="zh-CN" altLang="en-US" dirty="0" smtClean="0"/>
              <a:t>的排序的结果可能不同，但</a:t>
            </a:r>
            <a:r>
              <a:rPr lang="zh-CN" altLang="zh-CN" dirty="0" smtClean="0"/>
              <a:t>应该</a:t>
            </a:r>
            <a:r>
              <a:rPr lang="zh-CN" altLang="zh-CN" dirty="0"/>
              <a:t>返回相同的</a:t>
            </a:r>
            <a:r>
              <a:rPr lang="zh-CN" altLang="zh-CN" dirty="0" smtClean="0"/>
              <a:t>订单</a:t>
            </a:r>
            <a:r>
              <a:rPr lang="zh-CN" altLang="en-US" dirty="0" smtClean="0"/>
              <a:t>。</a:t>
            </a:r>
          </a:p>
          <a:p>
            <a:r>
              <a:rPr lang="en-US" altLang="zh-CN" b="1" i="1" dirty="0"/>
              <a:t>Conjunctive </a:t>
            </a:r>
            <a:r>
              <a:rPr lang="en-US" altLang="zh-CN" b="1" i="1" dirty="0" smtClean="0"/>
              <a:t>conditions</a:t>
            </a:r>
            <a:endParaRPr lang="zh-CN" altLang="en-US" b="1" i="1" dirty="0" smtClean="0"/>
          </a:p>
          <a:p>
            <a:pPr lvl="1"/>
            <a:r>
              <a:rPr lang="zh-CN" altLang="zh-CN" dirty="0" smtClean="0"/>
              <a:t>列出</a:t>
            </a:r>
            <a:r>
              <a:rPr lang="zh-CN" altLang="en-US" dirty="0" smtClean="0"/>
              <a:t>某一</a:t>
            </a:r>
            <a:r>
              <a:rPr lang="zh-CN" altLang="zh-CN" dirty="0" smtClean="0"/>
              <a:t>日期之后的</a:t>
            </a:r>
            <a:r>
              <a:rPr lang="zh-CN" altLang="zh-CN" dirty="0"/>
              <a:t>订单。然后，重复</a:t>
            </a:r>
            <a:r>
              <a:rPr lang="zh-CN" altLang="zh-CN" dirty="0" smtClean="0"/>
              <a:t>查询</a:t>
            </a:r>
            <a:r>
              <a:rPr lang="zh-CN" altLang="en-US" dirty="0" smtClean="0"/>
              <a:t>并</a:t>
            </a:r>
            <a:r>
              <a:rPr lang="zh-CN" altLang="zh-CN" dirty="0" smtClean="0"/>
              <a:t>添加</a:t>
            </a:r>
            <a:r>
              <a:rPr lang="zh-CN" altLang="zh-CN" dirty="0"/>
              <a:t>一个新过滤器以列出仅通过银行电汇支付的订单。第二个查询（后续测试用例）的结果集应该是第一个查询（源测试用例）的结果集的子</a:t>
            </a:r>
            <a:r>
              <a:rPr lang="zh-CN" altLang="zh-CN" dirty="0" smtClean="0"/>
              <a:t>集</a:t>
            </a:r>
            <a:r>
              <a:rPr lang="zh-CN" altLang="en-US" dirty="0"/>
              <a:t>。</a:t>
            </a:r>
            <a:endParaRPr lang="zh-CN" altLang="en-US" b="1" i="1" dirty="0"/>
          </a:p>
          <a:p>
            <a:endParaRPr kumimoji="1" lang="zh-CN" altLang="en-US" dirty="0"/>
          </a:p>
        </p:txBody>
      </p:sp>
      <p:sp>
        <p:nvSpPr>
          <p:cNvPr id="4" name="矩形 3"/>
          <p:cNvSpPr/>
          <p:nvPr/>
        </p:nvSpPr>
        <p:spPr>
          <a:xfrm>
            <a:off x="763555" y="187330"/>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56</a:t>
            </a:fld>
            <a:endParaRPr kumimoji="1" lang="zh-CN" altLang="en-US"/>
          </a:p>
        </p:txBody>
      </p:sp>
    </p:spTree>
    <p:extLst>
      <p:ext uri="{BB962C8B-B14F-4D97-AF65-F5344CB8AC3E}">
        <p14:creationId xmlns:p14="http://schemas.microsoft.com/office/powerpoint/2010/main" val="14386999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67208"/>
            <a:ext cx="10515600" cy="5890792"/>
          </a:xfrm>
        </p:spPr>
        <p:txBody>
          <a:bodyPr>
            <a:normAutofit/>
          </a:bodyPr>
          <a:lstStyle/>
          <a:p>
            <a:r>
              <a:rPr lang="en-US" altLang="zh-CN" b="1" i="1" dirty="0"/>
              <a:t>Disjoint </a:t>
            </a:r>
            <a:r>
              <a:rPr lang="en-US" altLang="zh-CN" b="1" i="1" dirty="0" smtClean="0"/>
              <a:t>partitions</a:t>
            </a:r>
            <a:endParaRPr lang="zh-CN" altLang="en-US" b="1" i="1" dirty="0" smtClean="0"/>
          </a:p>
          <a:p>
            <a:pPr lvl="1"/>
            <a:r>
              <a:rPr lang="zh-CN" altLang="zh-CN" dirty="0"/>
              <a:t>列出状态为“已交货”的订单。</a:t>
            </a:r>
            <a:r>
              <a:rPr lang="zh-CN" altLang="zh-CN" dirty="0" smtClean="0"/>
              <a:t>然后分别</a:t>
            </a:r>
            <a:r>
              <a:rPr lang="zh-CN" altLang="zh-CN" dirty="0"/>
              <a:t>将状态过滤器更改为“已取消”、“已退款”和“付款错误</a:t>
            </a:r>
            <a:r>
              <a:rPr lang="zh-CN" altLang="zh-CN" dirty="0" smtClean="0"/>
              <a:t>”</a:t>
            </a:r>
            <a:r>
              <a:rPr lang="zh-CN" altLang="en-US" dirty="0" smtClean="0"/>
              <a:t>重新查询</a:t>
            </a:r>
            <a:r>
              <a:rPr lang="zh-CN" altLang="zh-CN" dirty="0" smtClean="0"/>
              <a:t>。四</a:t>
            </a:r>
            <a:r>
              <a:rPr lang="zh-CN" altLang="en-US" dirty="0" smtClean="0"/>
              <a:t>次</a:t>
            </a:r>
            <a:r>
              <a:rPr lang="zh-CN" altLang="zh-CN" dirty="0" smtClean="0"/>
              <a:t>查询</a:t>
            </a:r>
            <a:r>
              <a:rPr lang="zh-CN" altLang="zh-CN" dirty="0"/>
              <a:t>的结果集应该</a:t>
            </a:r>
            <a:r>
              <a:rPr lang="zh-CN" altLang="zh-CN" dirty="0" smtClean="0"/>
              <a:t>没有</a:t>
            </a:r>
            <a:r>
              <a:rPr lang="zh-CN" altLang="en-US" dirty="0" smtClean="0"/>
              <a:t>交集</a:t>
            </a:r>
            <a:r>
              <a:rPr lang="zh-CN" altLang="zh-CN" dirty="0" smtClean="0"/>
              <a:t>。</a:t>
            </a:r>
            <a:endParaRPr lang="zh-CN" altLang="en-US" i="1" dirty="0" smtClean="0"/>
          </a:p>
          <a:p>
            <a:r>
              <a:rPr lang="en-US" altLang="zh-CN" b="1" i="1" dirty="0"/>
              <a:t>Complete partitions </a:t>
            </a:r>
            <a:endParaRPr lang="zh-CN" altLang="en-US" b="1" i="1" dirty="0" smtClean="0"/>
          </a:p>
          <a:p>
            <a:pPr lvl="1"/>
            <a:r>
              <a:rPr lang="zh-CN" altLang="zh-CN" dirty="0"/>
              <a:t>列出交付到给定国家</a:t>
            </a:r>
            <a:r>
              <a:rPr lang="en-US" altLang="zh-CN" dirty="0"/>
              <a:t>/</a:t>
            </a:r>
            <a:r>
              <a:rPr lang="zh-CN" altLang="zh-CN" dirty="0"/>
              <a:t>地区的所有订单（源测试用例）。接下来，重复将搜索限制</a:t>
            </a:r>
            <a:r>
              <a:rPr lang="zh-CN" altLang="zh-CN" dirty="0" smtClean="0"/>
              <a:t>为</a:t>
            </a:r>
            <a:r>
              <a:rPr lang="zh-CN" altLang="en-US" dirty="0" smtClean="0"/>
              <a:t>旧</a:t>
            </a:r>
            <a:r>
              <a:rPr lang="zh-CN" altLang="zh-CN" dirty="0" smtClean="0"/>
              <a:t>客户端</a:t>
            </a:r>
            <a:r>
              <a:rPr lang="zh-CN" altLang="zh-CN" dirty="0"/>
              <a:t>下的订单的查询，</a:t>
            </a:r>
            <a:r>
              <a:rPr lang="zh-CN" altLang="zh-CN" dirty="0" smtClean="0"/>
              <a:t>即</a:t>
            </a:r>
            <a:r>
              <a:rPr lang="en-US" altLang="zh-CN" dirty="0" smtClean="0"/>
              <a:t> ” </a:t>
            </a:r>
            <a:r>
              <a:rPr lang="en-US" altLang="zh-CN" dirty="0"/>
              <a:t>New </a:t>
            </a:r>
            <a:r>
              <a:rPr lang="en-US" altLang="zh-CN" dirty="0" smtClean="0"/>
              <a:t>client</a:t>
            </a:r>
            <a:r>
              <a:rPr lang="zh-CN" altLang="en-US" dirty="0" smtClean="0"/>
              <a:t> </a:t>
            </a:r>
            <a:r>
              <a:rPr lang="en-US" altLang="zh-CN" dirty="0" smtClean="0"/>
              <a:t>=</a:t>
            </a:r>
            <a:r>
              <a:rPr lang="zh-CN" altLang="en-US" dirty="0" smtClean="0"/>
              <a:t> </a:t>
            </a:r>
            <a:r>
              <a:rPr lang="en-US" altLang="zh-CN" dirty="0" smtClean="0"/>
              <a:t>No”</a:t>
            </a:r>
            <a:r>
              <a:rPr lang="zh-CN" altLang="zh-CN" dirty="0" smtClean="0"/>
              <a:t>（</a:t>
            </a:r>
            <a:r>
              <a:rPr lang="zh-CN" altLang="zh-CN" dirty="0"/>
              <a:t>后续</a:t>
            </a:r>
            <a:r>
              <a:rPr lang="zh-CN" altLang="zh-CN" dirty="0" smtClean="0"/>
              <a:t>测试</a:t>
            </a:r>
            <a:r>
              <a:rPr lang="zh-CN" altLang="en-US" dirty="0" smtClean="0"/>
              <a:t>用例</a:t>
            </a:r>
            <a:r>
              <a:rPr lang="en-US" altLang="zh-CN" dirty="0" smtClean="0"/>
              <a:t>1</a:t>
            </a:r>
            <a:r>
              <a:rPr lang="zh-CN" altLang="zh-CN" dirty="0"/>
              <a:t>）。然后，重复查询以搜索新</a:t>
            </a:r>
            <a:r>
              <a:rPr lang="zh-CN" altLang="zh-CN" dirty="0" smtClean="0"/>
              <a:t>客户</a:t>
            </a:r>
            <a:r>
              <a:rPr lang="zh-CN" altLang="en-US" dirty="0" smtClean="0"/>
              <a:t>端</a:t>
            </a:r>
            <a:r>
              <a:rPr lang="zh-CN" altLang="zh-CN" dirty="0" smtClean="0"/>
              <a:t>下</a:t>
            </a:r>
            <a:r>
              <a:rPr lang="zh-CN" altLang="zh-CN" dirty="0"/>
              <a:t>的订单，</a:t>
            </a:r>
            <a:r>
              <a:rPr lang="zh-CN" altLang="zh-CN" dirty="0" smtClean="0"/>
              <a:t>即</a:t>
            </a:r>
            <a:r>
              <a:rPr lang="en-US" altLang="zh-CN" dirty="0" smtClean="0"/>
              <a:t>”New client = Yes”</a:t>
            </a:r>
            <a:r>
              <a:rPr lang="zh-CN" altLang="zh-CN" dirty="0" smtClean="0"/>
              <a:t>（</a:t>
            </a:r>
            <a:r>
              <a:rPr lang="zh-CN" altLang="zh-CN" dirty="0"/>
              <a:t>后续</a:t>
            </a:r>
            <a:r>
              <a:rPr lang="zh-CN" altLang="zh-CN" dirty="0" smtClean="0"/>
              <a:t>测试</a:t>
            </a:r>
            <a:r>
              <a:rPr lang="zh-CN" altLang="en-US" dirty="0" smtClean="0"/>
              <a:t>用例</a:t>
            </a:r>
            <a:r>
              <a:rPr lang="en-US" altLang="zh-CN" dirty="0" smtClean="0"/>
              <a:t>2</a:t>
            </a:r>
            <a:r>
              <a:rPr lang="zh-CN" altLang="zh-CN" dirty="0"/>
              <a:t>）。源测试用例的结果集应包含与后续测试用例</a:t>
            </a:r>
            <a:r>
              <a:rPr lang="en-US" altLang="zh-CN" dirty="0" smtClean="0"/>
              <a:t>1</a:t>
            </a:r>
            <a:r>
              <a:rPr lang="zh-CN" altLang="zh-CN" dirty="0" smtClean="0"/>
              <a:t>和</a:t>
            </a:r>
            <a:r>
              <a:rPr lang="en-US" altLang="zh-CN" dirty="0" smtClean="0"/>
              <a:t>2</a:t>
            </a:r>
            <a:r>
              <a:rPr lang="zh-CN" altLang="zh-CN" dirty="0" smtClean="0"/>
              <a:t>中</a:t>
            </a:r>
            <a:r>
              <a:rPr lang="zh-CN" altLang="zh-CN" dirty="0"/>
              <a:t>返回的结果的并</a:t>
            </a:r>
            <a:r>
              <a:rPr lang="zh-CN" altLang="zh-CN" dirty="0" smtClean="0"/>
              <a:t>集。</a:t>
            </a:r>
            <a:endParaRPr lang="zh-CN" altLang="en-US" i="1" dirty="0" smtClean="0"/>
          </a:p>
          <a:p>
            <a:r>
              <a:rPr lang="en-US" altLang="zh-CN" b="1" i="1" dirty="0"/>
              <a:t>Partition </a:t>
            </a:r>
            <a:r>
              <a:rPr lang="en-US" altLang="zh-CN" b="1" i="1" dirty="0" smtClean="0"/>
              <a:t>difference</a:t>
            </a:r>
            <a:endParaRPr lang="zh-CN" altLang="en-US" b="1" i="1" dirty="0" smtClean="0"/>
          </a:p>
          <a:p>
            <a:pPr lvl="1"/>
            <a:r>
              <a:rPr lang="zh-CN" altLang="zh-CN" dirty="0"/>
              <a:t>列出所有的订单。接下来，重复查询两次，分别将搜索限制</a:t>
            </a:r>
            <a:r>
              <a:rPr lang="zh-CN" altLang="zh-CN" dirty="0" smtClean="0"/>
              <a:t>为</a:t>
            </a:r>
            <a:r>
              <a:rPr lang="zh-CN" altLang="en-US" dirty="0" smtClean="0"/>
              <a:t>旧</a:t>
            </a:r>
            <a:r>
              <a:rPr lang="zh-CN" altLang="zh-CN" dirty="0" smtClean="0"/>
              <a:t>客户</a:t>
            </a:r>
            <a:r>
              <a:rPr lang="zh-CN" altLang="en-US" dirty="0" smtClean="0"/>
              <a:t>端</a:t>
            </a:r>
            <a:r>
              <a:rPr lang="zh-CN" altLang="zh-CN" dirty="0" smtClean="0"/>
              <a:t>下</a:t>
            </a:r>
            <a:r>
              <a:rPr lang="zh-CN" altLang="zh-CN" dirty="0"/>
              <a:t>的订单（后续测试用例</a:t>
            </a:r>
            <a:r>
              <a:rPr lang="en-US" altLang="zh-CN" dirty="0"/>
              <a:t>1</a:t>
            </a:r>
            <a:r>
              <a:rPr lang="zh-CN" altLang="zh-CN" dirty="0"/>
              <a:t>）和新</a:t>
            </a:r>
            <a:r>
              <a:rPr lang="zh-CN" altLang="zh-CN" dirty="0" smtClean="0"/>
              <a:t>客户</a:t>
            </a:r>
            <a:r>
              <a:rPr lang="zh-CN" altLang="en-US" dirty="0" smtClean="0"/>
              <a:t>端</a:t>
            </a:r>
            <a:r>
              <a:rPr lang="zh-CN" altLang="zh-CN" dirty="0" smtClean="0"/>
              <a:t>下</a:t>
            </a:r>
            <a:r>
              <a:rPr lang="zh-CN" altLang="zh-CN" dirty="0"/>
              <a:t>的订单（后续测试用例</a:t>
            </a:r>
            <a:r>
              <a:rPr lang="en-US" altLang="zh-CN" dirty="0"/>
              <a:t>2</a:t>
            </a:r>
            <a:r>
              <a:rPr lang="zh-CN" altLang="zh-CN" dirty="0"/>
              <a:t>）。源测试用例的结果</a:t>
            </a:r>
            <a:r>
              <a:rPr lang="zh-CN" altLang="zh-CN" dirty="0" smtClean="0"/>
              <a:t>集和</a:t>
            </a:r>
            <a:r>
              <a:rPr lang="zh-CN" altLang="zh-CN" dirty="0"/>
              <a:t>后续测试用例</a:t>
            </a:r>
            <a:r>
              <a:rPr lang="en-US" altLang="zh-CN" dirty="0"/>
              <a:t>1</a:t>
            </a:r>
            <a:r>
              <a:rPr lang="zh-CN" altLang="zh-CN" dirty="0"/>
              <a:t>的结果</a:t>
            </a:r>
            <a:r>
              <a:rPr lang="zh-CN" altLang="zh-CN" dirty="0" smtClean="0"/>
              <a:t>集之间</a:t>
            </a:r>
            <a:r>
              <a:rPr lang="zh-CN" altLang="zh-CN" dirty="0"/>
              <a:t>的差异应包括与后续测试用例</a:t>
            </a:r>
            <a:r>
              <a:rPr lang="en-US" altLang="zh-CN" dirty="0"/>
              <a:t>2</a:t>
            </a:r>
            <a:r>
              <a:rPr lang="zh-CN" altLang="zh-CN" dirty="0"/>
              <a:t>中返回的</a:t>
            </a:r>
            <a:r>
              <a:rPr lang="zh-CN" altLang="zh-CN" dirty="0" smtClean="0"/>
              <a:t>结果完全</a:t>
            </a:r>
            <a:r>
              <a:rPr lang="zh-CN" altLang="zh-CN" dirty="0"/>
              <a:t>相同的订单。</a:t>
            </a:r>
          </a:p>
          <a:p>
            <a:pPr marL="457200" lvl="1" indent="0">
              <a:buNone/>
            </a:pPr>
            <a:endParaRPr lang="en-US" altLang="zh-CN" dirty="0"/>
          </a:p>
          <a:p>
            <a:endParaRPr lang="en-US" altLang="zh-CN" dirty="0"/>
          </a:p>
          <a:p>
            <a:endParaRPr lang="en-US" altLang="zh-CN" dirty="0"/>
          </a:p>
          <a:p>
            <a:endParaRPr kumimoji="1" lang="zh-CN" altLang="en-US" dirty="0"/>
          </a:p>
        </p:txBody>
      </p:sp>
      <p:sp>
        <p:nvSpPr>
          <p:cNvPr id="4" name="矩形 3"/>
          <p:cNvSpPr/>
          <p:nvPr/>
        </p:nvSpPr>
        <p:spPr>
          <a:xfrm>
            <a:off x="838200" y="355281"/>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57</a:t>
            </a:fld>
            <a:endParaRPr kumimoji="1" lang="zh-CN" altLang="en-US"/>
          </a:p>
        </p:txBody>
      </p:sp>
    </p:spTree>
    <p:extLst>
      <p:ext uri="{BB962C8B-B14F-4D97-AF65-F5344CB8AC3E}">
        <p14:creationId xmlns:p14="http://schemas.microsoft.com/office/powerpoint/2010/main" val="8533698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539" y="1489724"/>
            <a:ext cx="10515600" cy="4351338"/>
          </a:xfrm>
        </p:spPr>
        <p:txBody>
          <a:bodyPr/>
          <a:lstStyle/>
          <a:p>
            <a:r>
              <a:rPr kumimoji="1" lang="zh-CN" altLang="en-US" dirty="0" smtClean="0"/>
              <a:t>总结与未来研究方向</a:t>
            </a:r>
          </a:p>
          <a:p>
            <a:pPr lvl="1"/>
            <a:r>
              <a:rPr kumimoji="1" lang="zh-CN" altLang="en-US" dirty="0" smtClean="0"/>
              <a:t>本文提出了</a:t>
            </a:r>
            <a:r>
              <a:rPr kumimoji="1" lang="en-US" altLang="zh-CN" dirty="0" smtClean="0"/>
              <a:t>7</a:t>
            </a:r>
            <a:r>
              <a:rPr kumimoji="1" lang="zh-CN" altLang="en-US" dirty="0" smtClean="0"/>
              <a:t>种蜕变关系模式来帮助识别</a:t>
            </a:r>
            <a:r>
              <a:rPr kumimoji="1" lang="en-US" altLang="zh-CN" dirty="0" smtClean="0"/>
              <a:t>QBS</a:t>
            </a:r>
            <a:r>
              <a:rPr kumimoji="1" lang="zh-CN" altLang="en-US" dirty="0" smtClean="0"/>
              <a:t>中的蜕变关系。为展示提出的模式具有概括性，作者利用它们在三个不同领域中派生出一些可行的蜕变关系。</a:t>
            </a:r>
          </a:p>
          <a:p>
            <a:pPr lvl="1"/>
            <a:r>
              <a:rPr lang="zh-CN" altLang="zh-CN" dirty="0"/>
              <a:t>未来的工作可能包括识别新的模式以及使用它们来测试特定</a:t>
            </a:r>
            <a:r>
              <a:rPr lang="zh-CN" altLang="zh-CN" dirty="0" smtClean="0"/>
              <a:t>的</a:t>
            </a:r>
            <a:r>
              <a:rPr lang="en-US" altLang="zh-CN" dirty="0" smtClean="0"/>
              <a:t>QBS</a:t>
            </a:r>
            <a:r>
              <a:rPr lang="zh-CN" altLang="zh-CN" dirty="0" smtClean="0"/>
              <a:t>。</a:t>
            </a:r>
            <a:r>
              <a:rPr lang="zh-CN" altLang="zh-CN" dirty="0"/>
              <a:t>更重要的是</a:t>
            </a:r>
            <a:r>
              <a:rPr lang="zh-CN" altLang="zh-CN" dirty="0" smtClean="0"/>
              <a:t>，</a:t>
            </a:r>
            <a:r>
              <a:rPr lang="zh-CN" altLang="en-US" dirty="0" smtClean="0"/>
              <a:t>文章</a:t>
            </a:r>
            <a:r>
              <a:rPr lang="zh-CN" altLang="zh-CN" dirty="0" smtClean="0"/>
              <a:t>预见</a:t>
            </a:r>
            <a:r>
              <a:rPr lang="zh-CN" altLang="zh-CN" dirty="0"/>
              <a:t>了一条富有成效的研究路线，即利用机器学习等技术，利用所提出的模式自动推断出</a:t>
            </a:r>
            <a:r>
              <a:rPr lang="en-US" altLang="zh-CN" dirty="0"/>
              <a:t>QBS</a:t>
            </a:r>
            <a:r>
              <a:rPr lang="zh-CN" altLang="zh-CN" dirty="0"/>
              <a:t>中可能</a:t>
            </a:r>
            <a:r>
              <a:rPr lang="zh-CN" altLang="zh-CN" dirty="0" smtClean="0"/>
              <a:t>的</a:t>
            </a:r>
            <a:r>
              <a:rPr lang="zh-CN" altLang="en-US" dirty="0" smtClean="0"/>
              <a:t>蜕变</a:t>
            </a:r>
            <a:r>
              <a:rPr lang="zh-CN" altLang="zh-CN" dirty="0" smtClean="0"/>
              <a:t>关系</a:t>
            </a:r>
            <a:r>
              <a:rPr lang="zh-CN" altLang="zh-CN" dirty="0"/>
              <a:t>。</a:t>
            </a:r>
          </a:p>
          <a:p>
            <a:pPr lvl="1"/>
            <a:endParaRPr kumimoji="1" lang="zh-CN" altLang="en-US" dirty="0"/>
          </a:p>
        </p:txBody>
      </p:sp>
      <p:sp>
        <p:nvSpPr>
          <p:cNvPr id="4" name="矩形 3"/>
          <p:cNvSpPr/>
          <p:nvPr/>
        </p:nvSpPr>
        <p:spPr>
          <a:xfrm>
            <a:off x="819539" y="261974"/>
            <a:ext cx="5925661" cy="369332"/>
          </a:xfrm>
          <a:prstGeom prst="rect">
            <a:avLst/>
          </a:prstGeom>
        </p:spPr>
        <p:txBody>
          <a:bodyPr wrap="none">
            <a:spAutoFit/>
          </a:bodyPr>
          <a:lstStyle/>
          <a:p>
            <a:pPr algn="ctr"/>
            <a:r>
              <a:rPr lang="en-US" altLang="zh-CN" b="1" dirty="0">
                <a:latin typeface="NimbusRomNo9L" charset="0"/>
              </a:rPr>
              <a:t>Metamorphic Relation Patterns for Query-Based Systems </a:t>
            </a:r>
            <a:endParaRPr lang="zh-CN" altLang="en-US" b="1" dirty="0">
              <a:latin typeface="NimbusRomNo9L" charset="0"/>
            </a:endParaRPr>
          </a:p>
        </p:txBody>
      </p:sp>
      <p:sp>
        <p:nvSpPr>
          <p:cNvPr id="6" name="幻灯片编号占位符 5"/>
          <p:cNvSpPr>
            <a:spLocks noGrp="1"/>
          </p:cNvSpPr>
          <p:nvPr>
            <p:ph type="sldNum" sz="quarter" idx="12"/>
          </p:nvPr>
        </p:nvSpPr>
        <p:spPr/>
        <p:txBody>
          <a:bodyPr/>
          <a:lstStyle/>
          <a:p>
            <a:fld id="{0719FDA7-70B7-EA47-AC2D-7C4AD32C3770}" type="slidenum">
              <a:rPr kumimoji="1" lang="zh-CN" altLang="en-US" smtClean="0"/>
              <a:t>58</a:t>
            </a:fld>
            <a:endParaRPr kumimoji="1" lang="zh-CN" altLang="en-US"/>
          </a:p>
        </p:txBody>
      </p:sp>
    </p:spTree>
    <p:extLst>
      <p:ext uri="{BB962C8B-B14F-4D97-AF65-F5344CB8AC3E}">
        <p14:creationId xmlns:p14="http://schemas.microsoft.com/office/powerpoint/2010/main" val="19103341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83629" y="2824388"/>
            <a:ext cx="10515600" cy="4351338"/>
          </a:xfrm>
        </p:spPr>
        <p:txBody>
          <a:bodyPr>
            <a:normAutofit/>
          </a:bodyPr>
          <a:lstStyle/>
          <a:p>
            <a:pPr marL="0" indent="0">
              <a:buNone/>
            </a:pPr>
            <a:r>
              <a:rPr kumimoji="1" lang="en-US" altLang="zh-CN" sz="6000" dirty="0" smtClean="0"/>
              <a:t>Q&amp;A</a:t>
            </a:r>
            <a:endParaRPr kumimoji="1" lang="zh-CN" altLang="en-US" sz="6000" dirty="0"/>
          </a:p>
        </p:txBody>
      </p:sp>
      <p:sp>
        <p:nvSpPr>
          <p:cNvPr id="4" name="幻灯片编号占位符 3"/>
          <p:cNvSpPr>
            <a:spLocks noGrp="1"/>
          </p:cNvSpPr>
          <p:nvPr>
            <p:ph type="sldNum" sz="quarter" idx="12"/>
          </p:nvPr>
        </p:nvSpPr>
        <p:spPr/>
        <p:txBody>
          <a:bodyPr/>
          <a:lstStyle/>
          <a:p>
            <a:fld id="{0719FDA7-70B7-EA47-AC2D-7C4AD32C3770}" type="slidenum">
              <a:rPr kumimoji="1" lang="zh-CN" altLang="en-US" smtClean="0"/>
              <a:t>59</a:t>
            </a:fld>
            <a:endParaRPr kumimoji="1" lang="zh-CN" altLang="en-US"/>
          </a:p>
        </p:txBody>
      </p:sp>
    </p:spTree>
    <p:extLst>
      <p:ext uri="{BB962C8B-B14F-4D97-AF65-F5344CB8AC3E}">
        <p14:creationId xmlns:p14="http://schemas.microsoft.com/office/powerpoint/2010/main" val="2011156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08623"/>
            <a:ext cx="10515600" cy="4351338"/>
          </a:xfrm>
        </p:spPr>
        <p:txBody>
          <a:bodyPr>
            <a:normAutofit/>
          </a:bodyPr>
          <a:lstStyle/>
          <a:p>
            <a:r>
              <a:rPr kumimoji="1" lang="en-US" altLang="zh-CN" sz="2400" b="1" dirty="0" smtClean="0"/>
              <a:t>query</a:t>
            </a:r>
            <a:r>
              <a:rPr kumimoji="1" lang="zh-CN" altLang="en-US" sz="2400" b="1" dirty="0" smtClean="0"/>
              <a:t>构造</a:t>
            </a:r>
            <a:r>
              <a:rPr kumimoji="1" lang="zh-CN" altLang="en-US" sz="2400" dirty="0" smtClean="0"/>
              <a:t>：从</a:t>
            </a:r>
            <a:r>
              <a:rPr kumimoji="1" lang="en-US" altLang="zh-CN" sz="2400" dirty="0" smtClean="0"/>
              <a:t>AOL</a:t>
            </a:r>
            <a:r>
              <a:rPr kumimoji="1" lang="zh-CN" altLang="en-US" sz="2400" dirty="0" smtClean="0"/>
              <a:t>的查询日志中提取的流行模板，这些模板通过从预先分类的</a:t>
            </a:r>
            <a:r>
              <a:rPr kumimoji="1" lang="en-US" altLang="zh-CN" sz="2400" dirty="0" smtClean="0"/>
              <a:t>Wikipedia</a:t>
            </a:r>
            <a:r>
              <a:rPr kumimoji="1" lang="zh-CN" altLang="en-US" sz="2400" dirty="0" smtClean="0"/>
              <a:t>页面中提取的实体进行参数化。</a:t>
            </a:r>
          </a:p>
          <a:p>
            <a:r>
              <a:rPr kumimoji="1" lang="zh-CN" altLang="en-US" sz="2400" dirty="0" smtClean="0"/>
              <a:t>例如：</a:t>
            </a:r>
          </a:p>
          <a:p>
            <a:pPr lvl="1"/>
            <a:r>
              <a:rPr lang="en-US" altLang="zh-CN" sz="2000" dirty="0" smtClean="0"/>
              <a:t> </a:t>
            </a:r>
            <a:r>
              <a:rPr lang="en-US" altLang="zh-CN" dirty="0"/>
              <a:t>bio of </a:t>
            </a:r>
            <a:r>
              <a:rPr lang="en-US" altLang="zh-CN" i="1" dirty="0">
                <a:solidFill>
                  <a:srgbClr val="FF0000"/>
                </a:solidFill>
              </a:rPr>
              <a:t>person</a:t>
            </a:r>
            <a:r>
              <a:rPr lang="en-US" altLang="zh-CN" i="1" dirty="0"/>
              <a:t> </a:t>
            </a:r>
            <a:r>
              <a:rPr lang="zh-CN" altLang="en-US" i="1" dirty="0" smtClean="0"/>
              <a:t>、</a:t>
            </a:r>
            <a:r>
              <a:rPr lang="en-US" altLang="zh-CN" dirty="0"/>
              <a:t> President of </a:t>
            </a:r>
            <a:r>
              <a:rPr lang="en-US" altLang="zh-CN" i="1" dirty="0">
                <a:solidFill>
                  <a:srgbClr val="FF0000"/>
                </a:solidFill>
              </a:rPr>
              <a:t>country</a:t>
            </a:r>
            <a:r>
              <a:rPr lang="en-US" altLang="zh-CN" i="1" dirty="0"/>
              <a:t> </a:t>
            </a:r>
            <a:r>
              <a:rPr lang="zh-CN" altLang="en-US" i="1" dirty="0" smtClean="0"/>
              <a:t>、</a:t>
            </a:r>
            <a:r>
              <a:rPr lang="en-US" altLang="zh-CN" dirty="0"/>
              <a:t> side effects of </a:t>
            </a:r>
            <a:r>
              <a:rPr lang="en-US" altLang="zh-CN" i="1" dirty="0">
                <a:solidFill>
                  <a:srgbClr val="FF0000"/>
                </a:solidFill>
              </a:rPr>
              <a:t>drug </a:t>
            </a:r>
            <a:endParaRPr lang="en-US" altLang="zh-CN" dirty="0" smtClean="0">
              <a:solidFill>
                <a:srgbClr val="FF0000"/>
              </a:solidFill>
            </a:endParaRPr>
          </a:p>
          <a:p>
            <a:pPr lvl="1"/>
            <a:r>
              <a:rPr lang="en-US" altLang="zh-CN" dirty="0"/>
              <a:t>bio of George Bush </a:t>
            </a:r>
            <a:r>
              <a:rPr lang="zh-CN" altLang="en-US" dirty="0" smtClean="0"/>
              <a:t>、</a:t>
            </a:r>
            <a:r>
              <a:rPr lang="en-US" altLang="zh-CN" dirty="0"/>
              <a:t> President of Spain </a:t>
            </a:r>
            <a:r>
              <a:rPr lang="zh-CN" altLang="en-US" dirty="0" smtClean="0"/>
              <a:t>、</a:t>
            </a:r>
            <a:r>
              <a:rPr lang="en-US" altLang="zh-CN" dirty="0"/>
              <a:t> side effects of </a:t>
            </a:r>
            <a:r>
              <a:rPr lang="en-US" altLang="zh-CN" dirty="0" smtClean="0"/>
              <a:t>Tylenol</a:t>
            </a:r>
            <a:endParaRPr lang="zh-CN" altLang="en-US" dirty="0" smtClean="0"/>
          </a:p>
          <a:p>
            <a:r>
              <a:rPr lang="en-US" altLang="zh-CN" dirty="0" smtClean="0"/>
              <a:t>query</a:t>
            </a:r>
            <a:r>
              <a:rPr lang="zh-CN" altLang="en-US" dirty="0" smtClean="0"/>
              <a:t> </a:t>
            </a:r>
            <a:r>
              <a:rPr lang="en-US" altLang="zh-CN" i="1" dirty="0"/>
              <a:t>rephrasing </a:t>
            </a:r>
            <a:r>
              <a:rPr lang="zh-CN" altLang="en-US" i="1" dirty="0" smtClean="0"/>
              <a:t>：</a:t>
            </a:r>
            <a:r>
              <a:rPr lang="en-US" altLang="zh-CN" dirty="0"/>
              <a:t> </a:t>
            </a:r>
            <a:endParaRPr lang="zh-CN" altLang="en-US" dirty="0" smtClean="0"/>
          </a:p>
          <a:p>
            <a:pPr lvl="1"/>
            <a:r>
              <a:rPr lang="en-US" altLang="zh-CN" dirty="0" smtClean="0"/>
              <a:t>What </a:t>
            </a:r>
            <a:r>
              <a:rPr lang="en-US" altLang="zh-CN" dirty="0"/>
              <a:t>is the weather of </a:t>
            </a:r>
            <a:r>
              <a:rPr lang="en-US" altLang="zh-CN" i="1" dirty="0">
                <a:solidFill>
                  <a:srgbClr val="FF0000"/>
                </a:solidFill>
              </a:rPr>
              <a:t>country</a:t>
            </a:r>
            <a:r>
              <a:rPr lang="en-US" altLang="zh-CN" dirty="0"/>
              <a:t>? </a:t>
            </a:r>
            <a:r>
              <a:rPr lang="en-US" altLang="zh-CN" dirty="0" smtClean="0"/>
              <a:t>&amp; </a:t>
            </a:r>
            <a:r>
              <a:rPr lang="en-US" altLang="zh-CN" dirty="0"/>
              <a:t>How is </a:t>
            </a:r>
            <a:r>
              <a:rPr lang="en-US" altLang="zh-CN" i="1" dirty="0">
                <a:solidFill>
                  <a:srgbClr val="FF0000"/>
                </a:solidFill>
              </a:rPr>
              <a:t>country</a:t>
            </a:r>
            <a:r>
              <a:rPr lang="en-US" altLang="zh-CN" dirty="0">
                <a:solidFill>
                  <a:srgbClr val="FF0000"/>
                </a:solidFill>
              </a:rPr>
              <a:t>’s weather</a:t>
            </a:r>
            <a:r>
              <a:rPr lang="en-US" altLang="zh-CN" dirty="0"/>
              <a:t>? </a:t>
            </a:r>
            <a:endParaRPr lang="en-US" altLang="zh-CN" dirty="0" smtClean="0"/>
          </a:p>
          <a:p>
            <a:pPr lvl="1"/>
            <a:endParaRPr lang="en-US" altLang="zh-CN" dirty="0" smtClean="0"/>
          </a:p>
          <a:p>
            <a:endParaRPr lang="zh-CN" altLang="en-US" i="1" dirty="0" smtClean="0"/>
          </a:p>
          <a:p>
            <a:pPr lvl="1"/>
            <a:endParaRPr lang="en-US" altLang="zh-CN" dirty="0" smtClean="0"/>
          </a:p>
          <a:p>
            <a:endParaRPr lang="en-US" altLang="zh-CN"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kumimoji="1" lang="zh-CN" altLang="en-US" sz="2400" dirty="0"/>
          </a:p>
        </p:txBody>
      </p:sp>
      <p:sp>
        <p:nvSpPr>
          <p:cNvPr id="4"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6</a:t>
            </a:fld>
            <a:endParaRPr kumimoji="1" lang="zh-CN" altLang="en-US"/>
          </a:p>
        </p:txBody>
      </p:sp>
    </p:spTree>
    <p:extLst>
      <p:ext uri="{BB962C8B-B14F-4D97-AF65-F5344CB8AC3E}">
        <p14:creationId xmlns:p14="http://schemas.microsoft.com/office/powerpoint/2010/main" val="2134294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en-US" altLang="zh-CN" dirty="0" smtClean="0"/>
              <a:t>RQ1</a:t>
            </a:r>
            <a:r>
              <a:rPr kumimoji="1" lang="zh-CN" altLang="en-US" dirty="0" smtClean="0"/>
              <a:t>：</a:t>
            </a:r>
            <a:r>
              <a:rPr lang="zh-CN" altLang="en-US" dirty="0" smtClean="0"/>
              <a:t>对</a:t>
            </a:r>
            <a:r>
              <a:rPr lang="en-US" altLang="zh-CN" dirty="0" smtClean="0"/>
              <a:t>query</a:t>
            </a:r>
            <a:r>
              <a:rPr lang="zh-CN" altLang="en-US" dirty="0" smtClean="0"/>
              <a:t>进行过度描述是否会损害返回结果的相关性</a:t>
            </a:r>
          </a:p>
          <a:p>
            <a:pPr lvl="1"/>
            <a:r>
              <a:rPr lang="en-US" altLang="zh-CN" i="1" dirty="0"/>
              <a:t>Do you know that Picasso is a painter? </a:t>
            </a:r>
            <a:endParaRPr lang="zh-CN" altLang="en-US" dirty="0" smtClean="0"/>
          </a:p>
          <a:p>
            <a:r>
              <a:rPr kumimoji="1" lang="en-US" altLang="zh-CN" dirty="0" smtClean="0"/>
              <a:t>RQ2</a:t>
            </a:r>
            <a:r>
              <a:rPr kumimoji="1" lang="zh-CN" altLang="en-US" dirty="0" smtClean="0"/>
              <a:t>：</a:t>
            </a:r>
            <a:r>
              <a:rPr lang="zh-CN" altLang="zh-CN" dirty="0"/>
              <a:t>搜索引擎对同义词使用的</a:t>
            </a:r>
            <a:r>
              <a:rPr lang="zh-CN" altLang="zh-CN" dirty="0" smtClean="0"/>
              <a:t>敏感性</a:t>
            </a:r>
            <a:r>
              <a:rPr lang="zh-CN" altLang="en-US" dirty="0" smtClean="0"/>
              <a:t>如何</a:t>
            </a:r>
          </a:p>
          <a:p>
            <a:pPr lvl="1"/>
            <a:r>
              <a:rPr lang="da-DK" altLang="zh-CN" i="1" dirty="0"/>
              <a:t>Are ”top 10 </a:t>
            </a:r>
            <a:r>
              <a:rPr lang="da-DK" altLang="zh-CN" i="1" dirty="0" err="1"/>
              <a:t>songs</a:t>
            </a:r>
            <a:r>
              <a:rPr lang="da-DK" altLang="zh-CN" i="1" dirty="0"/>
              <a:t>” == ”top ten </a:t>
            </a:r>
            <a:r>
              <a:rPr lang="da-DK" altLang="zh-CN" i="1" dirty="0" err="1"/>
              <a:t>songs</a:t>
            </a:r>
            <a:r>
              <a:rPr lang="da-DK" altLang="zh-CN" i="1" dirty="0"/>
              <a:t>”? </a:t>
            </a:r>
            <a:endParaRPr kumimoji="1" lang="zh-CN" altLang="en-US" dirty="0" smtClean="0"/>
          </a:p>
          <a:p>
            <a:r>
              <a:rPr kumimoji="1" lang="en-US" altLang="zh-CN" dirty="0" smtClean="0"/>
              <a:t>RQ3</a:t>
            </a:r>
            <a:r>
              <a:rPr kumimoji="1" lang="zh-CN" altLang="en-US" dirty="0" smtClean="0"/>
              <a:t>：</a:t>
            </a:r>
            <a:r>
              <a:rPr lang="zh-CN" altLang="zh-CN" dirty="0"/>
              <a:t>评估</a:t>
            </a:r>
            <a:r>
              <a:rPr lang="zh-CN" altLang="zh-CN" dirty="0" smtClean="0"/>
              <a:t>同一</a:t>
            </a:r>
            <a:r>
              <a:rPr lang="en-US" altLang="zh-CN" dirty="0" smtClean="0"/>
              <a:t>query</a:t>
            </a:r>
            <a:r>
              <a:rPr lang="zh-CN" altLang="zh-CN" dirty="0" smtClean="0"/>
              <a:t>的</a:t>
            </a:r>
            <a:r>
              <a:rPr lang="zh-CN" altLang="zh-CN" dirty="0"/>
              <a:t>不同重述返回的</a:t>
            </a:r>
            <a:r>
              <a:rPr lang="zh-CN" altLang="zh-CN" dirty="0" smtClean="0"/>
              <a:t>答案</a:t>
            </a:r>
            <a:r>
              <a:rPr lang="zh-CN" altLang="en-US" dirty="0" smtClean="0"/>
              <a:t>或</a:t>
            </a:r>
            <a:r>
              <a:rPr lang="zh-CN" altLang="zh-CN" dirty="0" smtClean="0"/>
              <a:t>结果</a:t>
            </a:r>
            <a:r>
              <a:rPr lang="zh-CN" altLang="zh-CN" dirty="0"/>
              <a:t>的不变</a:t>
            </a:r>
            <a:r>
              <a:rPr lang="zh-CN" altLang="zh-CN" dirty="0" smtClean="0"/>
              <a:t>性</a:t>
            </a:r>
            <a:r>
              <a:rPr lang="zh-CN" altLang="en-US" dirty="0" smtClean="0"/>
              <a:t>如何</a:t>
            </a:r>
          </a:p>
          <a:p>
            <a:pPr lvl="1"/>
            <a:r>
              <a:rPr lang="en-US" altLang="zh-CN" i="1" dirty="0"/>
              <a:t>Do search engines understand rephrasing? </a:t>
            </a:r>
            <a:endParaRPr lang="en-US" altLang="zh-CN" dirty="0" smtClean="0"/>
          </a:p>
          <a:p>
            <a:pPr lvl="1"/>
            <a:endParaRPr kumimoji="1" lang="zh-CN" altLang="en-US" dirty="0"/>
          </a:p>
        </p:txBody>
      </p:sp>
      <p:sp>
        <p:nvSpPr>
          <p:cNvPr id="4"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7</a:t>
            </a:fld>
            <a:endParaRPr kumimoji="1" lang="zh-CN" altLang="en-US"/>
          </a:p>
        </p:txBody>
      </p:sp>
    </p:spTree>
    <p:extLst>
      <p:ext uri="{BB962C8B-B14F-4D97-AF65-F5344CB8AC3E}">
        <p14:creationId xmlns:p14="http://schemas.microsoft.com/office/powerpoint/2010/main" val="96867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325563"/>
            <a:ext cx="10900719" cy="4351338"/>
          </a:xfrm>
        </p:spPr>
        <p:txBody>
          <a:bodyPr>
            <a:normAutofit/>
          </a:bodyPr>
          <a:lstStyle/>
          <a:p>
            <a:r>
              <a:rPr kumimoji="1" lang="en-US" altLang="zh-CN" b="1" dirty="0" smtClean="0"/>
              <a:t>RQ1</a:t>
            </a:r>
            <a:r>
              <a:rPr kumimoji="1" lang="zh-CN" altLang="en-US" b="1" dirty="0" smtClean="0"/>
              <a:t>：</a:t>
            </a:r>
            <a:r>
              <a:rPr lang="zh-CN" altLang="en-US" b="1" dirty="0" smtClean="0"/>
              <a:t>对</a:t>
            </a:r>
            <a:r>
              <a:rPr lang="en-US" altLang="zh-CN" b="1" dirty="0" smtClean="0"/>
              <a:t>query</a:t>
            </a:r>
            <a:r>
              <a:rPr lang="zh-CN" altLang="en-US" b="1" dirty="0" smtClean="0"/>
              <a:t>进行过度描述是否会损害返回结果的相关性</a:t>
            </a:r>
          </a:p>
          <a:p>
            <a:r>
              <a:rPr lang="zh-CN" altLang="en-US" b="1" dirty="0" smtClean="0"/>
              <a:t>例子：</a:t>
            </a:r>
            <a:r>
              <a:rPr lang="en-US" altLang="zh-CN" dirty="0"/>
              <a:t>IBM the company </a:t>
            </a:r>
            <a:r>
              <a:rPr lang="en-US" altLang="zh-CN" dirty="0" smtClean="0"/>
              <a:t>&amp;IBM</a:t>
            </a:r>
            <a:r>
              <a:rPr lang="zh-CN" altLang="en-US" dirty="0"/>
              <a:t> </a:t>
            </a:r>
            <a:r>
              <a:rPr lang="zh-CN" altLang="en-US" dirty="0" smtClean="0"/>
              <a:t>、</a:t>
            </a:r>
            <a:r>
              <a:rPr lang="en-US" altLang="zh-CN" dirty="0"/>
              <a:t>Tom Hanks the actor </a:t>
            </a:r>
            <a:r>
              <a:rPr lang="en-US" altLang="zh-CN" dirty="0" smtClean="0"/>
              <a:t>&amp;Tom</a:t>
            </a:r>
            <a:r>
              <a:rPr lang="zh-CN" altLang="en-US" dirty="0" smtClean="0"/>
              <a:t> </a:t>
            </a:r>
            <a:r>
              <a:rPr lang="en-US" altLang="zh-CN" dirty="0" smtClean="0"/>
              <a:t>Hanks</a:t>
            </a:r>
            <a:endParaRPr lang="zh-CN" altLang="en-US" b="1" dirty="0" smtClean="0"/>
          </a:p>
          <a:p>
            <a:r>
              <a:rPr lang="zh-CN" altLang="zh-CN" dirty="0"/>
              <a:t>将测试重点放在</a:t>
            </a:r>
            <a:r>
              <a:rPr lang="en-US" altLang="zh-CN" dirty="0"/>
              <a:t>9</a:t>
            </a:r>
            <a:r>
              <a:rPr lang="zh-CN" altLang="zh-CN" dirty="0"/>
              <a:t>个主要类别上：演员、艺术家、城市、公司、疾病、杂志、大联盟球员、政治家和总统</a:t>
            </a:r>
            <a:r>
              <a:rPr lang="zh-CN" altLang="zh-CN" dirty="0" smtClean="0">
                <a:effectLst/>
              </a:rPr>
              <a:t> </a:t>
            </a:r>
            <a:endParaRPr lang="zh-CN" altLang="en-US" dirty="0" smtClean="0">
              <a:effectLst/>
            </a:endParaRPr>
          </a:p>
          <a:p>
            <a:pPr lvl="1"/>
            <a:r>
              <a:rPr lang="en-US" altLang="zh-CN" dirty="0"/>
              <a:t>Artists: </a:t>
            </a:r>
            <a:r>
              <a:rPr lang="en-US" altLang="zh-CN" dirty="0" err="1"/>
              <a:t>Lyubov</a:t>
            </a:r>
            <a:r>
              <a:rPr lang="en-US" altLang="zh-CN" dirty="0"/>
              <a:t> </a:t>
            </a:r>
            <a:r>
              <a:rPr lang="en-US" altLang="zh-CN" dirty="0" err="1"/>
              <a:t>Popova</a:t>
            </a:r>
            <a:r>
              <a:rPr lang="en-US" altLang="zh-CN" dirty="0"/>
              <a:t>, Antonio </a:t>
            </a:r>
            <a:r>
              <a:rPr lang="en-US" altLang="zh-CN" dirty="0" err="1"/>
              <a:t>Zanchi</a:t>
            </a:r>
            <a:r>
              <a:rPr lang="en-US" altLang="zh-CN" dirty="0"/>
              <a:t>, ... </a:t>
            </a:r>
          </a:p>
          <a:p>
            <a:pPr lvl="1"/>
            <a:r>
              <a:rPr lang="en-US" altLang="zh-CN" dirty="0"/>
              <a:t>Companies: Iomega, Duracell, NetZero, Asus, ... </a:t>
            </a:r>
          </a:p>
          <a:p>
            <a:pPr lvl="1"/>
            <a:r>
              <a:rPr lang="en-US" altLang="zh-CN" dirty="0"/>
              <a:t>Cities: </a:t>
            </a:r>
            <a:r>
              <a:rPr lang="en-US" altLang="zh-CN" dirty="0" err="1"/>
              <a:t>Lakhva</a:t>
            </a:r>
            <a:r>
              <a:rPr lang="en-US" altLang="zh-CN" dirty="0"/>
              <a:t>, </a:t>
            </a:r>
            <a:r>
              <a:rPr lang="en-US" altLang="zh-CN" dirty="0" err="1"/>
              <a:t>Adahuesca</a:t>
            </a:r>
            <a:r>
              <a:rPr lang="en-US" altLang="zh-CN" dirty="0"/>
              <a:t>, </a:t>
            </a:r>
            <a:r>
              <a:rPr lang="en-US" altLang="zh-CN" dirty="0" err="1"/>
              <a:t>Fabletown</a:t>
            </a:r>
            <a:r>
              <a:rPr lang="en-US" altLang="zh-CN" dirty="0"/>
              <a:t>, ... </a:t>
            </a:r>
          </a:p>
          <a:p>
            <a:pPr lvl="1"/>
            <a:r>
              <a:rPr lang="en-US" altLang="zh-CN" dirty="0"/>
              <a:t>Diseases: Osteoarthritis, Diastrophic dysplasia, ... </a:t>
            </a:r>
            <a:endParaRPr lang="zh-CN" altLang="en-US" dirty="0" smtClean="0"/>
          </a:p>
          <a:p>
            <a:r>
              <a:rPr lang="zh-CN" altLang="en-US" dirty="0" smtClean="0"/>
              <a:t>将</a:t>
            </a:r>
            <a:r>
              <a:rPr lang="en-US" altLang="zh-CN" dirty="0" smtClean="0"/>
              <a:t>query</a:t>
            </a:r>
            <a:r>
              <a:rPr lang="zh-CN" altLang="en-US" dirty="0" smtClean="0"/>
              <a:t>的普通版本与扩展版本提交到</a:t>
            </a:r>
            <a:r>
              <a:rPr lang="en-US" altLang="zh-CN" dirty="0" smtClean="0"/>
              <a:t>Google, Yahoo!, Live, </a:t>
            </a:r>
            <a:r>
              <a:rPr lang="en-US" altLang="zh-CN" dirty="0" err="1" smtClean="0"/>
              <a:t>Ask.com</a:t>
            </a:r>
            <a:r>
              <a:rPr lang="en-US" altLang="zh-CN" dirty="0" smtClean="0"/>
              <a:t> </a:t>
            </a:r>
            <a:r>
              <a:rPr lang="zh-CN" altLang="zh-CN" dirty="0" smtClean="0"/>
              <a:t>以及</a:t>
            </a:r>
            <a:r>
              <a:rPr lang="en-US" altLang="zh-CN" dirty="0" err="1" smtClean="0"/>
              <a:t>Hakia</a:t>
            </a:r>
            <a:r>
              <a:rPr lang="zh-CN" altLang="zh-CN" dirty="0" smtClean="0"/>
              <a:t>和</a:t>
            </a:r>
            <a:r>
              <a:rPr lang="en-US" altLang="zh-CN" dirty="0" err="1" smtClean="0"/>
              <a:t>Cuil</a:t>
            </a:r>
            <a:r>
              <a:rPr lang="zh-CN" altLang="en-US" dirty="0" smtClean="0"/>
              <a:t>。</a:t>
            </a:r>
            <a:endParaRPr lang="en-US" altLang="zh-CN" dirty="0"/>
          </a:p>
          <a:p>
            <a:endParaRPr lang="zh-CN" altLang="en-US" dirty="0" smtClean="0"/>
          </a:p>
          <a:p>
            <a:endParaRPr kumimoji="1" lang="zh-CN" altLang="en-US" dirty="0"/>
          </a:p>
        </p:txBody>
      </p:sp>
      <p:sp>
        <p:nvSpPr>
          <p:cNvPr id="4" name="标题 1"/>
          <p:cNvSpPr>
            <a:spLocks noGrp="1"/>
          </p:cNvSpPr>
          <p:nvPr>
            <p:ph type="title"/>
          </p:nvPr>
        </p:nvSpPr>
        <p:spPr>
          <a:xfrm>
            <a:off x="838200" y="0"/>
            <a:ext cx="10515600" cy="1325563"/>
          </a:xfrm>
        </p:spPr>
        <p:txBody>
          <a:bodyPr>
            <a:normAutofit/>
          </a:bodyPr>
          <a:lstStyle/>
          <a:p>
            <a:r>
              <a:rPr lang="en-US" altLang="zh-CN" sz="1800" b="1" dirty="0" smtClean="0"/>
              <a:t>If you ask nicely, I will answer: Semantic Search and Today’s Search Engines</a:t>
            </a:r>
            <a:endParaRPr kumimoji="1" lang="zh-CN" altLang="en-US" sz="1800" b="1" dirty="0"/>
          </a:p>
        </p:txBody>
      </p:sp>
      <p:sp>
        <p:nvSpPr>
          <p:cNvPr id="5" name="幻灯片编号占位符 4"/>
          <p:cNvSpPr>
            <a:spLocks noGrp="1"/>
          </p:cNvSpPr>
          <p:nvPr>
            <p:ph type="sldNum" sz="quarter" idx="12"/>
          </p:nvPr>
        </p:nvSpPr>
        <p:spPr/>
        <p:txBody>
          <a:bodyPr/>
          <a:lstStyle/>
          <a:p>
            <a:fld id="{0719FDA7-70B7-EA47-AC2D-7C4AD32C3770}" type="slidenum">
              <a:rPr kumimoji="1" lang="zh-CN" altLang="en-US" smtClean="0"/>
              <a:t>8</a:t>
            </a:fld>
            <a:endParaRPr kumimoji="1" lang="zh-CN" altLang="en-US"/>
          </a:p>
        </p:txBody>
      </p:sp>
    </p:spTree>
    <p:extLst>
      <p:ext uri="{BB962C8B-B14F-4D97-AF65-F5344CB8AC3E}">
        <p14:creationId xmlns:p14="http://schemas.microsoft.com/office/powerpoint/2010/main" val="638406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82786"/>
            <a:ext cx="7871254" cy="6128077"/>
          </a:xfrm>
          <a:prstGeom prst="rect">
            <a:avLst/>
          </a:prstGeom>
        </p:spPr>
      </p:pic>
      <p:sp>
        <p:nvSpPr>
          <p:cNvPr id="6" name="文本框 5"/>
          <p:cNvSpPr txBox="1"/>
          <p:nvPr/>
        </p:nvSpPr>
        <p:spPr>
          <a:xfrm>
            <a:off x="7728380" y="1314450"/>
            <a:ext cx="4001658" cy="1754326"/>
          </a:xfrm>
          <a:prstGeom prst="rect">
            <a:avLst/>
          </a:prstGeom>
          <a:noFill/>
        </p:spPr>
        <p:txBody>
          <a:bodyPr wrap="square" rtlCol="0">
            <a:spAutoFit/>
          </a:bodyPr>
          <a:lstStyle/>
          <a:p>
            <a:pPr marL="285750" indent="-285750">
              <a:buFont typeface="Arial" charset="0"/>
              <a:buChar char="•"/>
            </a:pPr>
            <a:r>
              <a:rPr lang="zh-CN" altLang="zh-CN" dirty="0"/>
              <a:t>总结了当</a:t>
            </a:r>
            <a:r>
              <a:rPr lang="zh-CN" altLang="zh-CN" dirty="0" smtClean="0"/>
              <a:t>使用</a:t>
            </a:r>
            <a:r>
              <a:rPr lang="en-US" altLang="zh-CN" dirty="0" smtClean="0"/>
              <a:t>over-specified</a:t>
            </a:r>
            <a:r>
              <a:rPr lang="zh-CN" altLang="en-US" dirty="0" smtClean="0"/>
              <a:t> </a:t>
            </a:r>
            <a:r>
              <a:rPr lang="en-US" altLang="zh-CN" dirty="0" smtClean="0"/>
              <a:t>query</a:t>
            </a:r>
            <a:r>
              <a:rPr lang="zh-CN" altLang="zh-CN" dirty="0" smtClean="0"/>
              <a:t>时</a:t>
            </a:r>
            <a:r>
              <a:rPr lang="zh-CN" altLang="zh-CN" dirty="0"/>
              <a:t>，在每个搜索引擎上返回的</a:t>
            </a:r>
            <a:r>
              <a:rPr lang="zh-CN" altLang="zh-CN" dirty="0" smtClean="0"/>
              <a:t>结果</a:t>
            </a:r>
            <a:r>
              <a:rPr lang="zh-CN" altLang="en-US" dirty="0" smtClean="0"/>
              <a:t>。</a:t>
            </a:r>
          </a:p>
          <a:p>
            <a:pPr marL="285750" indent="-285750">
              <a:buFont typeface="Arial" charset="0"/>
              <a:buChar char="•"/>
            </a:pPr>
            <a:r>
              <a:rPr lang="zh-CN" altLang="zh-CN" dirty="0"/>
              <a:t>搜索引擎对页面的标记和</a:t>
            </a:r>
            <a:r>
              <a:rPr lang="zh-CN" altLang="en-US" dirty="0"/>
              <a:t>给</a:t>
            </a:r>
            <a:r>
              <a:rPr lang="zh-CN" altLang="zh-CN" dirty="0"/>
              <a:t>定文本有很大的依赖性，不同页面和不同对象之间的敏感程度不同。</a:t>
            </a:r>
          </a:p>
          <a:p>
            <a:pPr marL="285750" indent="-285750">
              <a:buFont typeface="Arial" charset="0"/>
              <a:buChar char="•"/>
            </a:pPr>
            <a:endParaRPr kumimoji="1" lang="zh-CN" altLang="en-US" dirty="0"/>
          </a:p>
        </p:txBody>
      </p:sp>
      <p:sp>
        <p:nvSpPr>
          <p:cNvPr id="3" name="幻灯片编号占位符 2"/>
          <p:cNvSpPr>
            <a:spLocks noGrp="1"/>
          </p:cNvSpPr>
          <p:nvPr>
            <p:ph type="sldNum" sz="quarter" idx="12"/>
          </p:nvPr>
        </p:nvSpPr>
        <p:spPr/>
        <p:txBody>
          <a:bodyPr/>
          <a:lstStyle/>
          <a:p>
            <a:fld id="{0719FDA7-70B7-EA47-AC2D-7C4AD32C3770}" type="slidenum">
              <a:rPr kumimoji="1" lang="zh-CN" altLang="en-US" smtClean="0"/>
              <a:t>9</a:t>
            </a:fld>
            <a:endParaRPr kumimoji="1" lang="zh-CN" altLang="en-US"/>
          </a:p>
        </p:txBody>
      </p:sp>
    </p:spTree>
    <p:extLst>
      <p:ext uri="{BB962C8B-B14F-4D97-AF65-F5344CB8AC3E}">
        <p14:creationId xmlns:p14="http://schemas.microsoft.com/office/powerpoint/2010/main" val="1147815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9978</Words>
  <Application>Microsoft Macintosh PowerPoint</Application>
  <PresentationFormat>宽屏</PresentationFormat>
  <Paragraphs>488</Paragraphs>
  <Slides>59</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AdvP6EC0</vt:lpstr>
      <vt:lpstr>Calibri</vt:lpstr>
      <vt:lpstr>Calibri Light</vt:lpstr>
      <vt:lpstr>Mangal</vt:lpstr>
      <vt:lpstr>NimbusRomNo9L</vt:lpstr>
      <vt:lpstr>TimesNewRomanPSMT</vt:lpstr>
      <vt:lpstr>宋体</vt:lpstr>
      <vt:lpstr>Arial</vt:lpstr>
      <vt:lpstr>Office 主题</vt:lpstr>
      <vt:lpstr>搜索引擎测试相关论文报告</vt:lpstr>
      <vt:lpstr>If you ask nicely, I will answer: Semantic Search and Today’s Search Engines  </vt:lpstr>
      <vt:lpstr>If you ask nicely, I will answer: Semantic Search and Today’s Search Engines</vt:lpstr>
      <vt:lpstr>If you ask nicely, I will answer: Semantic Search and Today’s Search Engines</vt:lpstr>
      <vt:lpstr>If you ask nicely, I will answer: Semantic Search and Today’s Search Engines</vt:lpstr>
      <vt:lpstr>If you ask nicely, I will answer: Semantic Search and Today’s Search Engines</vt:lpstr>
      <vt:lpstr>If you ask nicely, I will answer: Semantic Search and Today’s Search Engines</vt:lpstr>
      <vt:lpstr>If you ask nicely, I will answer: Semantic Search and Today’s Search Engines</vt:lpstr>
      <vt:lpstr>PowerPoint 演示文稿</vt:lpstr>
      <vt:lpstr>If you ask nicely, I will answer: Semantic Search and Today’s Search Engines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Metamorphic Testing for Software Quality Assessment: A Study of Search Engines  </vt:lpstr>
      <vt:lpstr>Metamorphic Testing for Software Quality Assessment: A Study of Search Engines</vt:lpstr>
      <vt:lpstr>Metamorphic Testing for Software Quality Assessment: A Study of Search Engines</vt:lpstr>
      <vt:lpstr>Metamorphic Testing for Software Quality Assessment: A Study of Search Engines</vt:lpstr>
      <vt:lpstr>PowerPoint 演示文稿</vt:lpstr>
      <vt:lpstr>MPSite实验设计</vt:lpstr>
      <vt:lpstr>MPSite实验结果</vt:lpstr>
      <vt:lpstr>PowerPoint 演示文稿</vt:lpstr>
      <vt:lpstr>MPTitle实验设计与MPSite相似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Metamorphic Testing for Software Quality Assessment: A Study of Search Engines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MPTitle实验结果</vt:lpstr>
      <vt:lpstr>PowerPoint 演示文稿</vt:lpstr>
      <vt:lpstr>PowerPoint 演示文稿</vt:lpstr>
      <vt:lpstr>Top1Absent 实验结果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ask nicely, I will answer: Semantic Search and Today’s Search Engines  </dc:title>
  <dc:creator>Microsoft Office User</dc:creator>
  <cp:lastModifiedBy>Microsoft Office User</cp:lastModifiedBy>
  <cp:revision>86</cp:revision>
  <dcterms:created xsi:type="dcterms:W3CDTF">2020-03-27T11:33:07Z</dcterms:created>
  <dcterms:modified xsi:type="dcterms:W3CDTF">2020-03-30T13:21:41Z</dcterms:modified>
</cp:coreProperties>
</file>