
<file path=[Content_Types].xml><?xml version="1.0" encoding="utf-8"?>
<Types xmlns="http://schemas.openxmlformats.org/package/2006/content-types">
  <Default Extension="bin" ContentType="application/vnd.openxmlformats-officedocument.oleObject"/>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471" r:id="rId6"/>
    <p:sldId id="456" r:id="rId7"/>
    <p:sldId id="429" r:id="rId8"/>
    <p:sldId id="458" r:id="rId9"/>
    <p:sldId id="457" r:id="rId10"/>
    <p:sldId id="459" r:id="rId11"/>
    <p:sldId id="460" r:id="rId12"/>
    <p:sldId id="461" r:id="rId13"/>
    <p:sldId id="462" r:id="rId14"/>
    <p:sldId id="463" r:id="rId15"/>
    <p:sldId id="464" r:id="rId16"/>
    <p:sldId id="465" r:id="rId17"/>
    <p:sldId id="466" r:id="rId18"/>
    <p:sldId id="467" r:id="rId19"/>
    <p:sldId id="468" r:id="rId20"/>
    <p:sldId id="442" r:id="rId21"/>
    <p:sldId id="428" r:id="rId22"/>
    <p:sldId id="454" r:id="rId23"/>
    <p:sldId id="455" r:id="rId24"/>
    <p:sldId id="473" r:id="rId25"/>
    <p:sldId id="474" r:id="rId26"/>
    <p:sldId id="475" r:id="rId27"/>
    <p:sldId id="476" r:id="rId28"/>
    <p:sldId id="477" r:id="rId29"/>
    <p:sldId id="478" r:id="rId30"/>
    <p:sldId id="472" r:id="rId31"/>
    <p:sldId id="469" r:id="rId32"/>
    <p:sldId id="470" r:id="rId33"/>
    <p:sldId id="4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79" autoAdjust="0"/>
  </p:normalViewPr>
  <p:slideViewPr>
    <p:cSldViewPr snapToGrid="0" snapToObjects="1">
      <p:cViewPr varScale="1">
        <p:scale>
          <a:sx n="115" d="100"/>
          <a:sy n="115" d="100"/>
        </p:scale>
        <p:origin x="4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4" name="Picture 3" descr="University of Leicester logo">
            <a:extLst>
              <a:ext uri="{FF2B5EF4-FFF2-40B4-BE49-F238E27FC236}">
                <a16:creationId xmlns:a16="http://schemas.microsoft.com/office/drawing/2014/main" id="{5B8E42A4-4471-4B37-801E-AFF997606626}"/>
              </a:ext>
            </a:extLst>
          </p:cNvPr>
          <p:cNvPicPr>
            <a:picLocks noChangeAspect="1"/>
          </p:cNvPicPr>
          <p:nvPr userDrawn="1"/>
        </p:nvPicPr>
        <p:blipFill>
          <a:blip r:embed="rId2"/>
          <a:stretch>
            <a:fillRect/>
          </a:stretch>
        </p:blipFill>
        <p:spPr>
          <a:xfrm>
            <a:off x="404309" y="256181"/>
            <a:ext cx="2248531" cy="602235"/>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434C-D6BA-BE16-2903-E59D72B9D44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6EAC241-26FB-3E97-87B5-0C426DBEC1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2E7154-3160-997B-3911-498DBBB71E1F}"/>
              </a:ext>
            </a:extLst>
          </p:cNvPr>
          <p:cNvSpPr>
            <a:spLocks noGrp="1"/>
          </p:cNvSpPr>
          <p:nvPr>
            <p:ph type="dt" sz="half" idx="10"/>
          </p:nvPr>
        </p:nvSpPr>
        <p:spPr/>
        <p:txBody>
          <a:bodyPr/>
          <a:lstStyle/>
          <a:p>
            <a:fld id="{C089BD11-6F24-4FE6-A367-5FB0A086160E}" type="datetimeFigureOut">
              <a:rPr lang="en-GB" smtClean="0"/>
              <a:t>16/09/2024</a:t>
            </a:fld>
            <a:endParaRPr lang="en-GB"/>
          </a:p>
        </p:txBody>
      </p:sp>
      <p:sp>
        <p:nvSpPr>
          <p:cNvPr id="5" name="Footer Placeholder 4">
            <a:extLst>
              <a:ext uri="{FF2B5EF4-FFF2-40B4-BE49-F238E27FC236}">
                <a16:creationId xmlns:a16="http://schemas.microsoft.com/office/drawing/2014/main" id="{BDE2C05D-027D-1362-4807-59AC9BE9BF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FD8C44-625C-0BDF-8ACC-7481552D151D}"/>
              </a:ext>
            </a:extLst>
          </p:cNvPr>
          <p:cNvSpPr>
            <a:spLocks noGrp="1"/>
          </p:cNvSpPr>
          <p:nvPr>
            <p:ph type="sldNum" sz="quarter" idx="12"/>
          </p:nvPr>
        </p:nvSpPr>
        <p:spPr/>
        <p:txBody>
          <a:bodyPr/>
          <a:lstStyle/>
          <a:p>
            <a:fld id="{0DA6C396-1131-4223-972A-0F56C40EE3F2}" type="slidenum">
              <a:rPr lang="en-GB" smtClean="0"/>
              <a:t>‹#›</a:t>
            </a:fld>
            <a:endParaRPr lang="en-GB"/>
          </a:p>
        </p:txBody>
      </p:sp>
    </p:spTree>
    <p:extLst>
      <p:ext uri="{BB962C8B-B14F-4D97-AF65-F5344CB8AC3E}">
        <p14:creationId xmlns:p14="http://schemas.microsoft.com/office/powerpoint/2010/main" val="1390304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71F9-78C1-7AB8-EE7A-ED246B4053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B6B20FF-224D-3144-EDBA-8A4357D006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162F26-1AB3-A56C-BA5E-3B34F8BDA6E4}"/>
              </a:ext>
            </a:extLst>
          </p:cNvPr>
          <p:cNvSpPr>
            <a:spLocks noGrp="1"/>
          </p:cNvSpPr>
          <p:nvPr>
            <p:ph type="dt" sz="half" idx="10"/>
          </p:nvPr>
        </p:nvSpPr>
        <p:spPr/>
        <p:txBody>
          <a:bodyPr/>
          <a:lstStyle/>
          <a:p>
            <a:fld id="{C089BD11-6F24-4FE6-A367-5FB0A086160E}" type="datetimeFigureOut">
              <a:rPr lang="en-GB" smtClean="0"/>
              <a:t>16/09/2024</a:t>
            </a:fld>
            <a:endParaRPr lang="en-GB"/>
          </a:p>
        </p:txBody>
      </p:sp>
      <p:sp>
        <p:nvSpPr>
          <p:cNvPr id="5" name="Footer Placeholder 4">
            <a:extLst>
              <a:ext uri="{FF2B5EF4-FFF2-40B4-BE49-F238E27FC236}">
                <a16:creationId xmlns:a16="http://schemas.microsoft.com/office/drawing/2014/main" id="{2EE0B207-E850-AFE4-1B3F-BD87873AD5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59AEB0-A065-92DF-0E7B-4B43991CB0AB}"/>
              </a:ext>
            </a:extLst>
          </p:cNvPr>
          <p:cNvSpPr>
            <a:spLocks noGrp="1"/>
          </p:cNvSpPr>
          <p:nvPr>
            <p:ph type="sldNum" sz="quarter" idx="12"/>
          </p:nvPr>
        </p:nvSpPr>
        <p:spPr/>
        <p:txBody>
          <a:bodyPr/>
          <a:lstStyle/>
          <a:p>
            <a:fld id="{0DA6C396-1131-4223-972A-0F56C40EE3F2}" type="slidenum">
              <a:rPr lang="en-GB" smtClean="0"/>
              <a:t>‹#›</a:t>
            </a:fld>
            <a:endParaRPr lang="en-GB"/>
          </a:p>
        </p:txBody>
      </p:sp>
    </p:spTree>
    <p:extLst>
      <p:ext uri="{BB962C8B-B14F-4D97-AF65-F5344CB8AC3E}">
        <p14:creationId xmlns:p14="http://schemas.microsoft.com/office/powerpoint/2010/main" val="88962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11119104" cy="3977640"/>
          </a:xfrm>
          <a:prstGeom prst="rect">
            <a:avLst/>
          </a:prstGeom>
        </p:spPr>
        <p:txBody>
          <a:bodyPr vert="horz" lIns="91440" tIns="45720" rIns="91440" bIns="45720" rtlCol="0">
            <a:normAutofit/>
          </a:bodyPr>
          <a:lstStyle>
            <a:lvl1pPr>
              <a:lnSpc>
                <a:spcPct val="100000"/>
              </a:lnSpc>
              <a:defRPr lang="en-US" sz="2200" smtClean="0">
                <a:solidFill>
                  <a:schemeClr val="tx1">
                    <a:lumMod val="75000"/>
                    <a:lumOff val="25000"/>
                  </a:schemeClr>
                </a:solidFill>
              </a:defRPr>
            </a:lvl1pPr>
            <a:lvl2pPr>
              <a:lnSpc>
                <a:spcPct val="100000"/>
              </a:lnSpc>
              <a:defRPr lang="en-US" sz="2200" smtClean="0">
                <a:solidFill>
                  <a:schemeClr val="tx1">
                    <a:lumMod val="75000"/>
                    <a:lumOff val="25000"/>
                  </a:schemeClr>
                </a:solidFill>
              </a:defRPr>
            </a:lvl2pPr>
            <a:lvl3pPr>
              <a:lnSpc>
                <a:spcPct val="100000"/>
              </a:lnSpc>
              <a:defRPr lang="en-US" sz="2200" smtClean="0">
                <a:solidFill>
                  <a:schemeClr val="tx1">
                    <a:lumMod val="75000"/>
                    <a:lumOff val="25000"/>
                  </a:schemeClr>
                </a:solidFill>
              </a:defRPr>
            </a:lvl3pPr>
            <a:lvl4pPr>
              <a:lnSpc>
                <a:spcPct val="100000"/>
              </a:lnSpc>
              <a:defRPr lang="en-US" sz="2200" smtClean="0">
                <a:solidFill>
                  <a:schemeClr val="tx1">
                    <a:lumMod val="75000"/>
                    <a:lumOff val="25000"/>
                  </a:schemeClr>
                </a:solidFill>
              </a:defRPr>
            </a:lvl4pPr>
            <a:lvl5pPr>
              <a:lnSpc>
                <a:spcPct val="100000"/>
              </a:lnSpc>
              <a:defRPr lang="en-US" sz="220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11119104" cy="640080"/>
          </a:xfrm>
          <a:prstGeom prst="rect">
            <a:avLst/>
          </a:prstGeo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1743202" y="3611273"/>
            <a:ext cx="8699500" cy="707519"/>
          </a:xfrm>
          <a:prstGeom prst="rect">
            <a:avLst/>
          </a:prstGeom>
        </p:spPr>
        <p:txBody>
          <a:bodyPr vert="horz" lIns="91440" tIns="45720" rIns="91440" bIns="45720" rtlCol="0">
            <a:normAutofit/>
          </a:bodyPr>
          <a:lstStyle>
            <a:lvl1pPr>
              <a:lnSpc>
                <a:spcPct val="100000"/>
              </a:lnSpc>
              <a:defRPr lang="en-US" sz="2200" smtClean="0">
                <a:solidFill>
                  <a:schemeClr val="tx1">
                    <a:lumMod val="75000"/>
                    <a:lumOff val="25000"/>
                  </a:schemeClr>
                </a:solidFill>
              </a:defRPr>
            </a:lvl1pPr>
            <a:lvl2pPr>
              <a:lnSpc>
                <a:spcPct val="100000"/>
              </a:lnSpc>
              <a:defRPr lang="en-US" sz="2200" smtClean="0">
                <a:solidFill>
                  <a:schemeClr val="tx1">
                    <a:lumMod val="75000"/>
                    <a:lumOff val="25000"/>
                  </a:schemeClr>
                </a:solidFill>
              </a:defRPr>
            </a:lvl2pPr>
            <a:lvl3pPr>
              <a:lnSpc>
                <a:spcPct val="100000"/>
              </a:lnSpc>
              <a:defRPr lang="en-US" sz="2200" smtClean="0">
                <a:solidFill>
                  <a:schemeClr val="tx1">
                    <a:lumMod val="75000"/>
                    <a:lumOff val="25000"/>
                  </a:schemeClr>
                </a:solidFill>
              </a:defRPr>
            </a:lvl3pPr>
            <a:lvl4pPr>
              <a:lnSpc>
                <a:spcPct val="100000"/>
              </a:lnSpc>
              <a:defRPr lang="en-US" sz="2200" smtClean="0">
                <a:solidFill>
                  <a:schemeClr val="tx1">
                    <a:lumMod val="75000"/>
                    <a:lumOff val="25000"/>
                  </a:schemeClr>
                </a:solidFill>
              </a:defRPr>
            </a:lvl4pPr>
            <a:lvl5pPr>
              <a:lnSpc>
                <a:spcPct val="100000"/>
              </a:lnSpc>
              <a:defRPr lang="en-US" sz="220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2" indent="0">
              <a:lnSpc>
                <a:spcPct val="150000"/>
              </a:lnSpc>
              <a:spcBef>
                <a:spcPts val="1000"/>
              </a:spcBef>
              <a:spcAft>
                <a:spcPts val="1200"/>
              </a:spcAft>
              <a:buNone/>
            </a:pPr>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2596953" y="2845682"/>
            <a:ext cx="6991998" cy="640080"/>
          </a:xfrm>
          <a:prstGeom prst="rect">
            <a:avLst/>
          </a:prstGeom>
        </p:spPr>
        <p:txBody>
          <a:bodyPr>
            <a:normAutofit/>
          </a:bodyPr>
          <a:lstStyle>
            <a:lvl1pPr>
              <a:defRPr sz="3600"/>
            </a:lvl1pPr>
          </a:lstStyle>
          <a:p>
            <a:r>
              <a:rPr lang="en-US" dirty="0"/>
              <a:t>Click to edit Master title style</a:t>
            </a:r>
          </a:p>
        </p:txBody>
      </p:sp>
      <p:cxnSp>
        <p:nvCxnSpPr>
          <p:cNvPr id="14" name="Straight Connector 13">
            <a:extLst>
              <a:ext uri="{FF2B5EF4-FFF2-40B4-BE49-F238E27FC236}">
                <a16:creationId xmlns:a16="http://schemas.microsoft.com/office/drawing/2014/main" id="{3545B5CA-00AC-4454-95D3-3D8BF2C5B916}"/>
              </a:ext>
            </a:extLst>
          </p:cNvPr>
          <p:cNvCxnSpPr>
            <a:cxnSpLocks/>
          </p:cNvCxnSpPr>
          <p:nvPr userDrawn="1"/>
        </p:nvCxnSpPr>
        <p:spPr>
          <a:xfrm>
            <a:off x="533400" y="5866623"/>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9/16/2024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9/16/2024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te.ai/" TargetMode="External"/><Relationship Id="rId7" Type="http://schemas.openxmlformats.org/officeDocument/2006/relationships/hyperlink" Target="https://scholar.google.com/"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doi.org/10.1609/aiide.v8i4.12555" TargetMode="Externa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mailto:fabricio.goes@leicester.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title"/>
          </p:nvPr>
        </p:nvSpPr>
        <p:spPr>
          <a:xfrm>
            <a:off x="1087031" y="1988289"/>
            <a:ext cx="10515600" cy="1669312"/>
          </a:xfrm>
        </p:spPr>
        <p:txBody>
          <a:bodyPr>
            <a:normAutofit/>
          </a:bodyPr>
          <a:lstStyle/>
          <a:p>
            <a:r>
              <a:rPr lang="en-GB" dirty="0"/>
              <a:t>AI Teaching Toolkit</a:t>
            </a:r>
          </a:p>
        </p:txBody>
      </p:sp>
      <p:sp>
        <p:nvSpPr>
          <p:cNvPr id="6" name="Text Placeholder 5">
            <a:extLst>
              <a:ext uri="{FF2B5EF4-FFF2-40B4-BE49-F238E27FC236}">
                <a16:creationId xmlns:a16="http://schemas.microsoft.com/office/drawing/2014/main" id="{B7BD05C5-A9E7-171F-0ED0-7522DAE18ED3}"/>
              </a:ext>
            </a:extLst>
          </p:cNvPr>
          <p:cNvSpPr>
            <a:spLocks noGrp="1"/>
          </p:cNvSpPr>
          <p:nvPr>
            <p:ph type="body" idx="1"/>
          </p:nvPr>
        </p:nvSpPr>
        <p:spPr>
          <a:xfrm>
            <a:off x="1139323" y="4763023"/>
            <a:ext cx="10515600" cy="1500187"/>
          </a:xfrm>
        </p:spPr>
        <p:txBody>
          <a:bodyPr/>
          <a:lstStyle/>
          <a:p>
            <a:endParaRPr lang="pt-BR" dirty="0"/>
          </a:p>
          <a:p>
            <a:endParaRPr lang="pt-BR" dirty="0"/>
          </a:p>
          <a:p>
            <a:r>
              <a:rPr lang="pt-BR"/>
              <a:t>Fabrício Góes</a:t>
            </a:r>
            <a:endParaRPr lang="en-GB" dirty="0"/>
          </a:p>
        </p:txBody>
      </p:sp>
      <p:pic>
        <p:nvPicPr>
          <p:cNvPr id="5" name="Picture 4">
            <a:extLst>
              <a:ext uri="{FF2B5EF4-FFF2-40B4-BE49-F238E27FC236}">
                <a16:creationId xmlns:a16="http://schemas.microsoft.com/office/drawing/2014/main" id="{479DCA19-E6B1-1918-0D4F-7100C1D9915E}"/>
              </a:ext>
            </a:extLst>
          </p:cNvPr>
          <p:cNvPicPr>
            <a:picLocks noChangeAspect="1"/>
          </p:cNvPicPr>
          <p:nvPr/>
        </p:nvPicPr>
        <p:blipFill>
          <a:blip r:embed="rId2"/>
          <a:stretch>
            <a:fillRect/>
          </a:stretch>
        </p:blipFill>
        <p:spPr>
          <a:xfrm>
            <a:off x="0" y="0"/>
            <a:ext cx="6535062" cy="895475"/>
          </a:xfrm>
          <a:prstGeom prst="rect">
            <a:avLst/>
          </a:prstGeom>
        </p:spPr>
      </p:pic>
      <p:sp>
        <p:nvSpPr>
          <p:cNvPr id="3" name="Subtitle 4">
            <a:extLst>
              <a:ext uri="{FF2B5EF4-FFF2-40B4-BE49-F238E27FC236}">
                <a16:creationId xmlns:a16="http://schemas.microsoft.com/office/drawing/2014/main" id="{01802A2A-9A72-24F5-80CF-34ADDE099BF6}"/>
              </a:ext>
            </a:extLst>
          </p:cNvPr>
          <p:cNvSpPr txBox="1">
            <a:spLocks/>
          </p:cNvSpPr>
          <p:nvPr/>
        </p:nvSpPr>
        <p:spPr>
          <a:xfrm>
            <a:off x="1139323" y="3691277"/>
            <a:ext cx="6607956" cy="1208087"/>
          </a:xfrm>
          <a:prstGeom prst="rect">
            <a:avLst/>
          </a:prstGeom>
        </p:spPr>
        <p:txBody>
          <a:bodyPr vert="horz" lIns="91440" tIns="45720" rIns="91440" bIns="45720" rtlCol="0">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200" dirty="0">
                <a:latin typeface="Segoe UI" panose="020B0502040204020203" pitchFamily="34" charset="0"/>
                <a:cs typeface="Segoe UI" panose="020B0502040204020203" pitchFamily="34" charset="0"/>
              </a:rPr>
              <a:t>Prompts and guidelines</a:t>
            </a:r>
          </a:p>
        </p:txBody>
      </p:sp>
      <p:cxnSp>
        <p:nvCxnSpPr>
          <p:cNvPr id="7" name="Straight Connector 6">
            <a:extLst>
              <a:ext uri="{FF2B5EF4-FFF2-40B4-BE49-F238E27FC236}">
                <a16:creationId xmlns:a16="http://schemas.microsoft.com/office/drawing/2014/main" id="{B85EA128-E57E-70F6-7E6F-19A09A9725EE}"/>
              </a:ext>
            </a:extLst>
          </p:cNvPr>
          <p:cNvCxnSpPr>
            <a:cxnSpLocks/>
          </p:cNvCxnSpPr>
          <p:nvPr/>
        </p:nvCxnSpPr>
        <p:spPr>
          <a:xfrm>
            <a:off x="1087031" y="3647554"/>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3702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0308722-DFBE-DE4B-43AD-BE2A405D3425}"/>
              </a:ext>
            </a:extLst>
          </p:cNvPr>
          <p:cNvSpPr>
            <a:spLocks noGrp="1"/>
          </p:cNvSpPr>
          <p:nvPr>
            <p:ph sz="quarter" idx="13"/>
          </p:nvPr>
        </p:nvSpPr>
        <p:spPr>
          <a:xfrm>
            <a:off x="450596" y="1440180"/>
            <a:ext cx="9445752" cy="3977640"/>
          </a:xfrm>
        </p:spPr>
        <p:txBody>
          <a:bodyPr/>
          <a:lstStyle/>
          <a:p>
            <a:r>
              <a:rPr lang="pt-BR" dirty="0"/>
              <a:t>Public link (follow the white arrow) – not recommended</a:t>
            </a:r>
          </a:p>
          <a:p>
            <a:r>
              <a:rPr lang="pt-BR" dirty="0"/>
              <a:t>Private file (select all text and print as .pdf - landscape)</a:t>
            </a:r>
            <a:endParaRPr lang="en-GB" dirty="0"/>
          </a:p>
        </p:txBody>
      </p:sp>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normAutofit/>
          </a:bodyPr>
          <a:lstStyle/>
          <a:p>
            <a:r>
              <a:rPr lang="pt-BR" sz="3600" dirty="0"/>
              <a:t>How can students share their dialogues?</a:t>
            </a:r>
            <a:endParaRPr lang="en-GB" sz="3600" dirty="0"/>
          </a:p>
        </p:txBody>
      </p:sp>
      <p:pic>
        <p:nvPicPr>
          <p:cNvPr id="6" name="Picture 5">
            <a:extLst>
              <a:ext uri="{FF2B5EF4-FFF2-40B4-BE49-F238E27FC236}">
                <a16:creationId xmlns:a16="http://schemas.microsoft.com/office/drawing/2014/main" id="{18954E0A-6EB4-2C71-1DB3-C2B28142B729}"/>
              </a:ext>
            </a:extLst>
          </p:cNvPr>
          <p:cNvPicPr>
            <a:picLocks noChangeAspect="1"/>
          </p:cNvPicPr>
          <p:nvPr/>
        </p:nvPicPr>
        <p:blipFill>
          <a:blip r:embed="rId2"/>
          <a:stretch>
            <a:fillRect/>
          </a:stretch>
        </p:blipFill>
        <p:spPr>
          <a:xfrm>
            <a:off x="599501" y="2857500"/>
            <a:ext cx="4530894" cy="3739036"/>
          </a:xfrm>
          <a:prstGeom prst="rect">
            <a:avLst/>
          </a:prstGeom>
        </p:spPr>
      </p:pic>
      <p:pic>
        <p:nvPicPr>
          <p:cNvPr id="10" name="Picture 9">
            <a:extLst>
              <a:ext uri="{FF2B5EF4-FFF2-40B4-BE49-F238E27FC236}">
                <a16:creationId xmlns:a16="http://schemas.microsoft.com/office/drawing/2014/main" id="{C05915BA-614B-7A86-94BC-7FCC6A92B72E}"/>
              </a:ext>
            </a:extLst>
          </p:cNvPr>
          <p:cNvPicPr>
            <a:picLocks noChangeAspect="1"/>
          </p:cNvPicPr>
          <p:nvPr/>
        </p:nvPicPr>
        <p:blipFill>
          <a:blip r:embed="rId3"/>
          <a:stretch>
            <a:fillRect/>
          </a:stretch>
        </p:blipFill>
        <p:spPr>
          <a:xfrm>
            <a:off x="5844254" y="2857500"/>
            <a:ext cx="5897150" cy="3605686"/>
          </a:xfrm>
          <a:prstGeom prst="rect">
            <a:avLst/>
          </a:prstGeom>
        </p:spPr>
      </p:pic>
    </p:spTree>
    <p:extLst>
      <p:ext uri="{BB962C8B-B14F-4D97-AF65-F5344CB8AC3E}">
        <p14:creationId xmlns:p14="http://schemas.microsoft.com/office/powerpoint/2010/main" val="302399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Reviewer</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426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pt-BR" dirty="0"/>
              <a:t>Students usually get feedback from only one point of view (teacher’s view).</a:t>
            </a:r>
          </a:p>
          <a:p>
            <a:endParaRPr lang="pt-BR" dirty="0"/>
          </a:p>
          <a:p>
            <a:r>
              <a:rPr lang="pt-BR" dirty="0"/>
              <a:t>AI can help by using different personas and evaluating student work with different points of view.</a:t>
            </a:r>
          </a:p>
          <a:p>
            <a:endParaRPr lang="pt-BR" dirty="0"/>
          </a:p>
          <a:p>
            <a:endParaRPr lang="en-GB" dirty="0"/>
          </a:p>
          <a:p>
            <a:endParaRPr lang="en-GB" dirty="0"/>
          </a:p>
          <a:p>
            <a:endParaRPr lang="en-GB" dirty="0"/>
          </a:p>
          <a:p>
            <a:endParaRPr lang="en-GB" dirty="0"/>
          </a:p>
          <a:p>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sz="3600" dirty="0"/>
              <a:t>AI as Reviewer</a:t>
            </a:r>
            <a:endParaRPr lang="en-GB" dirty="0"/>
          </a:p>
        </p:txBody>
      </p:sp>
      <p:sp>
        <p:nvSpPr>
          <p:cNvPr id="4" name="Rounded Rectangle 3">
            <a:extLst>
              <a:ext uri="{FF2B5EF4-FFF2-40B4-BE49-F238E27FC236}">
                <a16:creationId xmlns:a16="http://schemas.microsoft.com/office/drawing/2014/main" id="{C8152053-8DFE-95A7-A84D-7AD4E1CBD15A}"/>
              </a:ext>
            </a:extLst>
          </p:cNvPr>
          <p:cNvSpPr/>
          <p:nvPr/>
        </p:nvSpPr>
        <p:spPr>
          <a:xfrm>
            <a:off x="2842419" y="3536950"/>
            <a:ext cx="7103893" cy="11001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Act as </a:t>
            </a:r>
            <a:r>
              <a:rPr lang="en-GB" b="1" dirty="0">
                <a:solidFill>
                  <a:schemeClr val="tx1"/>
                </a:solidFill>
              </a:rPr>
              <a:t>Shakespeare</a:t>
            </a:r>
            <a:r>
              <a:rPr lang="en-GB" dirty="0">
                <a:solidFill>
                  <a:schemeClr val="tx1"/>
                </a:solidFill>
              </a:rPr>
              <a:t>. Your task is to </a:t>
            </a:r>
            <a:r>
              <a:rPr lang="en-GB" b="1" dirty="0">
                <a:solidFill>
                  <a:schemeClr val="tx1"/>
                </a:solidFill>
              </a:rPr>
              <a:t>provide feedback about the quality, form and novelty of this poem</a:t>
            </a:r>
            <a:r>
              <a:rPr lang="en-GB" dirty="0">
                <a:solidFill>
                  <a:schemeClr val="tx1"/>
                </a:solidFill>
              </a:rPr>
              <a:t>.</a:t>
            </a:r>
          </a:p>
        </p:txBody>
      </p:sp>
      <p:pic>
        <p:nvPicPr>
          <p:cNvPr id="5" name="Picture 8" descr="Avatar - Free user icons">
            <a:extLst>
              <a:ext uri="{FF2B5EF4-FFF2-40B4-BE49-F238E27FC236}">
                <a16:creationId xmlns:a16="http://schemas.microsoft.com/office/drawing/2014/main" id="{BA099352-03C0-3238-2DE6-2F7509ACE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366" y="3661357"/>
            <a:ext cx="805868" cy="80586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3">
            <a:extLst>
              <a:ext uri="{FF2B5EF4-FFF2-40B4-BE49-F238E27FC236}">
                <a16:creationId xmlns:a16="http://schemas.microsoft.com/office/drawing/2014/main" id="{C8CFF6CF-8283-8E29-3A69-1BC6A48C65F2}"/>
              </a:ext>
            </a:extLst>
          </p:cNvPr>
          <p:cNvSpPr/>
          <p:nvPr/>
        </p:nvSpPr>
        <p:spPr>
          <a:xfrm>
            <a:off x="2842419" y="5165725"/>
            <a:ext cx="7103893" cy="11001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Act as a social scientist. Your task is to </a:t>
            </a:r>
            <a:r>
              <a:rPr lang="en-GB" b="1" dirty="0">
                <a:solidFill>
                  <a:schemeClr val="tx1"/>
                </a:solidFill>
              </a:rPr>
              <a:t>provide feedback about the impact and wider implications of this poem</a:t>
            </a:r>
            <a:r>
              <a:rPr lang="en-GB" dirty="0">
                <a:solidFill>
                  <a:schemeClr val="tx1"/>
                </a:solidFill>
              </a:rPr>
              <a:t>.</a:t>
            </a:r>
          </a:p>
        </p:txBody>
      </p:sp>
      <p:pic>
        <p:nvPicPr>
          <p:cNvPr id="7" name="Picture 8" descr="Avatar - Free user icons">
            <a:extLst>
              <a:ext uri="{FF2B5EF4-FFF2-40B4-BE49-F238E27FC236}">
                <a16:creationId xmlns:a16="http://schemas.microsoft.com/office/drawing/2014/main" id="{FE8EB7E0-986A-3057-F90A-F8C73CCBA7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366" y="5290132"/>
            <a:ext cx="805868" cy="80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lstStyle/>
          <a:p>
            <a:r>
              <a:rPr lang="pt-BR" dirty="0"/>
              <a:t>Reviewer feedback for poetry writing</a:t>
            </a:r>
            <a:endParaRPr lang="en-GB" dirty="0"/>
          </a:p>
        </p:txBody>
      </p:sp>
      <p:pic>
        <p:nvPicPr>
          <p:cNvPr id="4" name="Picture 3">
            <a:extLst>
              <a:ext uri="{FF2B5EF4-FFF2-40B4-BE49-F238E27FC236}">
                <a16:creationId xmlns:a16="http://schemas.microsoft.com/office/drawing/2014/main" id="{A741EE18-A788-F096-2AD6-F70D4F32853B}"/>
              </a:ext>
            </a:extLst>
          </p:cNvPr>
          <p:cNvPicPr>
            <a:picLocks noChangeAspect="1"/>
          </p:cNvPicPr>
          <p:nvPr/>
        </p:nvPicPr>
        <p:blipFill>
          <a:blip r:embed="rId2"/>
          <a:stretch>
            <a:fillRect/>
          </a:stretch>
        </p:blipFill>
        <p:spPr>
          <a:xfrm>
            <a:off x="575915" y="1547486"/>
            <a:ext cx="4982270" cy="4677428"/>
          </a:xfrm>
          <a:prstGeom prst="rect">
            <a:avLst/>
          </a:prstGeom>
        </p:spPr>
      </p:pic>
      <p:pic>
        <p:nvPicPr>
          <p:cNvPr id="6" name="Picture 5">
            <a:extLst>
              <a:ext uri="{FF2B5EF4-FFF2-40B4-BE49-F238E27FC236}">
                <a16:creationId xmlns:a16="http://schemas.microsoft.com/office/drawing/2014/main" id="{4069F16B-1273-8ECB-5133-E950B634FBF0}"/>
              </a:ext>
            </a:extLst>
          </p:cNvPr>
          <p:cNvPicPr>
            <a:picLocks noChangeAspect="1"/>
          </p:cNvPicPr>
          <p:nvPr/>
        </p:nvPicPr>
        <p:blipFill>
          <a:blip r:embed="rId3"/>
          <a:srcRect b="42112"/>
          <a:stretch/>
        </p:blipFill>
        <p:spPr>
          <a:xfrm>
            <a:off x="6004052" y="1307215"/>
            <a:ext cx="5254498" cy="2374225"/>
          </a:xfrm>
          <a:prstGeom prst="rect">
            <a:avLst/>
          </a:prstGeom>
        </p:spPr>
      </p:pic>
      <p:pic>
        <p:nvPicPr>
          <p:cNvPr id="8" name="Picture 7">
            <a:extLst>
              <a:ext uri="{FF2B5EF4-FFF2-40B4-BE49-F238E27FC236}">
                <a16:creationId xmlns:a16="http://schemas.microsoft.com/office/drawing/2014/main" id="{A7851043-091F-5131-D3F0-FC635C8200A3}"/>
              </a:ext>
            </a:extLst>
          </p:cNvPr>
          <p:cNvPicPr>
            <a:picLocks noChangeAspect="1"/>
          </p:cNvPicPr>
          <p:nvPr/>
        </p:nvPicPr>
        <p:blipFill>
          <a:blip r:embed="rId4"/>
          <a:stretch>
            <a:fillRect/>
          </a:stretch>
        </p:blipFill>
        <p:spPr>
          <a:xfrm>
            <a:off x="6376408" y="3952833"/>
            <a:ext cx="4882142" cy="2639600"/>
          </a:xfrm>
          <a:prstGeom prst="rect">
            <a:avLst/>
          </a:prstGeom>
        </p:spPr>
      </p:pic>
    </p:spTree>
    <p:extLst>
      <p:ext uri="{BB962C8B-B14F-4D97-AF65-F5344CB8AC3E}">
        <p14:creationId xmlns:p14="http://schemas.microsoft.com/office/powerpoint/2010/main" val="139359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Document Interpreter</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86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pt-BR" dirty="0"/>
              <a:t>Sometimes academics and students don’t find the time to read or familiarize with all documents, papers and univerisity policies.</a:t>
            </a:r>
          </a:p>
          <a:p>
            <a:endParaRPr lang="pt-BR" dirty="0"/>
          </a:p>
          <a:p>
            <a:r>
              <a:rPr lang="pt-BR" dirty="0"/>
              <a:t>AI can provide a way to “talk” to a document and ask questions directly to it.</a:t>
            </a:r>
          </a:p>
          <a:p>
            <a:endParaRPr lang="en-GB" dirty="0"/>
          </a:p>
          <a:p>
            <a:endParaRPr lang="en-GB" dirty="0"/>
          </a:p>
          <a:p>
            <a:endParaRPr lang="en-GB" dirty="0"/>
          </a:p>
          <a:p>
            <a:endParaRPr lang="en-GB" dirty="0"/>
          </a:p>
          <a:p>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sz="3600" dirty="0"/>
              <a:t>AI as Document Interpreter</a:t>
            </a:r>
            <a:endParaRPr lang="en-GB" dirty="0"/>
          </a:p>
        </p:txBody>
      </p:sp>
      <p:sp>
        <p:nvSpPr>
          <p:cNvPr id="4" name="Rounded Rectangle 3">
            <a:extLst>
              <a:ext uri="{FF2B5EF4-FFF2-40B4-BE49-F238E27FC236}">
                <a16:creationId xmlns:a16="http://schemas.microsoft.com/office/drawing/2014/main" id="{C8152053-8DFE-95A7-A84D-7AD4E1CBD15A}"/>
              </a:ext>
            </a:extLst>
          </p:cNvPr>
          <p:cNvSpPr/>
          <p:nvPr/>
        </p:nvSpPr>
        <p:spPr>
          <a:xfrm>
            <a:off x="2842419" y="4203700"/>
            <a:ext cx="7103893" cy="11001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You are </a:t>
            </a:r>
            <a:r>
              <a:rPr lang="en-GB" b="1" dirty="0">
                <a:solidFill>
                  <a:schemeClr val="tx1"/>
                </a:solidFill>
              </a:rPr>
              <a:t>an AI policy maker</a:t>
            </a:r>
            <a:r>
              <a:rPr lang="en-GB" dirty="0">
                <a:solidFill>
                  <a:schemeClr val="tx1"/>
                </a:solidFill>
              </a:rPr>
              <a:t>. </a:t>
            </a:r>
            <a:r>
              <a:rPr lang="en-GB" b="1" dirty="0">
                <a:solidFill>
                  <a:schemeClr val="tx1"/>
                </a:solidFill>
              </a:rPr>
              <a:t>All you know is contained </a:t>
            </a:r>
            <a:r>
              <a:rPr lang="en-GB" dirty="0">
                <a:solidFill>
                  <a:schemeClr val="tx1"/>
                </a:solidFill>
              </a:rPr>
              <a:t>in the attached file. </a:t>
            </a:r>
            <a:r>
              <a:rPr lang="en-GB" b="1" dirty="0">
                <a:solidFill>
                  <a:schemeClr val="tx1"/>
                </a:solidFill>
              </a:rPr>
              <a:t>You will be answering questions about this policy to a professor.</a:t>
            </a:r>
          </a:p>
        </p:txBody>
      </p:sp>
      <p:pic>
        <p:nvPicPr>
          <p:cNvPr id="5" name="Picture 8" descr="Avatar - Free user icons">
            <a:extLst>
              <a:ext uri="{FF2B5EF4-FFF2-40B4-BE49-F238E27FC236}">
                <a16:creationId xmlns:a16="http://schemas.microsoft.com/office/drawing/2014/main" id="{BA099352-03C0-3238-2DE6-2F7509ACE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366" y="4328107"/>
            <a:ext cx="805868" cy="80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lstStyle/>
          <a:p>
            <a:r>
              <a:rPr lang="pt-BR" dirty="0"/>
              <a:t>Asking questions about AI use in classrooms</a:t>
            </a:r>
            <a:endParaRPr lang="en-GB" dirty="0"/>
          </a:p>
        </p:txBody>
      </p:sp>
      <p:sp>
        <p:nvSpPr>
          <p:cNvPr id="5" name="TextBox 4">
            <a:extLst>
              <a:ext uri="{FF2B5EF4-FFF2-40B4-BE49-F238E27FC236}">
                <a16:creationId xmlns:a16="http://schemas.microsoft.com/office/drawing/2014/main" id="{3FBF1893-620E-E72C-9F24-698686C98A15}"/>
              </a:ext>
            </a:extLst>
          </p:cNvPr>
          <p:cNvSpPr txBox="1"/>
          <p:nvPr/>
        </p:nvSpPr>
        <p:spPr>
          <a:xfrm>
            <a:off x="444500" y="6357025"/>
            <a:ext cx="11477624" cy="369332"/>
          </a:xfrm>
          <a:prstGeom prst="rect">
            <a:avLst/>
          </a:prstGeom>
          <a:noFill/>
        </p:spPr>
        <p:txBody>
          <a:bodyPr wrap="square">
            <a:spAutoFit/>
          </a:bodyPr>
          <a:lstStyle/>
          <a:p>
            <a:r>
              <a:rPr lang="en-GB" b="1" dirty="0" err="1"/>
              <a:t>UoL</a:t>
            </a:r>
            <a:r>
              <a:rPr lang="en-GB" b="1" dirty="0"/>
              <a:t> AI policy: </a:t>
            </a:r>
            <a:r>
              <a:rPr lang="en-GB" dirty="0"/>
              <a:t>https://le.ac.uk/-/media/uol/docs/policies/quality/ai-policy.pdf</a:t>
            </a:r>
          </a:p>
        </p:txBody>
      </p:sp>
      <p:pic>
        <p:nvPicPr>
          <p:cNvPr id="9" name="Picture 8">
            <a:extLst>
              <a:ext uri="{FF2B5EF4-FFF2-40B4-BE49-F238E27FC236}">
                <a16:creationId xmlns:a16="http://schemas.microsoft.com/office/drawing/2014/main" id="{714CD365-77AF-1932-9556-29ACB2E66451}"/>
              </a:ext>
            </a:extLst>
          </p:cNvPr>
          <p:cNvPicPr>
            <a:picLocks noChangeAspect="1"/>
          </p:cNvPicPr>
          <p:nvPr/>
        </p:nvPicPr>
        <p:blipFill>
          <a:blip r:embed="rId2"/>
          <a:stretch>
            <a:fillRect/>
          </a:stretch>
        </p:blipFill>
        <p:spPr>
          <a:xfrm>
            <a:off x="1974414" y="1641880"/>
            <a:ext cx="8059275" cy="4143953"/>
          </a:xfrm>
          <a:prstGeom prst="rect">
            <a:avLst/>
          </a:prstGeom>
        </p:spPr>
      </p:pic>
    </p:spTree>
    <p:extLst>
      <p:ext uri="{BB962C8B-B14F-4D97-AF65-F5344CB8AC3E}">
        <p14:creationId xmlns:p14="http://schemas.microsoft.com/office/powerpoint/2010/main" val="31164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Essay Generator</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414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882650"/>
          </a:xfrm>
        </p:spPr>
        <p:txBody>
          <a:bodyPr>
            <a:normAutofit/>
          </a:bodyPr>
          <a:lstStyle/>
          <a:p>
            <a:r>
              <a:rPr lang="pt-BR" dirty="0"/>
              <a:t>This prompt write a full essay based on a list of legit references as an undergraduate student in academic style.</a:t>
            </a:r>
            <a:endParaRPr lang="en-GB" dirty="0"/>
          </a:p>
        </p:txBody>
      </p:sp>
      <p:sp>
        <p:nvSpPr>
          <p:cNvPr id="3" name="Title 2"/>
          <p:cNvSpPr>
            <a:spLocks noGrp="1"/>
          </p:cNvSpPr>
          <p:nvPr>
            <p:ph type="title"/>
          </p:nvPr>
        </p:nvSpPr>
        <p:spPr/>
        <p:txBody>
          <a:bodyPr/>
          <a:lstStyle/>
          <a:p>
            <a:r>
              <a:rPr lang="pt-BR" sz="3600" dirty="0"/>
              <a:t>Essay Generator</a:t>
            </a:r>
            <a:endParaRPr lang="en-GB" dirty="0"/>
          </a:p>
        </p:txBody>
      </p:sp>
      <p:sp>
        <p:nvSpPr>
          <p:cNvPr id="9" name="Rounded Rectangle 3">
            <a:extLst>
              <a:ext uri="{FF2B5EF4-FFF2-40B4-BE49-F238E27FC236}">
                <a16:creationId xmlns:a16="http://schemas.microsoft.com/office/drawing/2014/main" id="{6E90E6DD-FDD9-508A-CC74-9F43ECEFFF21}"/>
              </a:ext>
            </a:extLst>
          </p:cNvPr>
          <p:cNvSpPr/>
          <p:nvPr/>
        </p:nvSpPr>
        <p:spPr>
          <a:xfrm>
            <a:off x="2306807" y="2747215"/>
            <a:ext cx="7945871" cy="2938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Act as </a:t>
            </a:r>
            <a:r>
              <a:rPr lang="en-GB" b="1" dirty="0">
                <a:solidFill>
                  <a:schemeClr val="tx1"/>
                </a:solidFill>
              </a:rPr>
              <a:t>an undergraduate student</a:t>
            </a:r>
            <a:r>
              <a:rPr lang="en-GB" dirty="0">
                <a:solidFill>
                  <a:schemeClr val="tx1"/>
                </a:solidFill>
              </a:rPr>
              <a:t>, your job is to </a:t>
            </a:r>
            <a:r>
              <a:rPr lang="en-GB" b="1" dirty="0">
                <a:solidFill>
                  <a:schemeClr val="tx1"/>
                </a:solidFill>
              </a:rPr>
              <a:t>create an essay in academic style</a:t>
            </a:r>
            <a:r>
              <a:rPr lang="en-GB" dirty="0">
                <a:solidFill>
                  <a:schemeClr val="tx1"/>
                </a:solidFill>
              </a:rPr>
              <a:t> about a </a:t>
            </a:r>
            <a:r>
              <a:rPr lang="en-GB" b="1" dirty="0">
                <a:solidFill>
                  <a:schemeClr val="tx1"/>
                </a:solidFill>
              </a:rPr>
              <a:t>topic</a:t>
            </a:r>
            <a:r>
              <a:rPr lang="en-GB" dirty="0">
                <a:solidFill>
                  <a:schemeClr val="tx1"/>
                </a:solidFill>
              </a:rPr>
              <a:t> with a certain </a:t>
            </a:r>
            <a:r>
              <a:rPr lang="en-GB" b="1" dirty="0">
                <a:solidFill>
                  <a:schemeClr val="tx1"/>
                </a:solidFill>
              </a:rPr>
              <a:t>word count</a:t>
            </a:r>
            <a:r>
              <a:rPr lang="en-GB" dirty="0">
                <a:solidFill>
                  <a:schemeClr val="tx1"/>
                </a:solidFill>
              </a:rPr>
              <a:t>. I will provide you a </a:t>
            </a:r>
            <a:r>
              <a:rPr lang="en-GB" b="1" dirty="0">
                <a:solidFill>
                  <a:schemeClr val="tx1"/>
                </a:solidFill>
              </a:rPr>
              <a:t>list of references </a:t>
            </a:r>
            <a:r>
              <a:rPr lang="en-GB" dirty="0">
                <a:solidFill>
                  <a:schemeClr val="tx1"/>
                </a:solidFill>
              </a:rPr>
              <a:t>and you should use only them. The focus of the essay should be supported by the references provided. It should have a references section at the end in </a:t>
            </a:r>
            <a:r>
              <a:rPr lang="en-GB" b="1" dirty="0">
                <a:solidFill>
                  <a:schemeClr val="tx1"/>
                </a:solidFill>
              </a:rPr>
              <a:t>a specific reference style</a:t>
            </a:r>
            <a:r>
              <a:rPr lang="en-GB" dirty="0">
                <a:solidFill>
                  <a:schemeClr val="tx1"/>
                </a:solidFill>
              </a:rPr>
              <a:t>. You should </a:t>
            </a:r>
            <a:r>
              <a:rPr lang="en-GB" b="1" dirty="0">
                <a:solidFill>
                  <a:schemeClr val="tx1"/>
                </a:solidFill>
              </a:rPr>
              <a:t>ask me as many questions as necessary to do the job</a:t>
            </a:r>
            <a:r>
              <a:rPr lang="en-GB" dirty="0">
                <a:solidFill>
                  <a:schemeClr val="tx1"/>
                </a:solidFill>
              </a:rPr>
              <a:t>. You should ask one question at a time, and I will respond to each question. When you have enough information to generate the essay, you should generate it. Do you understand?</a:t>
            </a:r>
          </a:p>
        </p:txBody>
      </p:sp>
      <p:pic>
        <p:nvPicPr>
          <p:cNvPr id="10" name="Picture 8" descr="Avatar - Free user icons">
            <a:extLst>
              <a:ext uri="{FF2B5EF4-FFF2-40B4-BE49-F238E27FC236}">
                <a16:creationId xmlns:a16="http://schemas.microsoft.com/office/drawing/2014/main" id="{F8C2C702-59DE-33AB-7C1B-693DC3B5EB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6804" y="3452786"/>
            <a:ext cx="805868" cy="80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2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1574102"/>
          </a:xfrm>
        </p:spPr>
        <p:txBody>
          <a:bodyPr>
            <a:normAutofit/>
          </a:bodyPr>
          <a:lstStyle/>
          <a:p>
            <a:r>
              <a:rPr lang="pt-BR" dirty="0"/>
              <a:t>Current main LLM models make up references. However, you can find legit references list from other AI and non-AI systems and create an essay based on them.</a:t>
            </a:r>
            <a:endParaRPr lang="en-GB" dirty="0"/>
          </a:p>
        </p:txBody>
      </p:sp>
      <p:sp>
        <p:nvSpPr>
          <p:cNvPr id="3" name="Title 2"/>
          <p:cNvSpPr>
            <a:spLocks noGrp="1"/>
          </p:cNvSpPr>
          <p:nvPr>
            <p:ph type="title"/>
          </p:nvPr>
        </p:nvSpPr>
        <p:spPr/>
        <p:txBody>
          <a:bodyPr/>
          <a:lstStyle/>
          <a:p>
            <a:r>
              <a:rPr lang="pt-BR" sz="3600" dirty="0"/>
              <a:t>Essay Generator – References List</a:t>
            </a:r>
            <a:endParaRPr lang="en-GB" dirty="0"/>
          </a:p>
        </p:txBody>
      </p:sp>
      <p:pic>
        <p:nvPicPr>
          <p:cNvPr id="5" name="Picture 4">
            <a:extLst>
              <a:ext uri="{FF2B5EF4-FFF2-40B4-BE49-F238E27FC236}">
                <a16:creationId xmlns:a16="http://schemas.microsoft.com/office/drawing/2014/main" id="{3BE8201A-23D7-A00A-1BA4-10FFF9BE419D}"/>
              </a:ext>
            </a:extLst>
          </p:cNvPr>
          <p:cNvPicPr>
            <a:picLocks noChangeAspect="1"/>
          </p:cNvPicPr>
          <p:nvPr/>
        </p:nvPicPr>
        <p:blipFill>
          <a:blip r:embed="rId2"/>
          <a:stretch>
            <a:fillRect/>
          </a:stretch>
        </p:blipFill>
        <p:spPr>
          <a:xfrm>
            <a:off x="985691" y="3577257"/>
            <a:ext cx="3862331" cy="2850134"/>
          </a:xfrm>
          <a:prstGeom prst="rect">
            <a:avLst/>
          </a:prstGeom>
        </p:spPr>
      </p:pic>
      <p:sp>
        <p:nvSpPr>
          <p:cNvPr id="7" name="TextBox 6">
            <a:extLst>
              <a:ext uri="{FF2B5EF4-FFF2-40B4-BE49-F238E27FC236}">
                <a16:creationId xmlns:a16="http://schemas.microsoft.com/office/drawing/2014/main" id="{8F5E9215-49F9-88AE-D894-66B0FF80C188}"/>
              </a:ext>
            </a:extLst>
          </p:cNvPr>
          <p:cNvSpPr txBox="1"/>
          <p:nvPr/>
        </p:nvSpPr>
        <p:spPr>
          <a:xfrm>
            <a:off x="2915139" y="3029041"/>
            <a:ext cx="1847780" cy="615553"/>
          </a:xfrm>
          <a:prstGeom prst="rect">
            <a:avLst/>
          </a:prstGeom>
          <a:noFill/>
        </p:spPr>
        <p:txBody>
          <a:bodyPr wrap="square">
            <a:spAutoFit/>
          </a:bodyPr>
          <a:lstStyle/>
          <a:p>
            <a:r>
              <a:rPr lang="en-GB" sz="1600" dirty="0">
                <a:hlinkClick r:id="rId3"/>
              </a:rPr>
              <a:t>https://scite.ai</a:t>
            </a:r>
            <a:endParaRPr lang="en-GB" sz="1600" dirty="0"/>
          </a:p>
          <a:p>
            <a:endParaRPr lang="en-GB" dirty="0"/>
          </a:p>
        </p:txBody>
      </p:sp>
      <p:pic>
        <p:nvPicPr>
          <p:cNvPr id="11" name="Picture 10">
            <a:extLst>
              <a:ext uri="{FF2B5EF4-FFF2-40B4-BE49-F238E27FC236}">
                <a16:creationId xmlns:a16="http://schemas.microsoft.com/office/drawing/2014/main" id="{843F8635-5127-3D51-290C-BFCCD1F31825}"/>
              </a:ext>
            </a:extLst>
          </p:cNvPr>
          <p:cNvPicPr>
            <a:picLocks noChangeAspect="1"/>
          </p:cNvPicPr>
          <p:nvPr/>
        </p:nvPicPr>
        <p:blipFill>
          <a:blip r:embed="rId4"/>
          <a:stretch>
            <a:fillRect/>
          </a:stretch>
        </p:blipFill>
        <p:spPr>
          <a:xfrm>
            <a:off x="990518" y="2777045"/>
            <a:ext cx="1629002" cy="800212"/>
          </a:xfrm>
          <a:prstGeom prst="rect">
            <a:avLst/>
          </a:prstGeom>
        </p:spPr>
      </p:pic>
      <p:pic>
        <p:nvPicPr>
          <p:cNvPr id="13" name="Picture 12">
            <a:extLst>
              <a:ext uri="{FF2B5EF4-FFF2-40B4-BE49-F238E27FC236}">
                <a16:creationId xmlns:a16="http://schemas.microsoft.com/office/drawing/2014/main" id="{5149E19C-A0D8-F89A-0D15-4F102CAC9930}"/>
              </a:ext>
            </a:extLst>
          </p:cNvPr>
          <p:cNvPicPr>
            <a:picLocks noChangeAspect="1"/>
          </p:cNvPicPr>
          <p:nvPr/>
        </p:nvPicPr>
        <p:blipFill>
          <a:blip r:embed="rId5"/>
          <a:stretch>
            <a:fillRect/>
          </a:stretch>
        </p:blipFill>
        <p:spPr>
          <a:xfrm>
            <a:off x="6146064" y="3983998"/>
            <a:ext cx="5222550" cy="2358200"/>
          </a:xfrm>
          <a:prstGeom prst="rect">
            <a:avLst/>
          </a:prstGeom>
        </p:spPr>
      </p:pic>
      <p:pic>
        <p:nvPicPr>
          <p:cNvPr id="15" name="Picture 14">
            <a:extLst>
              <a:ext uri="{FF2B5EF4-FFF2-40B4-BE49-F238E27FC236}">
                <a16:creationId xmlns:a16="http://schemas.microsoft.com/office/drawing/2014/main" id="{3E3E10D8-B792-9647-D7F5-ABAADFF86263}"/>
              </a:ext>
            </a:extLst>
          </p:cNvPr>
          <p:cNvPicPr>
            <a:picLocks noChangeAspect="1"/>
          </p:cNvPicPr>
          <p:nvPr/>
        </p:nvPicPr>
        <p:blipFill>
          <a:blip r:embed="rId6"/>
          <a:stretch>
            <a:fillRect/>
          </a:stretch>
        </p:blipFill>
        <p:spPr>
          <a:xfrm>
            <a:off x="6146064" y="2937819"/>
            <a:ext cx="2495898" cy="714475"/>
          </a:xfrm>
          <a:prstGeom prst="rect">
            <a:avLst/>
          </a:prstGeom>
        </p:spPr>
      </p:pic>
      <p:sp>
        <p:nvSpPr>
          <p:cNvPr id="17" name="TextBox 16">
            <a:extLst>
              <a:ext uri="{FF2B5EF4-FFF2-40B4-BE49-F238E27FC236}">
                <a16:creationId xmlns:a16="http://schemas.microsoft.com/office/drawing/2014/main" id="{11B98542-7646-657A-10CD-42BDE6D336B6}"/>
              </a:ext>
            </a:extLst>
          </p:cNvPr>
          <p:cNvSpPr txBox="1"/>
          <p:nvPr/>
        </p:nvSpPr>
        <p:spPr>
          <a:xfrm>
            <a:off x="8861350" y="3186556"/>
            <a:ext cx="3192864" cy="615553"/>
          </a:xfrm>
          <a:prstGeom prst="rect">
            <a:avLst/>
          </a:prstGeom>
          <a:noFill/>
        </p:spPr>
        <p:txBody>
          <a:bodyPr wrap="square">
            <a:spAutoFit/>
          </a:bodyPr>
          <a:lstStyle/>
          <a:p>
            <a:r>
              <a:rPr lang="en-GB" sz="1600" dirty="0">
                <a:hlinkClick r:id="rId7"/>
              </a:rPr>
              <a:t>https://scholar.google.com/</a:t>
            </a:r>
            <a:endParaRPr lang="en-GB" sz="1600" dirty="0"/>
          </a:p>
          <a:p>
            <a:endParaRPr lang="en-GB" dirty="0"/>
          </a:p>
        </p:txBody>
      </p:sp>
    </p:spTree>
    <p:extLst>
      <p:ext uri="{BB962C8B-B14F-4D97-AF65-F5344CB8AC3E}">
        <p14:creationId xmlns:p14="http://schemas.microsoft.com/office/powerpoint/2010/main" val="209136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499"/>
            <a:ext cx="11119104" cy="4721225"/>
          </a:xfrm>
        </p:spPr>
        <p:txBody>
          <a:bodyPr>
            <a:normAutofit/>
          </a:bodyPr>
          <a:lstStyle/>
          <a:p>
            <a:r>
              <a:rPr lang="pt-BR" dirty="0"/>
              <a:t>This </a:t>
            </a:r>
            <a:r>
              <a:rPr lang="pt-BR" b="1" dirty="0"/>
              <a:t>AI Teaching Toolkit </a:t>
            </a:r>
            <a:r>
              <a:rPr lang="pt-BR" dirty="0"/>
              <a:t>provides a set of </a:t>
            </a:r>
            <a:r>
              <a:rPr lang="pt-BR" b="1" dirty="0"/>
              <a:t>prompts and guidelines </a:t>
            </a:r>
            <a:r>
              <a:rPr lang="pt-BR" dirty="0"/>
              <a:t>that can be used for different academic purposes to support teachers and students.</a:t>
            </a:r>
          </a:p>
          <a:p>
            <a:pPr lvl="1"/>
            <a:endParaRPr lang="pt-BR" dirty="0"/>
          </a:p>
          <a:p>
            <a:r>
              <a:rPr lang="pt-BR" dirty="0"/>
              <a:t>It provides prompts and guidelines to:</a:t>
            </a:r>
          </a:p>
          <a:p>
            <a:pPr lvl="1"/>
            <a:r>
              <a:rPr lang="pt-BR" dirty="0"/>
              <a:t>Improving </a:t>
            </a:r>
            <a:r>
              <a:rPr lang="pt-BR" b="1" dirty="0"/>
              <a:t>accessibility to learning material</a:t>
            </a:r>
          </a:p>
          <a:p>
            <a:pPr lvl="1"/>
            <a:r>
              <a:rPr lang="pt-BR" b="1" dirty="0"/>
              <a:t>Assessing</a:t>
            </a:r>
            <a:r>
              <a:rPr lang="pt-BR" dirty="0"/>
              <a:t> student coursework with a rubric</a:t>
            </a:r>
          </a:p>
          <a:p>
            <a:pPr lvl="1"/>
            <a:r>
              <a:rPr lang="pt-BR" b="1" dirty="0"/>
              <a:t>Interviewing</a:t>
            </a:r>
            <a:r>
              <a:rPr lang="pt-BR" dirty="0"/>
              <a:t> students </a:t>
            </a:r>
          </a:p>
          <a:p>
            <a:pPr lvl="1"/>
            <a:r>
              <a:rPr lang="pt-BR" dirty="0"/>
              <a:t>Providing </a:t>
            </a:r>
            <a:r>
              <a:rPr lang="pt-BR" b="1" dirty="0"/>
              <a:t>multiple feedback </a:t>
            </a:r>
            <a:r>
              <a:rPr lang="pt-BR" dirty="0"/>
              <a:t>to students</a:t>
            </a:r>
          </a:p>
          <a:p>
            <a:pPr lvl="1"/>
            <a:r>
              <a:rPr lang="pt-BR" b="1" dirty="0"/>
              <a:t>Writing </a:t>
            </a:r>
            <a:r>
              <a:rPr lang="pt-BR" dirty="0"/>
              <a:t>essays</a:t>
            </a:r>
          </a:p>
          <a:p>
            <a:pPr lvl="1"/>
            <a:r>
              <a:rPr lang="pt-BR" b="1" dirty="0"/>
              <a:t>Interpreting documents</a:t>
            </a:r>
            <a:r>
              <a:rPr lang="pt-BR" dirty="0"/>
              <a:t>/policies/papers</a:t>
            </a:r>
          </a:p>
          <a:p>
            <a:pPr lvl="1"/>
            <a:r>
              <a:rPr lang="pt-BR" b="1" dirty="0"/>
              <a:t>Rubric criteria</a:t>
            </a:r>
            <a:r>
              <a:rPr lang="pt-BR" dirty="0"/>
              <a:t> for AI Use</a:t>
            </a:r>
          </a:p>
          <a:p>
            <a:pPr lvl="1"/>
            <a:endParaRPr lang="pt-BR" dirty="0"/>
          </a:p>
          <a:p>
            <a:pPr lvl="1"/>
            <a:endParaRPr lang="pt-BR" dirty="0"/>
          </a:p>
          <a:p>
            <a:pPr lvl="1"/>
            <a:endParaRPr lang="pt-BR" dirty="0"/>
          </a:p>
          <a:p>
            <a:pPr lvl="1"/>
            <a:endParaRPr lang="en-GB" dirty="0"/>
          </a:p>
        </p:txBody>
      </p:sp>
      <p:sp>
        <p:nvSpPr>
          <p:cNvPr id="3" name="Title 2"/>
          <p:cNvSpPr>
            <a:spLocks noGrp="1"/>
          </p:cNvSpPr>
          <p:nvPr>
            <p:ph type="title"/>
          </p:nvPr>
        </p:nvSpPr>
        <p:spPr/>
        <p:txBody>
          <a:bodyPr/>
          <a:lstStyle/>
          <a:p>
            <a:r>
              <a:rPr lang="pt-BR" sz="3600" dirty="0"/>
              <a:t>About the AI Teaching Toolkit</a:t>
            </a:r>
            <a:endParaRPr lang="en-GB" dirty="0"/>
          </a:p>
        </p:txBody>
      </p:sp>
    </p:spTree>
    <p:extLst>
      <p:ext uri="{BB962C8B-B14F-4D97-AF65-F5344CB8AC3E}">
        <p14:creationId xmlns:p14="http://schemas.microsoft.com/office/powerpoint/2010/main" val="220001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3600" dirty="0"/>
              <a:t>Full Example – </a:t>
            </a:r>
            <a:r>
              <a:rPr lang="en-GB" b="1" dirty="0"/>
              <a:t>The Impact of AI on Creativity</a:t>
            </a:r>
            <a:endParaRPr lang="en-GB" dirty="0"/>
          </a:p>
        </p:txBody>
      </p:sp>
      <p:sp>
        <p:nvSpPr>
          <p:cNvPr id="8" name="TextBox 7">
            <a:extLst>
              <a:ext uri="{FF2B5EF4-FFF2-40B4-BE49-F238E27FC236}">
                <a16:creationId xmlns:a16="http://schemas.microsoft.com/office/drawing/2014/main" id="{324C45FB-2A0F-A4B7-0D8F-639836C3B8C8}"/>
              </a:ext>
            </a:extLst>
          </p:cNvPr>
          <p:cNvSpPr txBox="1"/>
          <p:nvPr/>
        </p:nvSpPr>
        <p:spPr>
          <a:xfrm>
            <a:off x="536448" y="1406017"/>
            <a:ext cx="11119104" cy="5676682"/>
          </a:xfrm>
          <a:prstGeom prst="rect">
            <a:avLst/>
          </a:prstGeom>
          <a:noFill/>
        </p:spPr>
        <p:txBody>
          <a:bodyPr wrap="square" rtlCol="0">
            <a:spAutoFit/>
          </a:bodyPr>
          <a:lstStyle/>
          <a:p>
            <a:r>
              <a:rPr lang="en-GB" b="1" dirty="0"/>
              <a:t>The Impact of AI on Creativity</a:t>
            </a:r>
            <a:endParaRPr lang="en-GB" dirty="0"/>
          </a:p>
          <a:p>
            <a:r>
              <a:rPr lang="en-GB" dirty="0"/>
              <a:t>Artificial Intelligence (AI) has significantly transformed various aspects of human life, and one of its most intriguing impacts is on creativity. This essay explores how AI influences creativity across different domains, drawing on recent research to illuminate the ways in which computational systems enhance and reshape creative processes.</a:t>
            </a:r>
          </a:p>
          <a:p>
            <a:r>
              <a:rPr lang="en-GB" dirty="0"/>
              <a:t>…</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Furthermore,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Jordanous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Keller (2016) contribute to the discussion by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creativity and identifying key components through a corpus-based approach. Their work provides a deeper understanding of the creative process and how AI can be designed to support various elements of creativity, such as originality and relevance.</a:t>
            </a:r>
          </a:p>
          <a:p>
            <a:endParaRPr lang="en-GB" b="1" dirty="0"/>
          </a:p>
          <a:p>
            <a:r>
              <a:rPr lang="en-GB" b="1" dirty="0"/>
              <a:t>References</a:t>
            </a:r>
            <a:endParaRPr lang="en-GB" dirty="0"/>
          </a:p>
          <a:p>
            <a:r>
              <a:rPr lang="en-GB" dirty="0"/>
              <a:t>Brown, A. (2021). Creative partnerships with technology: how creativity is enhanced through interactions with generative computational systems. </a:t>
            </a:r>
            <a:r>
              <a:rPr lang="en-GB" i="1" dirty="0"/>
              <a:t>Proceedings of the </a:t>
            </a:r>
            <a:r>
              <a:rPr lang="en-GB" i="1" dirty="0" err="1"/>
              <a:t>Aaai</a:t>
            </a:r>
            <a:r>
              <a:rPr lang="en-GB" i="1" dirty="0"/>
              <a:t> Conference on Artificial Intelligence and Interactive Digital Entertainment, 8</a:t>
            </a:r>
            <a:r>
              <a:rPr lang="en-GB" dirty="0"/>
              <a:t>(4), 14-20. </a:t>
            </a:r>
            <a:r>
              <a:rPr lang="en-GB" dirty="0">
                <a:hlinkClick r:id="rId2"/>
              </a:rPr>
              <a:t>https://doi.org/10.1609/aiide.v8i4.12555</a:t>
            </a:r>
            <a:endParaRPr lang="en-GB" dirty="0"/>
          </a:p>
          <a:p>
            <a:pPr>
              <a:lnSpc>
                <a:spcPct val="107000"/>
              </a:lnSpc>
              <a:spcAft>
                <a:spcPts val="800"/>
              </a:spcAft>
            </a:pPr>
            <a:br>
              <a:rPr lang="en-GB" sz="1800" kern="100" dirty="0">
                <a:effectLst/>
                <a:latin typeface="Aptos" panose="020B0004020202020204" pitchFamily="34" charset="0"/>
                <a:ea typeface="Aptos" panose="020B0004020202020204" pitchFamily="34" charset="0"/>
                <a:cs typeface="Times New Roman" panose="02020603050405020304" pitchFamily="18" charset="0"/>
              </a:rPr>
            </a:b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Jordanous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 &amp; Keller, B. (2016). Modelling creativity: identifying key components through a corpus-based approach.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Plos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One, 11*(10), e0162959. https://doi.org/10.1371/journal.pone.0162959</a:t>
            </a:r>
          </a:p>
          <a:p>
            <a:endParaRPr lang="en-GB" dirty="0"/>
          </a:p>
          <a:p>
            <a:endParaRPr lang="en-GB" dirty="0"/>
          </a:p>
        </p:txBody>
      </p:sp>
      <p:graphicFrame>
        <p:nvGraphicFramePr>
          <p:cNvPr id="12" name="Object 11">
            <a:extLst>
              <a:ext uri="{FF2B5EF4-FFF2-40B4-BE49-F238E27FC236}">
                <a16:creationId xmlns:a16="http://schemas.microsoft.com/office/drawing/2014/main" id="{3D196688-2347-12FB-3373-E57E4D3F571F}"/>
              </a:ext>
            </a:extLst>
          </p:cNvPr>
          <p:cNvGraphicFramePr>
            <a:graphicFrameLocks noChangeAspect="1"/>
          </p:cNvGraphicFramePr>
          <p:nvPr/>
        </p:nvGraphicFramePr>
        <p:xfrm>
          <a:off x="8712200" y="6326299"/>
          <a:ext cx="3633401" cy="472567"/>
        </p:xfrm>
        <a:graphic>
          <a:graphicData uri="http://schemas.openxmlformats.org/presentationml/2006/ole">
            <mc:AlternateContent xmlns:mc="http://schemas.openxmlformats.org/markup-compatibility/2006">
              <mc:Choice xmlns:v="urn:schemas-microsoft-com:vml" Requires="v">
                <p:oleObj name="Packager Shell Object" showAsIcon="1" r:id="rId3" imgW="4625327" imgH="601803" progId="Package">
                  <p:embed/>
                </p:oleObj>
              </mc:Choice>
              <mc:Fallback>
                <p:oleObj name="Packager Shell Object" showAsIcon="1" r:id="rId3" imgW="4625327" imgH="601803" progId="Package">
                  <p:embed/>
                  <p:pic>
                    <p:nvPicPr>
                      <p:cNvPr id="12" name="Object 11">
                        <a:extLst>
                          <a:ext uri="{FF2B5EF4-FFF2-40B4-BE49-F238E27FC236}">
                            <a16:creationId xmlns:a16="http://schemas.microsoft.com/office/drawing/2014/main" id="{3D196688-2347-12FB-3373-E57E4D3F571F}"/>
                          </a:ext>
                        </a:extLst>
                      </p:cNvPr>
                      <p:cNvPicPr/>
                      <p:nvPr/>
                    </p:nvPicPr>
                    <p:blipFill>
                      <a:blip r:embed="rId4"/>
                      <a:stretch>
                        <a:fillRect/>
                      </a:stretch>
                    </p:blipFill>
                    <p:spPr>
                      <a:xfrm>
                        <a:off x="8712200" y="6326299"/>
                        <a:ext cx="3633401" cy="472567"/>
                      </a:xfrm>
                      <a:prstGeom prst="rect">
                        <a:avLst/>
                      </a:prstGeom>
                    </p:spPr>
                  </p:pic>
                </p:oleObj>
              </mc:Fallback>
            </mc:AlternateContent>
          </a:graphicData>
        </a:graphic>
      </p:graphicFrame>
    </p:spTree>
    <p:extLst>
      <p:ext uri="{BB962C8B-B14F-4D97-AF65-F5344CB8AC3E}">
        <p14:creationId xmlns:p14="http://schemas.microsoft.com/office/powerpoint/2010/main" val="242956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Rubric Criteria for AI Use</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0704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883150"/>
          </a:xfrm>
        </p:spPr>
        <p:txBody>
          <a:bodyPr>
            <a:normAutofit/>
          </a:bodyPr>
          <a:lstStyle/>
          <a:p>
            <a:pPr>
              <a:buFont typeface="Arial" panose="020B0604020202020204" pitchFamily="34" charset="0"/>
              <a:buChar char="•"/>
            </a:pPr>
            <a:r>
              <a:rPr lang="en-GB" b="1" dirty="0"/>
              <a:t>A (70-100%)</a:t>
            </a:r>
            <a:r>
              <a:rPr lang="en-GB" dirty="0"/>
              <a:t>: The student demonstrates a thorough understanding of the generative AI tool, using it effectively to enhance their work. The tool's capabilities are utilized appropriately and to their full potential.</a:t>
            </a:r>
          </a:p>
          <a:p>
            <a:pPr>
              <a:buFont typeface="Arial" panose="020B0604020202020204" pitchFamily="34" charset="0"/>
              <a:buChar char="•"/>
            </a:pPr>
            <a:r>
              <a:rPr lang="en-GB" b="1" dirty="0"/>
              <a:t>B (60-69%)</a:t>
            </a:r>
            <a:r>
              <a:rPr lang="en-GB" dirty="0"/>
              <a:t>: The student shows a good understanding of the AI tool, with effective use in most aspects. Minor areas could be improved.</a:t>
            </a:r>
          </a:p>
          <a:p>
            <a:pPr>
              <a:buFont typeface="Arial" panose="020B0604020202020204" pitchFamily="34" charset="0"/>
              <a:buChar char="•"/>
            </a:pPr>
            <a:r>
              <a:rPr lang="en-GB" b="1" dirty="0"/>
              <a:t>C (50-59%)</a:t>
            </a:r>
            <a:r>
              <a:rPr lang="en-GB" dirty="0"/>
              <a:t>: The student demonstrates a basic understanding of the AI tool, with some effective use but noticeable areas for improvement.</a:t>
            </a:r>
          </a:p>
          <a:p>
            <a:pPr>
              <a:buFont typeface="Arial" panose="020B0604020202020204" pitchFamily="34" charset="0"/>
              <a:buChar char="•"/>
            </a:pPr>
            <a:r>
              <a:rPr lang="en-GB" b="1" dirty="0"/>
              <a:t>D (40-49%)</a:t>
            </a:r>
            <a:r>
              <a:rPr lang="en-GB" dirty="0"/>
              <a:t>: The student shows limited understanding or incorrect use of the AI tool, indicating significant room for improvement.</a:t>
            </a:r>
          </a:p>
          <a:p>
            <a:pPr>
              <a:buFont typeface="Arial" panose="020B0604020202020204" pitchFamily="34" charset="0"/>
              <a:buChar char="•"/>
            </a:pPr>
            <a:r>
              <a:rPr lang="en-GB" b="1" dirty="0"/>
              <a:t>E (1-39%)</a:t>
            </a:r>
            <a:r>
              <a:rPr lang="en-GB" dirty="0"/>
              <a:t>: The student attempts to use the AI tool but largely fails to do so effectively, showing minimal understanding.</a:t>
            </a:r>
          </a:p>
          <a:p>
            <a:pPr>
              <a:buFont typeface="Arial" panose="020B0604020202020204" pitchFamily="34" charset="0"/>
              <a:buChar char="•"/>
            </a:pPr>
            <a:r>
              <a:rPr lang="en-GB" b="1" dirty="0"/>
              <a:t>F (0%)</a:t>
            </a:r>
            <a:r>
              <a:rPr lang="en-GB" dirty="0"/>
              <a:t>: No attempt to use the generative AI tool is made.</a:t>
            </a:r>
          </a:p>
        </p:txBody>
      </p:sp>
      <p:sp>
        <p:nvSpPr>
          <p:cNvPr id="3" name="Title 2"/>
          <p:cNvSpPr>
            <a:spLocks noGrp="1"/>
          </p:cNvSpPr>
          <p:nvPr>
            <p:ph type="title"/>
          </p:nvPr>
        </p:nvSpPr>
        <p:spPr/>
        <p:txBody>
          <a:bodyPr/>
          <a:lstStyle/>
          <a:p>
            <a:r>
              <a:rPr lang="en-GB" b="1" dirty="0"/>
              <a:t>Effective Use of Generative AI</a:t>
            </a:r>
            <a:endParaRPr lang="en-GB" dirty="0"/>
          </a:p>
        </p:txBody>
      </p:sp>
      <p:sp>
        <p:nvSpPr>
          <p:cNvPr id="4" name="TextBox 3">
            <a:extLst>
              <a:ext uri="{FF2B5EF4-FFF2-40B4-BE49-F238E27FC236}">
                <a16:creationId xmlns:a16="http://schemas.microsoft.com/office/drawing/2014/main" id="{0BC25B48-1D9B-4823-97F0-C8B54111AD99}"/>
              </a:ext>
            </a:extLst>
          </p:cNvPr>
          <p:cNvSpPr txBox="1"/>
          <p:nvPr/>
        </p:nvSpPr>
        <p:spPr>
          <a:xfrm>
            <a:off x="9126931" y="6364129"/>
            <a:ext cx="2556662" cy="369332"/>
          </a:xfrm>
          <a:prstGeom prst="rect">
            <a:avLst/>
          </a:prstGeom>
          <a:noFill/>
        </p:spPr>
        <p:txBody>
          <a:bodyPr wrap="none" rtlCol="0">
            <a:spAutoFit/>
          </a:bodyPr>
          <a:lstStyle/>
          <a:p>
            <a:r>
              <a:rPr lang="pt-BR" dirty="0"/>
              <a:t>*generated by ChatGPT</a:t>
            </a:r>
            <a:endParaRPr lang="en-GB" dirty="0"/>
          </a:p>
        </p:txBody>
      </p:sp>
    </p:spTree>
    <p:extLst>
      <p:ext uri="{BB962C8B-B14F-4D97-AF65-F5344CB8AC3E}">
        <p14:creationId xmlns:p14="http://schemas.microsoft.com/office/powerpoint/2010/main" val="74803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883150"/>
          </a:xfrm>
        </p:spPr>
        <p:txBody>
          <a:bodyPr>
            <a:normAutofit/>
          </a:bodyPr>
          <a:lstStyle/>
          <a:p>
            <a:pPr>
              <a:buFont typeface="Arial" panose="020B0604020202020204" pitchFamily="34" charset="0"/>
              <a:buChar char="•"/>
            </a:pPr>
            <a:r>
              <a:rPr lang="en-GB" b="1" dirty="0"/>
              <a:t>A (70-100%)</a:t>
            </a:r>
            <a:r>
              <a:rPr lang="en-GB" dirty="0"/>
              <a:t>: The student </a:t>
            </a:r>
            <a:r>
              <a:rPr lang="en-GB" dirty="0" err="1"/>
              <a:t>skillfully</a:t>
            </a:r>
            <a:r>
              <a:rPr lang="en-GB" dirty="0"/>
              <a:t> integrates AI-generated content into their work, ensuring it complements and enhances the overall quality. The integration is seamless and adds value to the assignment.</a:t>
            </a:r>
          </a:p>
          <a:p>
            <a:pPr>
              <a:buFont typeface="Arial" panose="020B0604020202020204" pitchFamily="34" charset="0"/>
              <a:buChar char="•"/>
            </a:pPr>
            <a:r>
              <a:rPr lang="en-GB" b="1" dirty="0"/>
              <a:t>B (60-69%)</a:t>
            </a:r>
            <a:r>
              <a:rPr lang="en-GB" dirty="0"/>
              <a:t>: The student effectively integrates AI-generated content, but there are minor areas where the integration could be smoother or more relevant.</a:t>
            </a:r>
          </a:p>
          <a:p>
            <a:pPr>
              <a:buFont typeface="Arial" panose="020B0604020202020204" pitchFamily="34" charset="0"/>
              <a:buChar char="•"/>
            </a:pPr>
            <a:r>
              <a:rPr lang="en-GB" b="1" dirty="0"/>
              <a:t>C (50-59%)</a:t>
            </a:r>
            <a:r>
              <a:rPr lang="en-GB" dirty="0"/>
              <a:t>: The student attempts to integrate AI-generated content, but it may seem forced, disjointed, or irrelevant in parts.</a:t>
            </a:r>
          </a:p>
          <a:p>
            <a:pPr>
              <a:buFont typeface="Arial" panose="020B0604020202020204" pitchFamily="34" charset="0"/>
              <a:buChar char="•"/>
            </a:pPr>
            <a:r>
              <a:rPr lang="en-GB" b="1" dirty="0"/>
              <a:t>D (40-49%)</a:t>
            </a:r>
            <a:r>
              <a:rPr lang="en-GB" dirty="0"/>
              <a:t>: The integration of AI-generated content is present but poorly executed, showing a lack of understanding.</a:t>
            </a:r>
          </a:p>
          <a:p>
            <a:pPr>
              <a:buFont typeface="Arial" panose="020B0604020202020204" pitchFamily="34" charset="0"/>
              <a:buChar char="•"/>
            </a:pPr>
            <a:r>
              <a:rPr lang="en-GB" b="1" dirty="0"/>
              <a:t>E (1-39%)</a:t>
            </a:r>
            <a:r>
              <a:rPr lang="en-GB" dirty="0"/>
              <a:t>: The integration of AI-generated content is attempted but is largely ineffective or irrelevant.</a:t>
            </a:r>
          </a:p>
          <a:p>
            <a:pPr>
              <a:buFont typeface="Arial" panose="020B0604020202020204" pitchFamily="34" charset="0"/>
              <a:buChar char="•"/>
            </a:pPr>
            <a:r>
              <a:rPr lang="en-GB" b="1" dirty="0"/>
              <a:t>F (0%)</a:t>
            </a:r>
            <a:r>
              <a:rPr lang="en-GB" dirty="0"/>
              <a:t>: No AI-generated content is integrated into the work.</a:t>
            </a:r>
          </a:p>
          <a:p>
            <a:pPr>
              <a:buFont typeface="Arial" panose="020B0604020202020204" pitchFamily="34" charset="0"/>
              <a:buChar char="•"/>
            </a:pPr>
            <a:endParaRPr lang="en-GB" dirty="0"/>
          </a:p>
        </p:txBody>
      </p:sp>
      <p:sp>
        <p:nvSpPr>
          <p:cNvPr id="3" name="Title 2"/>
          <p:cNvSpPr>
            <a:spLocks noGrp="1"/>
          </p:cNvSpPr>
          <p:nvPr>
            <p:ph type="title"/>
          </p:nvPr>
        </p:nvSpPr>
        <p:spPr/>
        <p:txBody>
          <a:bodyPr>
            <a:normAutofit fontScale="90000"/>
          </a:bodyPr>
          <a:lstStyle/>
          <a:p>
            <a:r>
              <a:rPr lang="en-GB" b="1" dirty="0"/>
              <a:t>Integration and Application of AI-Generated Content</a:t>
            </a:r>
            <a:endParaRPr lang="en-GB" dirty="0"/>
          </a:p>
        </p:txBody>
      </p:sp>
      <p:sp>
        <p:nvSpPr>
          <p:cNvPr id="4" name="TextBox 3">
            <a:extLst>
              <a:ext uri="{FF2B5EF4-FFF2-40B4-BE49-F238E27FC236}">
                <a16:creationId xmlns:a16="http://schemas.microsoft.com/office/drawing/2014/main" id="{0BC25B48-1D9B-4823-97F0-C8B54111AD99}"/>
              </a:ext>
            </a:extLst>
          </p:cNvPr>
          <p:cNvSpPr txBox="1"/>
          <p:nvPr/>
        </p:nvSpPr>
        <p:spPr>
          <a:xfrm>
            <a:off x="9126931" y="6364129"/>
            <a:ext cx="2556662" cy="369332"/>
          </a:xfrm>
          <a:prstGeom prst="rect">
            <a:avLst/>
          </a:prstGeom>
          <a:noFill/>
        </p:spPr>
        <p:txBody>
          <a:bodyPr wrap="none" rtlCol="0">
            <a:spAutoFit/>
          </a:bodyPr>
          <a:lstStyle/>
          <a:p>
            <a:r>
              <a:rPr lang="pt-BR" dirty="0"/>
              <a:t>*generated by ChatGPT</a:t>
            </a:r>
            <a:endParaRPr lang="en-GB" dirty="0"/>
          </a:p>
        </p:txBody>
      </p:sp>
    </p:spTree>
    <p:extLst>
      <p:ext uri="{BB962C8B-B14F-4D97-AF65-F5344CB8AC3E}">
        <p14:creationId xmlns:p14="http://schemas.microsoft.com/office/powerpoint/2010/main" val="120247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883150"/>
          </a:xfrm>
        </p:spPr>
        <p:txBody>
          <a:bodyPr>
            <a:normAutofit/>
          </a:bodyPr>
          <a:lstStyle/>
          <a:p>
            <a:pPr>
              <a:buFont typeface="Arial" panose="020B0604020202020204" pitchFamily="34" charset="0"/>
              <a:buChar char="•"/>
            </a:pPr>
            <a:r>
              <a:rPr lang="en-GB" b="1" dirty="0"/>
              <a:t>A (70-100%)</a:t>
            </a:r>
            <a:r>
              <a:rPr lang="en-GB" dirty="0"/>
              <a:t>: The student shows a strong understanding of ethical considerations, properly attributing AI-generated content and being transparent about its use. They also address potential biases in the AI output.</a:t>
            </a:r>
          </a:p>
          <a:p>
            <a:pPr>
              <a:buFont typeface="Arial" panose="020B0604020202020204" pitchFamily="34" charset="0"/>
              <a:buChar char="•"/>
            </a:pPr>
            <a:r>
              <a:rPr lang="en-GB" b="1" dirty="0"/>
              <a:t>B (60-69%)</a:t>
            </a:r>
            <a:r>
              <a:rPr lang="en-GB" dirty="0"/>
              <a:t>: The student mostly considers ethical issues and attributes AI-generated content, with minor lapses in transparency or bias considerations.</a:t>
            </a:r>
          </a:p>
          <a:p>
            <a:pPr>
              <a:buFont typeface="Arial" panose="020B0604020202020204" pitchFamily="34" charset="0"/>
              <a:buChar char="•"/>
            </a:pPr>
            <a:r>
              <a:rPr lang="en-GB" b="1" dirty="0"/>
              <a:t>C (50-59%)</a:t>
            </a:r>
            <a:r>
              <a:rPr lang="en-GB" dirty="0"/>
              <a:t>: The student demonstrates some awareness of ethical considerations but fails to fully attribute AI-generated content or address biases.</a:t>
            </a:r>
          </a:p>
          <a:p>
            <a:pPr>
              <a:buFont typeface="Arial" panose="020B0604020202020204" pitchFamily="34" charset="0"/>
              <a:buChar char="•"/>
            </a:pPr>
            <a:r>
              <a:rPr lang="en-GB" b="1" dirty="0"/>
              <a:t>D (40-49%)</a:t>
            </a:r>
            <a:r>
              <a:rPr lang="en-GB" dirty="0"/>
              <a:t>: The student shows limited understanding of ethical considerations, with improper attribution and little attention to bias.</a:t>
            </a:r>
          </a:p>
          <a:p>
            <a:pPr>
              <a:buFont typeface="Arial" panose="020B0604020202020204" pitchFamily="34" charset="0"/>
              <a:buChar char="•"/>
            </a:pPr>
            <a:r>
              <a:rPr lang="en-GB" b="1" dirty="0"/>
              <a:t>E (1-39%)</a:t>
            </a:r>
            <a:r>
              <a:rPr lang="en-GB" dirty="0"/>
              <a:t>: The student shows minimal awareness of ethical considerations or attribution requirements.</a:t>
            </a:r>
          </a:p>
          <a:p>
            <a:pPr>
              <a:buFont typeface="Arial" panose="020B0604020202020204" pitchFamily="34" charset="0"/>
              <a:buChar char="•"/>
            </a:pPr>
            <a:r>
              <a:rPr lang="en-GB" b="1" dirty="0"/>
              <a:t>F (0%)</a:t>
            </a:r>
            <a:r>
              <a:rPr lang="en-GB" dirty="0"/>
              <a:t>: No consideration of ethical issues or attribution is evident.</a:t>
            </a:r>
          </a:p>
        </p:txBody>
      </p:sp>
      <p:sp>
        <p:nvSpPr>
          <p:cNvPr id="3" name="Title 2"/>
          <p:cNvSpPr>
            <a:spLocks noGrp="1"/>
          </p:cNvSpPr>
          <p:nvPr>
            <p:ph type="title"/>
          </p:nvPr>
        </p:nvSpPr>
        <p:spPr/>
        <p:txBody>
          <a:bodyPr/>
          <a:lstStyle/>
          <a:p>
            <a:r>
              <a:rPr lang="en-GB" b="1" dirty="0"/>
              <a:t>Ethical Considerations and Attribution</a:t>
            </a:r>
            <a:endParaRPr lang="en-GB" dirty="0"/>
          </a:p>
        </p:txBody>
      </p:sp>
      <p:sp>
        <p:nvSpPr>
          <p:cNvPr id="4" name="TextBox 3">
            <a:extLst>
              <a:ext uri="{FF2B5EF4-FFF2-40B4-BE49-F238E27FC236}">
                <a16:creationId xmlns:a16="http://schemas.microsoft.com/office/drawing/2014/main" id="{0BC25B48-1D9B-4823-97F0-C8B54111AD99}"/>
              </a:ext>
            </a:extLst>
          </p:cNvPr>
          <p:cNvSpPr txBox="1"/>
          <p:nvPr/>
        </p:nvSpPr>
        <p:spPr>
          <a:xfrm>
            <a:off x="9126931" y="6364129"/>
            <a:ext cx="2556662" cy="369332"/>
          </a:xfrm>
          <a:prstGeom prst="rect">
            <a:avLst/>
          </a:prstGeom>
          <a:noFill/>
        </p:spPr>
        <p:txBody>
          <a:bodyPr wrap="none" rtlCol="0">
            <a:spAutoFit/>
          </a:bodyPr>
          <a:lstStyle/>
          <a:p>
            <a:r>
              <a:rPr lang="pt-BR" dirty="0"/>
              <a:t>*generated by ChatGPT</a:t>
            </a:r>
            <a:endParaRPr lang="en-GB" dirty="0"/>
          </a:p>
        </p:txBody>
      </p:sp>
    </p:spTree>
    <p:extLst>
      <p:ext uri="{BB962C8B-B14F-4D97-AF65-F5344CB8AC3E}">
        <p14:creationId xmlns:p14="http://schemas.microsoft.com/office/powerpoint/2010/main" val="309950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883150"/>
          </a:xfrm>
        </p:spPr>
        <p:txBody>
          <a:bodyPr>
            <a:normAutofit/>
          </a:bodyPr>
          <a:lstStyle/>
          <a:p>
            <a:pPr>
              <a:buFont typeface="Arial" panose="020B0604020202020204" pitchFamily="34" charset="0"/>
              <a:buChar char="•"/>
            </a:pPr>
            <a:r>
              <a:rPr lang="en-GB" b="1" dirty="0"/>
              <a:t>A (70-100%)</a:t>
            </a:r>
            <a:r>
              <a:rPr lang="en-GB" dirty="0"/>
              <a:t>: The student critically evaluates the AI-generated content, identifying strengths, weaknesses, and areas for improvement. They reflect on the appropriateness and accuracy of the output.</a:t>
            </a:r>
          </a:p>
          <a:p>
            <a:pPr>
              <a:buFont typeface="Arial" panose="020B0604020202020204" pitchFamily="34" charset="0"/>
              <a:buChar char="•"/>
            </a:pPr>
            <a:r>
              <a:rPr lang="en-GB" b="1" dirty="0"/>
              <a:t>B (60-69%)</a:t>
            </a:r>
            <a:r>
              <a:rPr lang="en-GB" dirty="0"/>
              <a:t>: The student provides some evaluation of the AI output, with a basic understanding of its strengths and limitations.</a:t>
            </a:r>
          </a:p>
          <a:p>
            <a:pPr>
              <a:buFont typeface="Arial" panose="020B0604020202020204" pitchFamily="34" charset="0"/>
              <a:buChar char="•"/>
            </a:pPr>
            <a:r>
              <a:rPr lang="en-GB" b="1" dirty="0"/>
              <a:t>C (50-59%)</a:t>
            </a:r>
            <a:r>
              <a:rPr lang="en-GB" dirty="0"/>
              <a:t>: The student's evaluation is minimal, showing limited critical thinking about the AI-generated content.</a:t>
            </a:r>
          </a:p>
          <a:p>
            <a:pPr>
              <a:buFont typeface="Arial" panose="020B0604020202020204" pitchFamily="34" charset="0"/>
              <a:buChar char="•"/>
            </a:pPr>
            <a:r>
              <a:rPr lang="en-GB" b="1" dirty="0"/>
              <a:t>D (40-49%)</a:t>
            </a:r>
            <a:r>
              <a:rPr lang="en-GB" dirty="0"/>
              <a:t>: The student shows minimal effort in evaluating the AI output, lacking critical engagement.</a:t>
            </a:r>
          </a:p>
          <a:p>
            <a:pPr>
              <a:buFont typeface="Arial" panose="020B0604020202020204" pitchFamily="34" charset="0"/>
              <a:buChar char="•"/>
            </a:pPr>
            <a:r>
              <a:rPr lang="en-GB" b="1" dirty="0"/>
              <a:t>E (1-39%)</a:t>
            </a:r>
            <a:r>
              <a:rPr lang="en-GB" dirty="0"/>
              <a:t>: The student makes an attempt to evaluate the AI output but fails to provide meaningful insight.</a:t>
            </a:r>
          </a:p>
          <a:p>
            <a:pPr>
              <a:buFont typeface="Arial" panose="020B0604020202020204" pitchFamily="34" charset="0"/>
              <a:buChar char="•"/>
            </a:pPr>
            <a:r>
              <a:rPr lang="en-GB" b="1" dirty="0"/>
              <a:t>F (0%)</a:t>
            </a:r>
            <a:r>
              <a:rPr lang="en-GB" dirty="0"/>
              <a:t>: No evaluation of the AI output is provided.</a:t>
            </a:r>
          </a:p>
          <a:p>
            <a:pPr>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b="1" dirty="0"/>
              <a:t>Critical Evaluation of AI Output</a:t>
            </a:r>
            <a:endParaRPr lang="en-GB" dirty="0"/>
          </a:p>
        </p:txBody>
      </p:sp>
      <p:sp>
        <p:nvSpPr>
          <p:cNvPr id="4" name="TextBox 3">
            <a:extLst>
              <a:ext uri="{FF2B5EF4-FFF2-40B4-BE49-F238E27FC236}">
                <a16:creationId xmlns:a16="http://schemas.microsoft.com/office/drawing/2014/main" id="{0BC25B48-1D9B-4823-97F0-C8B54111AD99}"/>
              </a:ext>
            </a:extLst>
          </p:cNvPr>
          <p:cNvSpPr txBox="1"/>
          <p:nvPr/>
        </p:nvSpPr>
        <p:spPr>
          <a:xfrm>
            <a:off x="9126931" y="6364129"/>
            <a:ext cx="2556662" cy="369332"/>
          </a:xfrm>
          <a:prstGeom prst="rect">
            <a:avLst/>
          </a:prstGeom>
          <a:noFill/>
        </p:spPr>
        <p:txBody>
          <a:bodyPr wrap="none" rtlCol="0">
            <a:spAutoFit/>
          </a:bodyPr>
          <a:lstStyle/>
          <a:p>
            <a:r>
              <a:rPr lang="pt-BR" dirty="0"/>
              <a:t>*generated by ChatGPT</a:t>
            </a:r>
            <a:endParaRPr lang="en-GB" dirty="0"/>
          </a:p>
        </p:txBody>
      </p:sp>
    </p:spTree>
    <p:extLst>
      <p:ext uri="{BB962C8B-B14F-4D97-AF65-F5344CB8AC3E}">
        <p14:creationId xmlns:p14="http://schemas.microsoft.com/office/powerpoint/2010/main" val="3215373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883150"/>
          </a:xfrm>
        </p:spPr>
        <p:txBody>
          <a:bodyPr>
            <a:normAutofit/>
          </a:bodyPr>
          <a:lstStyle/>
          <a:p>
            <a:pPr>
              <a:buFont typeface="Arial" panose="020B0604020202020204" pitchFamily="34" charset="0"/>
              <a:buChar char="•"/>
            </a:pPr>
            <a:r>
              <a:rPr lang="en-GB" b="1" dirty="0"/>
              <a:t>A (70-100%)</a:t>
            </a:r>
            <a:r>
              <a:rPr lang="en-GB" dirty="0"/>
              <a:t>: The student demonstrates advanced skill in creating effective prompts for the generative AI, resulting in highly relevant and targeted output.</a:t>
            </a:r>
          </a:p>
          <a:p>
            <a:pPr>
              <a:buFont typeface="Arial" panose="020B0604020202020204" pitchFamily="34" charset="0"/>
              <a:buChar char="•"/>
            </a:pPr>
            <a:r>
              <a:rPr lang="en-GB" b="1" dirty="0"/>
              <a:t>B (60-69%)</a:t>
            </a:r>
            <a:r>
              <a:rPr lang="en-GB" dirty="0"/>
              <a:t>: The student shows a good ability to craft prompts, generally yielding relevant and useful AI output.</a:t>
            </a:r>
          </a:p>
          <a:p>
            <a:pPr>
              <a:buFont typeface="Arial" panose="020B0604020202020204" pitchFamily="34" charset="0"/>
              <a:buChar char="•"/>
            </a:pPr>
            <a:r>
              <a:rPr lang="en-GB" b="1" dirty="0"/>
              <a:t>C (50-59%)</a:t>
            </a:r>
            <a:r>
              <a:rPr lang="en-GB" dirty="0"/>
              <a:t>: The student has some difficulty in creating effective prompts, leading to less relevant or lower-quality AI output.</a:t>
            </a:r>
          </a:p>
          <a:p>
            <a:pPr>
              <a:buFont typeface="Arial" panose="020B0604020202020204" pitchFamily="34" charset="0"/>
              <a:buChar char="•"/>
            </a:pPr>
            <a:r>
              <a:rPr lang="en-GB" b="1" dirty="0"/>
              <a:t>D (40-49%)</a:t>
            </a:r>
            <a:r>
              <a:rPr lang="en-GB" dirty="0"/>
              <a:t>: The student shows limited skill in prompt creation, resulting in poor or irrelevant AI output.</a:t>
            </a:r>
          </a:p>
          <a:p>
            <a:pPr>
              <a:buFont typeface="Arial" panose="020B0604020202020204" pitchFamily="34" charset="0"/>
              <a:buChar char="•"/>
            </a:pPr>
            <a:r>
              <a:rPr lang="en-GB" b="1" dirty="0"/>
              <a:t>E (1-39%)</a:t>
            </a:r>
            <a:r>
              <a:rPr lang="en-GB" dirty="0"/>
              <a:t>: The student attempts to create prompts but fails to generate meaningful or relevant AI output.</a:t>
            </a:r>
          </a:p>
          <a:p>
            <a:pPr>
              <a:buFont typeface="Arial" panose="020B0604020202020204" pitchFamily="34" charset="0"/>
              <a:buChar char="•"/>
            </a:pPr>
            <a:r>
              <a:rPr lang="en-GB" b="1" dirty="0"/>
              <a:t>F (0%)</a:t>
            </a:r>
            <a:r>
              <a:rPr lang="en-GB" dirty="0"/>
              <a:t>: No attempt to create prompts for generative AI is evident.</a:t>
            </a:r>
          </a:p>
        </p:txBody>
      </p:sp>
      <p:sp>
        <p:nvSpPr>
          <p:cNvPr id="3" name="Title 2"/>
          <p:cNvSpPr>
            <a:spLocks noGrp="1"/>
          </p:cNvSpPr>
          <p:nvPr>
            <p:ph type="title"/>
          </p:nvPr>
        </p:nvSpPr>
        <p:spPr/>
        <p:txBody>
          <a:bodyPr/>
          <a:lstStyle/>
          <a:p>
            <a:r>
              <a:rPr lang="en-GB" b="1" dirty="0"/>
              <a:t>Skill in Prompt Engineering</a:t>
            </a:r>
            <a:endParaRPr lang="en-GB" dirty="0"/>
          </a:p>
        </p:txBody>
      </p:sp>
      <p:sp>
        <p:nvSpPr>
          <p:cNvPr id="4" name="TextBox 3">
            <a:extLst>
              <a:ext uri="{FF2B5EF4-FFF2-40B4-BE49-F238E27FC236}">
                <a16:creationId xmlns:a16="http://schemas.microsoft.com/office/drawing/2014/main" id="{0BC25B48-1D9B-4823-97F0-C8B54111AD99}"/>
              </a:ext>
            </a:extLst>
          </p:cNvPr>
          <p:cNvSpPr txBox="1"/>
          <p:nvPr/>
        </p:nvSpPr>
        <p:spPr>
          <a:xfrm>
            <a:off x="9126931" y="6364129"/>
            <a:ext cx="2556662" cy="369332"/>
          </a:xfrm>
          <a:prstGeom prst="rect">
            <a:avLst/>
          </a:prstGeom>
          <a:noFill/>
        </p:spPr>
        <p:txBody>
          <a:bodyPr wrap="none" rtlCol="0">
            <a:spAutoFit/>
          </a:bodyPr>
          <a:lstStyle/>
          <a:p>
            <a:r>
              <a:rPr lang="pt-BR" dirty="0"/>
              <a:t>*generated by ChatGPT</a:t>
            </a:r>
            <a:endParaRPr lang="en-GB" dirty="0"/>
          </a:p>
        </p:txBody>
      </p:sp>
    </p:spTree>
    <p:extLst>
      <p:ext uri="{BB962C8B-B14F-4D97-AF65-F5344CB8AC3E}">
        <p14:creationId xmlns:p14="http://schemas.microsoft.com/office/powerpoint/2010/main" val="321965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Rubric</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3428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pt-BR" dirty="0"/>
              <a:t>Students can get feedback for their work based on the evaluation criteria (rubric).</a:t>
            </a:r>
          </a:p>
          <a:p>
            <a:endParaRPr lang="pt-BR" dirty="0"/>
          </a:p>
          <a:p>
            <a:r>
              <a:rPr lang="pt-BR" dirty="0"/>
              <a:t>AI can provide a simple way for students to double check if they are follwing the rubric properly.</a:t>
            </a:r>
          </a:p>
          <a:p>
            <a:endParaRPr lang="en-GB" dirty="0"/>
          </a:p>
          <a:p>
            <a:endParaRPr lang="en-GB" dirty="0"/>
          </a:p>
          <a:p>
            <a:endParaRPr lang="en-GB" dirty="0"/>
          </a:p>
          <a:p>
            <a:endParaRPr lang="en-GB" dirty="0"/>
          </a:p>
          <a:p>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sz="3600" dirty="0"/>
              <a:t>AI as Rubric</a:t>
            </a:r>
            <a:endParaRPr lang="en-GB" dirty="0"/>
          </a:p>
        </p:txBody>
      </p:sp>
      <p:sp>
        <p:nvSpPr>
          <p:cNvPr id="4" name="Rounded Rectangle 3">
            <a:extLst>
              <a:ext uri="{FF2B5EF4-FFF2-40B4-BE49-F238E27FC236}">
                <a16:creationId xmlns:a16="http://schemas.microsoft.com/office/drawing/2014/main" id="{C8152053-8DFE-95A7-A84D-7AD4E1CBD15A}"/>
              </a:ext>
            </a:extLst>
          </p:cNvPr>
          <p:cNvSpPr/>
          <p:nvPr/>
        </p:nvSpPr>
        <p:spPr>
          <a:xfrm>
            <a:off x="2544053" y="4065588"/>
            <a:ext cx="7514347" cy="133191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You are </a:t>
            </a:r>
            <a:r>
              <a:rPr lang="en-GB" b="1" dirty="0">
                <a:solidFill>
                  <a:schemeClr val="tx1"/>
                </a:solidFill>
              </a:rPr>
              <a:t>a rubric for an essay</a:t>
            </a:r>
            <a:r>
              <a:rPr lang="en-GB" dirty="0">
                <a:solidFill>
                  <a:schemeClr val="tx1"/>
                </a:solidFill>
              </a:rPr>
              <a:t>. You will </a:t>
            </a:r>
            <a:r>
              <a:rPr lang="en-GB" b="1" dirty="0">
                <a:solidFill>
                  <a:schemeClr val="tx1"/>
                </a:solidFill>
              </a:rPr>
              <a:t>critique and provide specific feedback to a student </a:t>
            </a:r>
            <a:r>
              <a:rPr lang="en-GB" dirty="0">
                <a:solidFill>
                  <a:schemeClr val="tx1"/>
                </a:solidFill>
              </a:rPr>
              <a:t>for their essay strictly based </a:t>
            </a:r>
            <a:r>
              <a:rPr lang="en-GB" b="1" dirty="0">
                <a:solidFill>
                  <a:schemeClr val="tx1"/>
                </a:solidFill>
              </a:rPr>
              <a:t>on each rubric criterion. </a:t>
            </a:r>
            <a:r>
              <a:rPr lang="en-GB" dirty="0">
                <a:solidFill>
                  <a:schemeClr val="tx1"/>
                </a:solidFill>
              </a:rPr>
              <a:t>Highlight some of their </a:t>
            </a:r>
            <a:r>
              <a:rPr lang="en-GB" b="1" dirty="0">
                <a:solidFill>
                  <a:schemeClr val="tx1"/>
                </a:solidFill>
              </a:rPr>
              <a:t>own text to strengthen your argumentation.</a:t>
            </a:r>
          </a:p>
        </p:txBody>
      </p:sp>
      <p:pic>
        <p:nvPicPr>
          <p:cNvPr id="5" name="Picture 8" descr="Avatar - Free user icons">
            <a:extLst>
              <a:ext uri="{FF2B5EF4-FFF2-40B4-BE49-F238E27FC236}">
                <a16:creationId xmlns:a16="http://schemas.microsoft.com/office/drawing/2014/main" id="{BA099352-03C0-3238-2DE6-2F7509ACE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000" y="4189996"/>
            <a:ext cx="805868" cy="805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a:extLst>
              <a:ext uri="{FF2B5EF4-FFF2-40B4-BE49-F238E27FC236}">
                <a16:creationId xmlns:a16="http://schemas.microsoft.com/office/drawing/2014/main" id="{F63A7117-F2D8-9758-D16C-06CB7EAFC60F}"/>
              </a:ext>
            </a:extLst>
          </p:cNvPr>
          <p:cNvGraphicFramePr>
            <a:graphicFrameLocks noChangeAspect="1"/>
          </p:cNvGraphicFramePr>
          <p:nvPr/>
        </p:nvGraphicFramePr>
        <p:xfrm>
          <a:off x="3797300" y="6013525"/>
          <a:ext cx="1431925" cy="601663"/>
        </p:xfrm>
        <a:graphic>
          <a:graphicData uri="http://schemas.openxmlformats.org/presentationml/2006/ole">
            <mc:AlternateContent xmlns:mc="http://schemas.openxmlformats.org/markup-compatibility/2006">
              <mc:Choice xmlns:v="urn:schemas-microsoft-com:vml" Requires="v">
                <p:oleObj name="Packager Shell Object" showAsIcon="1" r:id="rId3" imgW="1432507" imgH="601803" progId="Package">
                  <p:embed/>
                </p:oleObj>
              </mc:Choice>
              <mc:Fallback>
                <p:oleObj name="Packager Shell Object" showAsIcon="1" r:id="rId3" imgW="1432507" imgH="601803" progId="Package">
                  <p:embed/>
                  <p:pic>
                    <p:nvPicPr>
                      <p:cNvPr id="9" name="Object 8">
                        <a:extLst>
                          <a:ext uri="{FF2B5EF4-FFF2-40B4-BE49-F238E27FC236}">
                            <a16:creationId xmlns:a16="http://schemas.microsoft.com/office/drawing/2014/main" id="{F63A7117-F2D8-9758-D16C-06CB7EAFC60F}"/>
                          </a:ext>
                        </a:extLst>
                      </p:cNvPr>
                      <p:cNvPicPr/>
                      <p:nvPr/>
                    </p:nvPicPr>
                    <p:blipFill>
                      <a:blip r:embed="rId4"/>
                      <a:stretch>
                        <a:fillRect/>
                      </a:stretch>
                    </p:blipFill>
                    <p:spPr>
                      <a:xfrm>
                        <a:off x="3797300" y="6013525"/>
                        <a:ext cx="1431925" cy="60166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4CF8835-DBD5-F24C-0FB8-0191D8216B34}"/>
              </a:ext>
            </a:extLst>
          </p:cNvPr>
          <p:cNvSpPr txBox="1"/>
          <p:nvPr/>
        </p:nvSpPr>
        <p:spPr>
          <a:xfrm>
            <a:off x="5562600" y="6242725"/>
            <a:ext cx="4287520" cy="369332"/>
          </a:xfrm>
          <a:prstGeom prst="rect">
            <a:avLst/>
          </a:prstGeom>
          <a:noFill/>
        </p:spPr>
        <p:txBody>
          <a:bodyPr wrap="none" rtlCol="0">
            <a:spAutoFit/>
          </a:bodyPr>
          <a:lstStyle/>
          <a:p>
            <a:r>
              <a:rPr lang="pt-BR" dirty="0"/>
              <a:t>* .doc .txt files work better than .pdf files</a:t>
            </a:r>
            <a:endParaRPr lang="en-GB" dirty="0"/>
          </a:p>
        </p:txBody>
      </p:sp>
    </p:spTree>
    <p:extLst>
      <p:ext uri="{BB962C8B-B14F-4D97-AF65-F5344CB8AC3E}">
        <p14:creationId xmlns:p14="http://schemas.microsoft.com/office/powerpoint/2010/main" val="427912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lstStyle/>
          <a:p>
            <a:r>
              <a:rPr lang="pt-BR" dirty="0"/>
              <a:t>Feedback based on a rubric for an essay</a:t>
            </a:r>
            <a:endParaRPr lang="en-GB" dirty="0"/>
          </a:p>
        </p:txBody>
      </p:sp>
      <p:pic>
        <p:nvPicPr>
          <p:cNvPr id="14" name="Picture 13">
            <a:extLst>
              <a:ext uri="{FF2B5EF4-FFF2-40B4-BE49-F238E27FC236}">
                <a16:creationId xmlns:a16="http://schemas.microsoft.com/office/drawing/2014/main" id="{F0BD3B24-B3BF-82D4-F2E0-4FA99C6C42DE}"/>
              </a:ext>
            </a:extLst>
          </p:cNvPr>
          <p:cNvPicPr>
            <a:picLocks noChangeAspect="1"/>
          </p:cNvPicPr>
          <p:nvPr/>
        </p:nvPicPr>
        <p:blipFill>
          <a:blip r:embed="rId2"/>
          <a:srcRect t="34666"/>
          <a:stretch/>
        </p:blipFill>
        <p:spPr>
          <a:xfrm>
            <a:off x="6096000" y="3429000"/>
            <a:ext cx="5410200" cy="2818625"/>
          </a:xfrm>
          <a:prstGeom prst="rect">
            <a:avLst/>
          </a:prstGeom>
        </p:spPr>
      </p:pic>
      <p:pic>
        <p:nvPicPr>
          <p:cNvPr id="16" name="Picture 15">
            <a:extLst>
              <a:ext uri="{FF2B5EF4-FFF2-40B4-BE49-F238E27FC236}">
                <a16:creationId xmlns:a16="http://schemas.microsoft.com/office/drawing/2014/main" id="{F20C18EF-9FC8-CB3E-1469-5BCF2D0BB73A}"/>
              </a:ext>
            </a:extLst>
          </p:cNvPr>
          <p:cNvPicPr>
            <a:picLocks noChangeAspect="1"/>
          </p:cNvPicPr>
          <p:nvPr/>
        </p:nvPicPr>
        <p:blipFill>
          <a:blip r:embed="rId3"/>
          <a:stretch>
            <a:fillRect/>
          </a:stretch>
        </p:blipFill>
        <p:spPr>
          <a:xfrm>
            <a:off x="444500" y="3265878"/>
            <a:ext cx="5329600" cy="3161513"/>
          </a:xfrm>
          <a:prstGeom prst="rect">
            <a:avLst/>
          </a:prstGeom>
        </p:spPr>
      </p:pic>
      <p:pic>
        <p:nvPicPr>
          <p:cNvPr id="18" name="Picture 17">
            <a:extLst>
              <a:ext uri="{FF2B5EF4-FFF2-40B4-BE49-F238E27FC236}">
                <a16:creationId xmlns:a16="http://schemas.microsoft.com/office/drawing/2014/main" id="{B3B16456-4308-EEA4-F13D-A1DF70B65432}"/>
              </a:ext>
            </a:extLst>
          </p:cNvPr>
          <p:cNvPicPr>
            <a:picLocks noChangeAspect="1"/>
          </p:cNvPicPr>
          <p:nvPr/>
        </p:nvPicPr>
        <p:blipFill>
          <a:blip r:embed="rId4"/>
          <a:stretch>
            <a:fillRect/>
          </a:stretch>
        </p:blipFill>
        <p:spPr>
          <a:xfrm>
            <a:off x="3503328" y="1358432"/>
            <a:ext cx="3935697" cy="1907446"/>
          </a:xfrm>
          <a:prstGeom prst="rect">
            <a:avLst/>
          </a:prstGeom>
        </p:spPr>
      </p:pic>
    </p:spTree>
    <p:extLst>
      <p:ext uri="{BB962C8B-B14F-4D97-AF65-F5344CB8AC3E}">
        <p14:creationId xmlns:p14="http://schemas.microsoft.com/office/powerpoint/2010/main" val="374360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Tutor</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9045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en-GB" dirty="0"/>
              <a:t>All the prompts and guidelines in this file are free for use.</a:t>
            </a:r>
          </a:p>
          <a:p>
            <a:endParaRPr lang="en-GB" dirty="0"/>
          </a:p>
          <a:p>
            <a:r>
              <a:rPr lang="en-GB" dirty="0"/>
              <a:t>All prompts have been tested on GPT4o and Claude 3.5.</a:t>
            </a:r>
          </a:p>
          <a:p>
            <a:endParaRPr lang="en-GB" dirty="0"/>
          </a:p>
          <a:p>
            <a:r>
              <a:rPr lang="en-GB" dirty="0"/>
              <a:t>Any comments of suggestions can be emailed to: </a:t>
            </a:r>
            <a:r>
              <a:rPr lang="en-GB" dirty="0">
                <a:hlinkClick r:id="rId2"/>
              </a:rPr>
              <a:t>fabricio.goes@leicester.ac.uk</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dirty="0"/>
              <a:t>Final Remarks</a:t>
            </a:r>
            <a:endParaRPr lang="en-GB" dirty="0"/>
          </a:p>
        </p:txBody>
      </p:sp>
    </p:spTree>
    <p:extLst>
      <p:ext uri="{BB962C8B-B14F-4D97-AF65-F5344CB8AC3E}">
        <p14:creationId xmlns:p14="http://schemas.microsoft.com/office/powerpoint/2010/main" val="71983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pt-BR" dirty="0"/>
              <a:t>When we write some slides, we have some “persona in mind”</a:t>
            </a:r>
          </a:p>
          <a:p>
            <a:endParaRPr lang="pt-BR" dirty="0"/>
          </a:p>
          <a:p>
            <a:r>
              <a:rPr lang="pt-BR" dirty="0"/>
              <a:t>Our slides/explanations don’t work for all different people </a:t>
            </a:r>
          </a:p>
          <a:p>
            <a:endParaRPr lang="pt-BR" dirty="0"/>
          </a:p>
          <a:p>
            <a:r>
              <a:rPr lang="pt-BR" dirty="0"/>
              <a:t>AI can help each individual to understand your slides (accessibility)</a:t>
            </a:r>
          </a:p>
          <a:p>
            <a:endParaRPr lang="pt-BR" dirty="0"/>
          </a:p>
          <a:p>
            <a:endParaRPr lang="en-GB" dirty="0"/>
          </a:p>
          <a:p>
            <a:endParaRPr lang="en-GB" dirty="0"/>
          </a:p>
          <a:p>
            <a:endParaRPr lang="en-GB" dirty="0"/>
          </a:p>
          <a:p>
            <a:endParaRPr lang="en-GB" dirty="0"/>
          </a:p>
          <a:p>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sz="3600" dirty="0"/>
              <a:t>AI as Tutor</a:t>
            </a:r>
            <a:endParaRPr lang="en-GB" dirty="0"/>
          </a:p>
        </p:txBody>
      </p:sp>
      <p:sp>
        <p:nvSpPr>
          <p:cNvPr id="4" name="Rounded Rectangle 3">
            <a:extLst>
              <a:ext uri="{FF2B5EF4-FFF2-40B4-BE49-F238E27FC236}">
                <a16:creationId xmlns:a16="http://schemas.microsoft.com/office/drawing/2014/main" id="{C8152053-8DFE-95A7-A84D-7AD4E1CBD15A}"/>
              </a:ext>
            </a:extLst>
          </p:cNvPr>
          <p:cNvSpPr/>
          <p:nvPr/>
        </p:nvSpPr>
        <p:spPr>
          <a:xfrm>
            <a:off x="1362054" y="4344114"/>
            <a:ext cx="7103893" cy="183562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Act as a </a:t>
            </a:r>
            <a:r>
              <a:rPr lang="en-GB" b="1" dirty="0">
                <a:solidFill>
                  <a:schemeClr val="tx1"/>
                </a:solidFill>
              </a:rPr>
              <a:t>tutor</a:t>
            </a:r>
            <a:r>
              <a:rPr lang="en-GB" dirty="0">
                <a:solidFill>
                  <a:schemeClr val="tx1"/>
                </a:solidFill>
              </a:rPr>
              <a:t>, your goal is to </a:t>
            </a:r>
            <a:r>
              <a:rPr lang="en-GB" b="1" dirty="0">
                <a:solidFill>
                  <a:schemeClr val="tx1"/>
                </a:solidFill>
              </a:rPr>
              <a:t>make this presentation more accessible to me</a:t>
            </a:r>
            <a:r>
              <a:rPr lang="en-GB" dirty="0">
                <a:solidFill>
                  <a:schemeClr val="tx1"/>
                </a:solidFill>
              </a:rPr>
              <a:t>. Ask me as many questions you judge important. Ask me one question at a time. Ask questions about </a:t>
            </a:r>
            <a:r>
              <a:rPr lang="en-GB" b="1" dirty="0">
                <a:solidFill>
                  <a:schemeClr val="tx1"/>
                </a:solidFill>
              </a:rPr>
              <a:t>the style I would like the explanations to be</a:t>
            </a:r>
            <a:r>
              <a:rPr lang="en-GB" dirty="0">
                <a:solidFill>
                  <a:schemeClr val="tx1"/>
                </a:solidFill>
              </a:rPr>
              <a:t>. When you gathered enough information, </a:t>
            </a:r>
            <a:r>
              <a:rPr lang="en-GB" b="1" dirty="0">
                <a:solidFill>
                  <a:schemeClr val="tx1"/>
                </a:solidFill>
              </a:rPr>
              <a:t>create a friendly tutorial about these slides</a:t>
            </a:r>
            <a:r>
              <a:rPr lang="en-GB" dirty="0">
                <a:solidFill>
                  <a:schemeClr val="tx1"/>
                </a:solidFill>
              </a:rPr>
              <a:t>.</a:t>
            </a:r>
          </a:p>
        </p:txBody>
      </p:sp>
      <p:pic>
        <p:nvPicPr>
          <p:cNvPr id="5" name="Picture 8" descr="Avatar - Free user icons">
            <a:extLst>
              <a:ext uri="{FF2B5EF4-FFF2-40B4-BE49-F238E27FC236}">
                <a16:creationId xmlns:a16="http://schemas.microsoft.com/office/drawing/2014/main" id="{BA099352-03C0-3238-2DE6-2F7509ACE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51" y="4761492"/>
            <a:ext cx="805868" cy="805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E595079-FFFF-4DB2-E1FF-26EDF540D7DE}"/>
              </a:ext>
            </a:extLst>
          </p:cNvPr>
          <p:cNvPicPr>
            <a:picLocks noChangeAspect="1"/>
          </p:cNvPicPr>
          <p:nvPr/>
        </p:nvPicPr>
        <p:blipFill>
          <a:blip r:embed="rId3"/>
          <a:stretch>
            <a:fillRect/>
          </a:stretch>
        </p:blipFill>
        <p:spPr>
          <a:xfrm>
            <a:off x="9097729" y="4499064"/>
            <a:ext cx="2465875" cy="1525722"/>
          </a:xfrm>
          <a:prstGeom prst="rect">
            <a:avLst/>
          </a:prstGeom>
        </p:spPr>
      </p:pic>
    </p:spTree>
    <p:extLst>
      <p:ext uri="{BB962C8B-B14F-4D97-AF65-F5344CB8AC3E}">
        <p14:creationId xmlns:p14="http://schemas.microsoft.com/office/powerpoint/2010/main" val="10830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2B7117-A50E-59B4-2E22-6BDF0AF9F6CF}"/>
              </a:ext>
            </a:extLst>
          </p:cNvPr>
          <p:cNvSpPr>
            <a:spLocks noGrp="1"/>
          </p:cNvSpPr>
          <p:nvPr>
            <p:ph sz="quarter" idx="10"/>
          </p:nvPr>
        </p:nvSpPr>
        <p:spPr/>
        <p:txBody>
          <a:bodyPr/>
          <a:lstStyle/>
          <a:p>
            <a:r>
              <a:rPr lang="pt-BR" dirty="0"/>
              <a:t>ChatGPT allows you to upload your material or attach any type of files.</a:t>
            </a:r>
          </a:p>
          <a:p>
            <a:endParaRPr lang="en-GB" dirty="0"/>
          </a:p>
        </p:txBody>
      </p:sp>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lstStyle/>
          <a:p>
            <a:r>
              <a:rPr lang="pt-BR" dirty="0"/>
              <a:t>AI as Tutor </a:t>
            </a:r>
            <a:endParaRPr lang="en-GB" dirty="0"/>
          </a:p>
        </p:txBody>
      </p:sp>
      <p:pic>
        <p:nvPicPr>
          <p:cNvPr id="17" name="Picture 16">
            <a:extLst>
              <a:ext uri="{FF2B5EF4-FFF2-40B4-BE49-F238E27FC236}">
                <a16:creationId xmlns:a16="http://schemas.microsoft.com/office/drawing/2014/main" id="{92E28C0F-3267-BF9B-6819-A5340CE24CA1}"/>
              </a:ext>
            </a:extLst>
          </p:cNvPr>
          <p:cNvPicPr>
            <a:picLocks noChangeAspect="1"/>
          </p:cNvPicPr>
          <p:nvPr/>
        </p:nvPicPr>
        <p:blipFill>
          <a:blip r:embed="rId2"/>
          <a:stretch>
            <a:fillRect/>
          </a:stretch>
        </p:blipFill>
        <p:spPr>
          <a:xfrm>
            <a:off x="2000630" y="2427008"/>
            <a:ext cx="8190740" cy="3182497"/>
          </a:xfrm>
          <a:prstGeom prst="rect">
            <a:avLst/>
          </a:prstGeom>
        </p:spPr>
      </p:pic>
      <p:sp>
        <p:nvSpPr>
          <p:cNvPr id="4" name="Arrow: Right 3">
            <a:extLst>
              <a:ext uri="{FF2B5EF4-FFF2-40B4-BE49-F238E27FC236}">
                <a16:creationId xmlns:a16="http://schemas.microsoft.com/office/drawing/2014/main" id="{D5A16463-E46B-1148-C96B-FF91BEFD2DF2}"/>
              </a:ext>
            </a:extLst>
          </p:cNvPr>
          <p:cNvSpPr/>
          <p:nvPr/>
        </p:nvSpPr>
        <p:spPr>
          <a:xfrm>
            <a:off x="1276350" y="4829175"/>
            <a:ext cx="923925" cy="608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9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891DE34-DAF1-8125-532D-B026C48E08B2}"/>
              </a:ext>
            </a:extLst>
          </p:cNvPr>
          <p:cNvSpPr>
            <a:spLocks noGrp="1"/>
          </p:cNvSpPr>
          <p:nvPr>
            <p:ph sz="quarter" idx="13"/>
          </p:nvPr>
        </p:nvSpPr>
        <p:spPr>
          <a:xfrm>
            <a:off x="504394" y="1512570"/>
            <a:ext cx="11099777" cy="3977640"/>
          </a:xfrm>
        </p:spPr>
        <p:txBody>
          <a:bodyPr/>
          <a:lstStyle/>
          <a:p>
            <a:r>
              <a:rPr lang="pt-BR" dirty="0"/>
              <a:t>Tutor asks about your level of knowledge about the topic, if you like to use analogies, images, academic or conversational language.</a:t>
            </a:r>
          </a:p>
          <a:p>
            <a:r>
              <a:rPr lang="pt-BR" dirty="0"/>
              <a:t>Then it generates the explanations.</a:t>
            </a:r>
            <a:endParaRPr lang="en-GB" dirty="0"/>
          </a:p>
        </p:txBody>
      </p:sp>
      <p:sp>
        <p:nvSpPr>
          <p:cNvPr id="3" name="Title 2"/>
          <p:cNvSpPr>
            <a:spLocks noGrp="1"/>
          </p:cNvSpPr>
          <p:nvPr>
            <p:ph type="title"/>
          </p:nvPr>
        </p:nvSpPr>
        <p:spPr/>
        <p:txBody>
          <a:bodyPr/>
          <a:lstStyle/>
          <a:p>
            <a:r>
              <a:rPr lang="pt-BR" sz="3600" dirty="0"/>
              <a:t>AI as Tutor</a:t>
            </a:r>
            <a:endParaRPr lang="en-GB" dirty="0"/>
          </a:p>
        </p:txBody>
      </p:sp>
      <p:pic>
        <p:nvPicPr>
          <p:cNvPr id="7" name="Picture 6">
            <a:extLst>
              <a:ext uri="{FF2B5EF4-FFF2-40B4-BE49-F238E27FC236}">
                <a16:creationId xmlns:a16="http://schemas.microsoft.com/office/drawing/2014/main" id="{AA92622A-1973-3AB9-78D1-691B255FEECB}"/>
              </a:ext>
            </a:extLst>
          </p:cNvPr>
          <p:cNvPicPr>
            <a:picLocks noChangeAspect="1"/>
          </p:cNvPicPr>
          <p:nvPr/>
        </p:nvPicPr>
        <p:blipFill>
          <a:blip r:embed="rId2"/>
          <a:stretch>
            <a:fillRect/>
          </a:stretch>
        </p:blipFill>
        <p:spPr>
          <a:xfrm>
            <a:off x="801489" y="2788841"/>
            <a:ext cx="4743109" cy="3638550"/>
          </a:xfrm>
          <a:prstGeom prst="rect">
            <a:avLst/>
          </a:prstGeom>
        </p:spPr>
      </p:pic>
      <p:pic>
        <p:nvPicPr>
          <p:cNvPr id="15" name="Picture 14">
            <a:extLst>
              <a:ext uri="{FF2B5EF4-FFF2-40B4-BE49-F238E27FC236}">
                <a16:creationId xmlns:a16="http://schemas.microsoft.com/office/drawing/2014/main" id="{DBE6B400-52E0-66B3-7963-3B2DFB4B4210}"/>
              </a:ext>
            </a:extLst>
          </p:cNvPr>
          <p:cNvPicPr>
            <a:picLocks noChangeAspect="1"/>
          </p:cNvPicPr>
          <p:nvPr/>
        </p:nvPicPr>
        <p:blipFill>
          <a:blip r:embed="rId3"/>
          <a:stretch>
            <a:fillRect/>
          </a:stretch>
        </p:blipFill>
        <p:spPr>
          <a:xfrm>
            <a:off x="6096000" y="2855516"/>
            <a:ext cx="5335764" cy="3638550"/>
          </a:xfrm>
          <a:prstGeom prst="rect">
            <a:avLst/>
          </a:prstGeom>
        </p:spPr>
      </p:pic>
    </p:spTree>
    <p:extLst>
      <p:ext uri="{BB962C8B-B14F-4D97-AF65-F5344CB8AC3E}">
        <p14:creationId xmlns:p14="http://schemas.microsoft.com/office/powerpoint/2010/main" val="14246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AF10-967A-2CF6-8A28-67C6D78E7CF1}"/>
              </a:ext>
            </a:extLst>
          </p:cNvPr>
          <p:cNvSpPr>
            <a:spLocks noGrp="1"/>
          </p:cNvSpPr>
          <p:nvPr>
            <p:ph type="ctrTitle"/>
          </p:nvPr>
        </p:nvSpPr>
        <p:spPr>
          <a:xfrm>
            <a:off x="1116418" y="1919804"/>
            <a:ext cx="9959163" cy="2387600"/>
          </a:xfrm>
        </p:spPr>
        <p:txBody>
          <a:bodyPr>
            <a:normAutofit/>
          </a:bodyPr>
          <a:lstStyle/>
          <a:p>
            <a:r>
              <a:rPr lang="en-GB" dirty="0"/>
              <a:t>AI as Examiner</a:t>
            </a:r>
          </a:p>
        </p:txBody>
      </p:sp>
      <p:pic>
        <p:nvPicPr>
          <p:cNvPr id="3" name="Picture 2">
            <a:extLst>
              <a:ext uri="{FF2B5EF4-FFF2-40B4-BE49-F238E27FC236}">
                <a16:creationId xmlns:a16="http://schemas.microsoft.com/office/drawing/2014/main" id="{26AFFE93-692E-064B-92A6-2C40C38350D6}"/>
              </a:ext>
            </a:extLst>
          </p:cNvPr>
          <p:cNvPicPr>
            <a:picLocks noChangeAspect="1"/>
          </p:cNvPicPr>
          <p:nvPr/>
        </p:nvPicPr>
        <p:blipFill>
          <a:blip r:embed="rId2"/>
          <a:stretch>
            <a:fillRect/>
          </a:stretch>
        </p:blipFill>
        <p:spPr>
          <a:xfrm>
            <a:off x="0" y="0"/>
            <a:ext cx="6535062" cy="895475"/>
          </a:xfrm>
          <a:prstGeom prst="rect">
            <a:avLst/>
          </a:prstGeom>
        </p:spPr>
      </p:pic>
      <p:cxnSp>
        <p:nvCxnSpPr>
          <p:cNvPr id="4" name="Straight Connector 3">
            <a:extLst>
              <a:ext uri="{FF2B5EF4-FFF2-40B4-BE49-F238E27FC236}">
                <a16:creationId xmlns:a16="http://schemas.microsoft.com/office/drawing/2014/main" id="{6CDF0395-0EEF-74A3-E172-FE0E22EE6D0C}"/>
              </a:ext>
            </a:extLst>
          </p:cNvPr>
          <p:cNvCxnSpPr>
            <a:cxnSpLocks/>
          </p:cNvCxnSpPr>
          <p:nvPr/>
        </p:nvCxnSpPr>
        <p:spPr>
          <a:xfrm>
            <a:off x="1703719" y="4360567"/>
            <a:ext cx="8619677"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676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1460500"/>
            <a:ext cx="11119104" cy="4719236"/>
          </a:xfrm>
        </p:spPr>
        <p:txBody>
          <a:bodyPr>
            <a:normAutofit/>
          </a:bodyPr>
          <a:lstStyle/>
          <a:p>
            <a:r>
              <a:rPr lang="pt-BR" dirty="0"/>
              <a:t>It is a hard task to interview each student for each specific assignment.</a:t>
            </a:r>
          </a:p>
          <a:p>
            <a:endParaRPr lang="pt-BR" dirty="0"/>
          </a:p>
          <a:p>
            <a:r>
              <a:rPr lang="pt-BR" dirty="0"/>
              <a:t>AI can help to create specific questions and interview students about their assignment submissions.</a:t>
            </a:r>
          </a:p>
          <a:p>
            <a:endParaRPr lang="pt-BR" dirty="0"/>
          </a:p>
          <a:p>
            <a:r>
              <a:rPr lang="pt-BR" dirty="0"/>
              <a:t>These interviews can be used to help assess the student work.</a:t>
            </a:r>
          </a:p>
          <a:p>
            <a:endParaRPr lang="pt-BR" dirty="0"/>
          </a:p>
          <a:p>
            <a:endParaRPr lang="en-GB" dirty="0"/>
          </a:p>
          <a:p>
            <a:endParaRPr lang="en-GB" dirty="0"/>
          </a:p>
          <a:p>
            <a:endParaRPr lang="en-GB" dirty="0"/>
          </a:p>
          <a:p>
            <a:endParaRPr lang="en-GB" dirty="0"/>
          </a:p>
          <a:p>
            <a:endParaRPr lang="en-GB" dirty="0"/>
          </a:p>
          <a:p>
            <a:endParaRPr lang="en-GB" dirty="0"/>
          </a:p>
          <a:p>
            <a:endParaRPr lang="pt-BR" dirty="0"/>
          </a:p>
          <a:p>
            <a:endParaRPr lang="pt-BR" dirty="0"/>
          </a:p>
          <a:p>
            <a:endParaRPr lang="pt-BR" dirty="0"/>
          </a:p>
          <a:p>
            <a:endParaRPr lang="pt-BR" dirty="0"/>
          </a:p>
          <a:p>
            <a:endParaRPr lang="en-GB" dirty="0"/>
          </a:p>
          <a:p>
            <a:pPr lvl="1"/>
            <a:endParaRPr lang="en-GB" dirty="0"/>
          </a:p>
        </p:txBody>
      </p:sp>
      <p:sp>
        <p:nvSpPr>
          <p:cNvPr id="3" name="Title 2"/>
          <p:cNvSpPr>
            <a:spLocks noGrp="1"/>
          </p:cNvSpPr>
          <p:nvPr>
            <p:ph type="title"/>
          </p:nvPr>
        </p:nvSpPr>
        <p:spPr/>
        <p:txBody>
          <a:bodyPr/>
          <a:lstStyle/>
          <a:p>
            <a:r>
              <a:rPr lang="pt-BR" sz="3600" dirty="0"/>
              <a:t>AI as Examiner</a:t>
            </a:r>
            <a:endParaRPr lang="en-GB" dirty="0"/>
          </a:p>
        </p:txBody>
      </p:sp>
      <p:sp>
        <p:nvSpPr>
          <p:cNvPr id="4" name="Rounded Rectangle 3">
            <a:extLst>
              <a:ext uri="{FF2B5EF4-FFF2-40B4-BE49-F238E27FC236}">
                <a16:creationId xmlns:a16="http://schemas.microsoft.com/office/drawing/2014/main" id="{C8152053-8DFE-95A7-A84D-7AD4E1CBD15A}"/>
              </a:ext>
            </a:extLst>
          </p:cNvPr>
          <p:cNvSpPr/>
          <p:nvPr/>
        </p:nvSpPr>
        <p:spPr>
          <a:xfrm>
            <a:off x="2947194" y="4467225"/>
            <a:ext cx="7103893" cy="1828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Act as an </a:t>
            </a:r>
            <a:r>
              <a:rPr lang="en-GB" b="1" dirty="0">
                <a:solidFill>
                  <a:schemeClr val="tx1"/>
                </a:solidFill>
              </a:rPr>
              <a:t>examiner</a:t>
            </a:r>
            <a:r>
              <a:rPr lang="en-GB" dirty="0">
                <a:solidFill>
                  <a:schemeClr val="tx1"/>
                </a:solidFill>
              </a:rPr>
              <a:t>. Your goal is to </a:t>
            </a:r>
            <a:r>
              <a:rPr lang="en-GB" b="1" dirty="0">
                <a:solidFill>
                  <a:schemeClr val="tx1"/>
                </a:solidFill>
              </a:rPr>
              <a:t>ask two specific questions about the student essay attached</a:t>
            </a:r>
            <a:r>
              <a:rPr lang="en-GB" dirty="0">
                <a:solidFill>
                  <a:schemeClr val="tx1"/>
                </a:solidFill>
              </a:rPr>
              <a:t>. You are interacting with the undergraduate student, and you should ask one question at a time. After asking all questions, </a:t>
            </a:r>
            <a:r>
              <a:rPr lang="en-GB" b="1" dirty="0">
                <a:solidFill>
                  <a:schemeClr val="tx1"/>
                </a:solidFill>
              </a:rPr>
              <a:t>provide a summary on how close was the student response to the correct one</a:t>
            </a:r>
            <a:r>
              <a:rPr lang="en-GB" dirty="0">
                <a:solidFill>
                  <a:schemeClr val="tx1"/>
                </a:solidFill>
              </a:rPr>
              <a:t>.</a:t>
            </a:r>
          </a:p>
        </p:txBody>
      </p:sp>
      <p:pic>
        <p:nvPicPr>
          <p:cNvPr id="5" name="Picture 8" descr="Avatar - Free user icons">
            <a:extLst>
              <a:ext uri="{FF2B5EF4-FFF2-40B4-BE49-F238E27FC236}">
                <a16:creationId xmlns:a16="http://schemas.microsoft.com/office/drawing/2014/main" id="{BA099352-03C0-3238-2DE6-2F7509ACE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3391" y="4761493"/>
            <a:ext cx="805868" cy="80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B0BD8-455F-2014-7FC1-3F1F1209DAAD}"/>
              </a:ext>
            </a:extLst>
          </p:cNvPr>
          <p:cNvSpPr>
            <a:spLocks noGrp="1"/>
          </p:cNvSpPr>
          <p:nvPr>
            <p:ph type="title"/>
          </p:nvPr>
        </p:nvSpPr>
        <p:spPr/>
        <p:txBody>
          <a:bodyPr/>
          <a:lstStyle/>
          <a:p>
            <a:r>
              <a:rPr lang="pt-BR" dirty="0"/>
              <a:t>Interviewing a student about an essay</a:t>
            </a:r>
            <a:endParaRPr lang="en-GB" dirty="0"/>
          </a:p>
        </p:txBody>
      </p:sp>
      <p:pic>
        <p:nvPicPr>
          <p:cNvPr id="9" name="Picture 8">
            <a:extLst>
              <a:ext uri="{FF2B5EF4-FFF2-40B4-BE49-F238E27FC236}">
                <a16:creationId xmlns:a16="http://schemas.microsoft.com/office/drawing/2014/main" id="{604F9966-3C4F-B096-4109-11011999292D}"/>
              </a:ext>
            </a:extLst>
          </p:cNvPr>
          <p:cNvPicPr>
            <a:picLocks noChangeAspect="1"/>
          </p:cNvPicPr>
          <p:nvPr/>
        </p:nvPicPr>
        <p:blipFill>
          <a:blip r:embed="rId2"/>
          <a:stretch>
            <a:fillRect/>
          </a:stretch>
        </p:blipFill>
        <p:spPr>
          <a:xfrm>
            <a:off x="444501" y="1582910"/>
            <a:ext cx="5822950" cy="4758755"/>
          </a:xfrm>
          <a:prstGeom prst="rect">
            <a:avLst/>
          </a:prstGeom>
        </p:spPr>
      </p:pic>
      <p:pic>
        <p:nvPicPr>
          <p:cNvPr id="11" name="Picture 10">
            <a:extLst>
              <a:ext uri="{FF2B5EF4-FFF2-40B4-BE49-F238E27FC236}">
                <a16:creationId xmlns:a16="http://schemas.microsoft.com/office/drawing/2014/main" id="{AA661E93-0550-3871-8AE5-9DCB7DBCBECF}"/>
              </a:ext>
            </a:extLst>
          </p:cNvPr>
          <p:cNvPicPr>
            <a:picLocks noChangeAspect="1"/>
          </p:cNvPicPr>
          <p:nvPr/>
        </p:nvPicPr>
        <p:blipFill>
          <a:blip r:embed="rId3"/>
          <a:stretch>
            <a:fillRect/>
          </a:stretch>
        </p:blipFill>
        <p:spPr>
          <a:xfrm>
            <a:off x="6477001" y="2011535"/>
            <a:ext cx="5194456" cy="3504394"/>
          </a:xfrm>
          <a:prstGeom prst="rect">
            <a:avLst/>
          </a:prstGeom>
        </p:spPr>
      </p:pic>
    </p:spTree>
    <p:extLst>
      <p:ext uri="{BB962C8B-B14F-4D97-AF65-F5344CB8AC3E}">
        <p14:creationId xmlns:p14="http://schemas.microsoft.com/office/powerpoint/2010/main" val="3350896748"/>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44B501-5DE1-46D9-B449-400C46FE1425}">
  <ds:schemaRefs>
    <ds:schemaRef ds:uri="71af3243-3dd4-4a8d-8c0d-dd76da1f02a5"/>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3.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Mind map</Template>
  <TotalTime>0</TotalTime>
  <Words>1851</Words>
  <Application>Microsoft Office PowerPoint</Application>
  <PresentationFormat>Widescreen</PresentationFormat>
  <Paragraphs>200</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Aptos</vt:lpstr>
      <vt:lpstr>Arial</vt:lpstr>
      <vt:lpstr>Calibri</vt:lpstr>
      <vt:lpstr>Segoe UI</vt:lpstr>
      <vt:lpstr>Segoe UI Semibold</vt:lpstr>
      <vt:lpstr>Office Theme</vt:lpstr>
      <vt:lpstr>Packager Shell Object</vt:lpstr>
      <vt:lpstr>AI Teaching Toolkit</vt:lpstr>
      <vt:lpstr>About the AI Teaching Toolkit</vt:lpstr>
      <vt:lpstr>AI as Tutor</vt:lpstr>
      <vt:lpstr>AI as Tutor</vt:lpstr>
      <vt:lpstr>AI as Tutor </vt:lpstr>
      <vt:lpstr>AI as Tutor</vt:lpstr>
      <vt:lpstr>AI as Examiner</vt:lpstr>
      <vt:lpstr>AI as Examiner</vt:lpstr>
      <vt:lpstr>Interviewing a student about an essay</vt:lpstr>
      <vt:lpstr>How can students share their dialogues?</vt:lpstr>
      <vt:lpstr>AI as Reviewer</vt:lpstr>
      <vt:lpstr>AI as Reviewer</vt:lpstr>
      <vt:lpstr>Reviewer feedback for poetry writing</vt:lpstr>
      <vt:lpstr>AI as Document Interpreter</vt:lpstr>
      <vt:lpstr>AI as Document Interpreter</vt:lpstr>
      <vt:lpstr>Asking questions about AI use in classrooms</vt:lpstr>
      <vt:lpstr>AI as Essay Generator</vt:lpstr>
      <vt:lpstr>Essay Generator</vt:lpstr>
      <vt:lpstr>Essay Generator – References List</vt:lpstr>
      <vt:lpstr>Full Example – The Impact of AI on Creativity</vt:lpstr>
      <vt:lpstr>Rubric Criteria for AI Use</vt:lpstr>
      <vt:lpstr>Effective Use of Generative AI</vt:lpstr>
      <vt:lpstr>Integration and Application of AI-Generated Content</vt:lpstr>
      <vt:lpstr>Ethical Considerations and Attribution</vt:lpstr>
      <vt:lpstr>Critical Evaluation of AI Output</vt:lpstr>
      <vt:lpstr>Skill in Prompt Engineering</vt:lpstr>
      <vt:lpstr>AI as Rubric</vt:lpstr>
      <vt:lpstr>AI as Rubric</vt:lpstr>
      <vt:lpstr>Feedback based on a rubric for an essay</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Creativity</dc:title>
  <dc:creator>Luis Goes</dc:creator>
  <cp:lastModifiedBy>Goes, Fabricio (Dr.)</cp:lastModifiedBy>
  <cp:revision>364</cp:revision>
  <dcterms:created xsi:type="dcterms:W3CDTF">2021-07-08T09:30:32Z</dcterms:created>
  <dcterms:modified xsi:type="dcterms:W3CDTF">2024-09-16T21:21:41Z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