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使用</a:t>
            </a:r>
            <a:r>
              <a:rPr lang="en-US">
                <a:sym typeface="+mn-ea"/>
              </a:rPr>
              <a:t>ES2015</a:t>
            </a:r>
            <a:r>
              <a:rPr lang="zh-CN">
                <a:sym typeface="+mn-ea"/>
              </a:rPr>
              <a:t>及</a:t>
            </a:r>
            <a:r>
              <a:rPr lang="en-US" altLang="zh-CN">
                <a:sym typeface="+mn-ea"/>
              </a:rPr>
              <a:t>ES2016</a:t>
            </a:r>
            <a:r>
              <a:rPr lang="zh-CN" altLang="en-US">
                <a:sym typeface="+mn-ea"/>
              </a:rPr>
              <a:t>中的块级作用域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ES2015</a:t>
            </a:r>
            <a:r>
              <a:rPr lang="zh-CN" altLang="en-US">
                <a:sym typeface="+mn-ea"/>
              </a:rPr>
              <a:t>以后增加了块级作用域，</a:t>
            </a:r>
            <a:r>
              <a:rPr lang="zh-CN">
                <a:sym typeface="+mn-ea"/>
              </a:rPr>
              <a:t>让块级作用域中的变量，只在代码块内部可见，如果多个块嵌套，内层的块可以访问外层块中的变量，反之不行。</a:t>
            </a:r>
            <a:endParaRPr lang="zh-CN">
              <a:sym typeface="+mn-ea"/>
            </a:endParaRPr>
          </a:p>
          <a:p>
            <a:r>
              <a:rPr lang="zh-CN" altLang="en-US"/>
              <a:t>参看</a:t>
            </a:r>
            <a:r>
              <a:rPr lang="en-US" altLang="zh-CN"/>
              <a:t>Demo3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>
                <a:sym typeface="+mn-ea"/>
              </a:rPr>
              <a:t>ES2015</a:t>
            </a:r>
            <a:r>
              <a:rPr lang="zh-CN" altLang="en-US">
                <a:sym typeface="+mn-ea"/>
              </a:rPr>
              <a:t>使用装饰器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装饰器：在设计阶段可以对类和属性进行注释和修改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pPr marL="0" indent="0">
              <a:buNone/>
            </a:pPr>
            <a:r>
              <a:rPr lang="zh-CN">
                <a:sym typeface="+mn-ea"/>
              </a:rPr>
              <a:t>   语法： 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装饰器方法名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参数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，参数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....)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可以实现面向切片编程，切片业务逻辑指与主业务逻辑分开，可以给一个类增加扩展性（类似于jQuery 中的 </a:t>
            </a:r>
            <a:r>
              <a:rPr lang="en-US" altLang="zh-CN">
                <a:sym typeface="+mn-ea"/>
              </a:rPr>
              <a:t>$.</a:t>
            </a:r>
            <a:r>
              <a:rPr lang="zh-CN" altLang="en-US">
                <a:sym typeface="+mn-ea"/>
              </a:rPr>
              <a:t>extend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方法）</a:t>
            </a:r>
            <a:endParaRPr lang="zh-CN" altLang="en-US">
              <a:sym typeface="+mn-ea"/>
            </a:endParaRPr>
          </a:p>
          <a:p>
            <a:r>
              <a:rPr lang="zh-CN" altLang="en-US"/>
              <a:t>参看</a:t>
            </a:r>
            <a:r>
              <a:rPr lang="en-US" altLang="zh-CN"/>
              <a:t>Demo4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ES2015</a:t>
            </a:r>
            <a:r>
              <a:rPr lang="zh-CN" altLang="en-US"/>
              <a:t>模块化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模块化开发的目的是封装，</a:t>
            </a:r>
            <a:r>
              <a:rPr lang="en-US" altLang="zh-CN"/>
              <a:t>CommonJS</a:t>
            </a:r>
            <a:r>
              <a:rPr lang="zh-CN" altLang="en-US"/>
              <a:t>和</a:t>
            </a:r>
            <a:r>
              <a:rPr lang="en-US" altLang="zh-CN"/>
              <a:t>AMD</a:t>
            </a:r>
            <a:r>
              <a:rPr lang="zh-CN" altLang="en-US"/>
              <a:t>两种模块化方式都能很好的解决问题，</a:t>
            </a:r>
            <a:r>
              <a:rPr lang="en-US" altLang="zh-CN"/>
              <a:t>ES2015</a:t>
            </a:r>
            <a:r>
              <a:rPr lang="zh-CN" altLang="en-US"/>
              <a:t>采纳了各模块规范的精华，在语言层面实现了模块化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语法： </a:t>
            </a:r>
            <a:r>
              <a:rPr lang="en-US" altLang="zh-CN"/>
              <a:t>export {</a:t>
            </a:r>
            <a:r>
              <a:rPr lang="zh-CN" altLang="en-US"/>
              <a:t>对象</a:t>
            </a:r>
            <a:r>
              <a:rPr lang="en-US" altLang="zh-CN"/>
              <a:t>1, </a:t>
            </a:r>
            <a:r>
              <a:rPr lang="zh-CN" altLang="en-US"/>
              <a:t>对象</a:t>
            </a:r>
            <a:r>
              <a:rPr lang="en-US" altLang="zh-CN"/>
              <a:t>2, ....}</a:t>
            </a:r>
            <a:endParaRPr lang="en-US" altLang="zh-CN"/>
          </a:p>
          <a:p>
            <a:r>
              <a:rPr lang="zh-CN" altLang="en-US"/>
              <a:t>参考</a:t>
            </a:r>
            <a:r>
              <a:rPr lang="en-US" altLang="zh-CN"/>
              <a:t>Demo5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了解了</a:t>
            </a:r>
            <a:r>
              <a:rPr lang="en-US" altLang="zh-CN"/>
              <a:t>ES2015</a:t>
            </a:r>
            <a:r>
              <a:rPr lang="zh-CN" altLang="en-US"/>
              <a:t>和</a:t>
            </a:r>
            <a:r>
              <a:rPr lang="en-US" altLang="zh-CN"/>
              <a:t>ES2016</a:t>
            </a:r>
            <a:r>
              <a:rPr lang="zh-CN" altLang="en-US"/>
              <a:t>新特性之后，来看一下</a:t>
            </a:r>
            <a:r>
              <a:rPr lang="en-US" altLang="zh-CN"/>
              <a:t>TypeScript</a:t>
            </a:r>
            <a:r>
              <a:rPr lang="zh-CN" altLang="en-US"/>
              <a:t>强类型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JavaScript</a:t>
            </a:r>
            <a:r>
              <a:rPr lang="zh-CN" altLang="en-US"/>
              <a:t>是弱类型的语言，而</a:t>
            </a:r>
            <a:r>
              <a:rPr lang="en-US" altLang="zh-CN"/>
              <a:t>TypeScript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超集，且是强类型的，也支持弱类型。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语法： </a:t>
            </a:r>
            <a:r>
              <a:rPr lang="en-US" altLang="zh-CN"/>
              <a:t>let   count: number = 10;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冒号后面是数据类型：数字型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注意：一旦</a:t>
            </a:r>
            <a:r>
              <a:rPr lang="en-US" altLang="zh-CN"/>
              <a:t>count</a:t>
            </a:r>
            <a:r>
              <a:rPr lang="zh-CN" altLang="en-US"/>
              <a:t>被设置成数字型后，将不能再赋值成其他 类型。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TypeScript</a:t>
            </a:r>
            <a:r>
              <a:rPr lang="zh-CN" altLang="en-US"/>
              <a:t>支持的类型有：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原生类型：</a:t>
            </a:r>
            <a:r>
              <a:rPr lang="en-US" altLang="zh-CN"/>
              <a:t>Number,String,Boolean,Void,Null,Undefined,Enum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Object</a:t>
            </a:r>
            <a:r>
              <a:rPr lang="zh-CN" altLang="en-US"/>
              <a:t>类型：</a:t>
            </a:r>
            <a:r>
              <a:rPr lang="en-US" altLang="zh-CN"/>
              <a:t>function,class,interface,array,tuple,constructor</a:t>
            </a:r>
            <a:r>
              <a:rPr lang="zh-CN" altLang="en-US"/>
              <a:t>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泛型：</a:t>
            </a:r>
            <a:r>
              <a:rPr lang="en-US" altLang="zh-CN"/>
              <a:t>&lt;T&gt;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Enum</a:t>
            </a:r>
            <a:r>
              <a:rPr lang="zh-CN" altLang="en-US"/>
              <a:t>类型是</a:t>
            </a:r>
            <a:r>
              <a:rPr lang="en-US" altLang="zh-CN"/>
              <a:t>Number</a:t>
            </a:r>
            <a:r>
              <a:rPr lang="zh-CN" altLang="en-US"/>
              <a:t>类型的子类，可用来枚举。一般大写。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enum STATUS { CONNECTING,CONNECTED,DISCONNECTING,WAITNG }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TypeScript</a:t>
            </a:r>
            <a:r>
              <a:rPr lang="zh-CN" altLang="en-US"/>
              <a:t>数组</a:t>
            </a:r>
            <a:r>
              <a:rPr lang="en-US" altLang="zh-CN"/>
              <a:t>Array</a:t>
            </a:r>
            <a:r>
              <a:rPr lang="zh-CN" altLang="en-US"/>
              <a:t>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和</a:t>
            </a:r>
            <a:r>
              <a:rPr lang="en-US" altLang="zh-CN"/>
              <a:t>JavaScript</a:t>
            </a:r>
            <a:r>
              <a:rPr lang="zh-CN" altLang="en-US"/>
              <a:t>类似，可以存储相同数据类型的数据，也可以存储不同数据类型的数据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如：</a:t>
            </a:r>
            <a:r>
              <a:rPr lang="en-US" altLang="zh-CN"/>
              <a:t>let arr:number[] = [];                        let arr2:any[] = [];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arr.push(2);                                        arr2.push(2);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arr.push(3);				  arr2.push(“hello”);								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any</a:t>
            </a:r>
            <a:r>
              <a:rPr lang="zh-CN" altLang="en-US"/>
              <a:t>表示任意类型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TypeScript</a:t>
            </a:r>
            <a:r>
              <a:rPr lang="en-US" altLang="zh-CN"/>
              <a:t>function</a:t>
            </a:r>
            <a:r>
              <a:rPr lang="zh-CN" altLang="en-US"/>
              <a:t>类型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JavaScript</a:t>
            </a:r>
            <a:r>
              <a:rPr lang="zh-CN" altLang="en-US"/>
              <a:t>中创建函数常用的方式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       </a:t>
            </a:r>
            <a:r>
              <a:rPr lang="en-US" altLang="zh-CN"/>
              <a:t>var func1= function(n){ }     </a:t>
            </a:r>
            <a:r>
              <a:rPr lang="en-US" altLang="zh-CN">
                <a:sym typeface="+mn-ea"/>
              </a:rPr>
              <a:t>// 1.</a:t>
            </a:r>
            <a:r>
              <a:rPr lang="zh-CN" altLang="en-US">
                <a:sym typeface="+mn-ea"/>
              </a:rPr>
              <a:t>函数表达式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       </a:t>
            </a:r>
            <a:r>
              <a:rPr lang="en-US" altLang="zh-CN"/>
              <a:t>function func2(n){ }             </a:t>
            </a:r>
            <a:r>
              <a:rPr lang="en-US" altLang="zh-CN">
                <a:sym typeface="+mn-ea"/>
              </a:rPr>
              <a:t>// 2.</a:t>
            </a:r>
            <a:r>
              <a:rPr lang="zh-CN" altLang="en-US">
                <a:sym typeface="+mn-ea"/>
              </a:rPr>
              <a:t>函数声明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var func3 = n =&gt; { }              </a:t>
            </a:r>
            <a:r>
              <a:rPr lang="en-US" altLang="zh-CN">
                <a:sym typeface="+mn-ea"/>
              </a:rPr>
              <a:t>// 3.</a:t>
            </a:r>
            <a:r>
              <a:rPr lang="zh-CN" altLang="en-US">
                <a:sym typeface="+mn-ea"/>
              </a:rPr>
              <a:t>箭头函数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TypeScript</a:t>
            </a:r>
            <a:r>
              <a:rPr lang="zh-CN" altLang="en-US"/>
              <a:t>唯一修改的内容就是函数参数的类型和返回值的类型。在编译器做完类型校验和翻译之后，所有类型注解都会被删除掉。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function func4(n:number):boolean{ return false}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TypeScript</a:t>
            </a:r>
            <a:r>
              <a:rPr lang="zh-CN" altLang="en-US"/>
              <a:t>定义类</a:t>
            </a:r>
            <a:r>
              <a:rPr lang="en-US" altLang="zh-CN"/>
              <a:t>class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TypeScript</a:t>
            </a:r>
            <a:r>
              <a:rPr lang="zh-CN" altLang="en-US"/>
              <a:t>定义类和</a:t>
            </a:r>
            <a:r>
              <a:rPr lang="en-US" altLang="zh-CN"/>
              <a:t>ES2015</a:t>
            </a:r>
            <a:r>
              <a:rPr lang="zh-CN" altLang="en-US"/>
              <a:t>比较类似，只需要把属性和方法声明为强类型，使用访问修改饰（</a:t>
            </a:r>
            <a:r>
              <a:rPr lang="en-US" altLang="zh-CN"/>
              <a:t>public,private,protected)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参考</a:t>
            </a:r>
            <a:r>
              <a:rPr lang="en-US" altLang="zh-CN"/>
              <a:t>Demo6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TypeScript</a:t>
            </a:r>
            <a:r>
              <a:rPr lang="zh-CN" altLang="en-US"/>
              <a:t>定义接口</a:t>
            </a:r>
            <a:r>
              <a:rPr lang="en-US" altLang="zh-CN"/>
              <a:t>interface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接口中只包含属性和行为的声明，不包括实现，接口像类一样也可以实现继承，并且可以实现多继承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参考</a:t>
            </a:r>
            <a:r>
              <a:rPr lang="en-US" altLang="zh-CN"/>
              <a:t>Demo7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TypeScript</a:t>
            </a:r>
            <a:r>
              <a:rPr lang="zh-CN" altLang="en-US"/>
              <a:t>使用装饰器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ES2015k</a:t>
            </a:r>
            <a:r>
              <a:rPr lang="zh-CN" altLang="en-US"/>
              <a:t>中</a:t>
            </a:r>
            <a:r>
              <a:rPr lang="en-US" altLang="zh-CN"/>
              <a:t>,</a:t>
            </a:r>
            <a:r>
              <a:rPr lang="zh-CN" altLang="en-US"/>
              <a:t>只能装饰类，属性，方法，</a:t>
            </a:r>
            <a:r>
              <a:rPr lang="en-US" altLang="zh-CN"/>
              <a:t>getter, setter</a:t>
            </a:r>
            <a:r>
              <a:rPr lang="zh-CN" altLang="en-US"/>
              <a:t>。</a:t>
            </a:r>
            <a:r>
              <a:rPr lang="en-US" altLang="zh-CN"/>
              <a:t>TypeScript</a:t>
            </a:r>
            <a:r>
              <a:rPr lang="zh-CN" altLang="en-US"/>
              <a:t>更进一步，可以装饰参数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如：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class Http{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	//...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class GitHubApi{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constructor(@Inject(http) http){  //...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是一门开源的编程语言</a:t>
            </a:r>
            <a:endParaRPr lang="zh-CN" altLang="en-US"/>
          </a:p>
          <a:p>
            <a:r>
              <a:rPr lang="zh-CN" altLang="en-US"/>
              <a:t>由</a:t>
            </a:r>
            <a:r>
              <a:rPr lang="en-US" altLang="zh-CN"/>
              <a:t>Microsoft</a:t>
            </a:r>
            <a:r>
              <a:rPr lang="zh-CN" altLang="en-US"/>
              <a:t>开发并维护</a:t>
            </a:r>
            <a:endParaRPr lang="zh-CN" altLang="en-US"/>
          </a:p>
          <a:p>
            <a:r>
              <a:rPr lang="zh-CN" altLang="en-US"/>
              <a:t>首次发布于</a:t>
            </a:r>
            <a:r>
              <a:rPr lang="en-US" altLang="zh-CN"/>
              <a:t>2012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endParaRPr lang="zh-CN" altLang="en-US"/>
          </a:p>
          <a:p>
            <a:r>
              <a:rPr lang="en-US" altLang="zh-CN"/>
              <a:t>TypeScript</a:t>
            </a:r>
            <a:r>
              <a:rPr lang="zh-CN" altLang="en-US"/>
              <a:t>是</a:t>
            </a:r>
            <a:r>
              <a:rPr lang="en-US" altLang="zh-CN"/>
              <a:t>ECMAScript</a:t>
            </a:r>
            <a:r>
              <a:rPr lang="zh-CN" altLang="en-US"/>
              <a:t>的超集，支持</a:t>
            </a:r>
            <a:r>
              <a:rPr lang="en-US" altLang="zh-CN"/>
              <a:t>JavaScript</a:t>
            </a:r>
            <a:r>
              <a:rPr lang="zh-CN" altLang="en-US"/>
              <a:t>的所有语法和语义，并提供了更多额外的特性，如：静态类型等</a:t>
            </a:r>
            <a:endParaRPr lang="zh-CN" altLang="en-US"/>
          </a:p>
          <a:p>
            <a:r>
              <a:rPr lang="en-US" altLang="zh-CN"/>
              <a:t>ES5=&gt;ES2015=&gt;ES2016=&gt;TypeScript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TypeScript</a:t>
            </a:r>
            <a:r>
              <a:rPr lang="zh-CN" altLang="en-US"/>
              <a:t>编写泛型代码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让对象支持多种数据类型，类似于</a:t>
            </a:r>
            <a:r>
              <a:rPr lang="en-US" altLang="zh-CN"/>
              <a:t>any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class Node{			class Node&lt;T&gt;{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value: any;				value: 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left: Node;				left:Node&lt;T&gt;;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right: Node;				right:Node&lt;T&gt;;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}				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参考：</a:t>
            </a:r>
            <a:r>
              <a:rPr lang="en-US" altLang="zh-CN"/>
              <a:t>Demo8   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更多知识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https://www.tslang.cn/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编译时类型检查，确保错误（</a:t>
            </a:r>
            <a:r>
              <a:rPr lang="zh-CN" altLang="en-US">
                <a:sym typeface="+mn-ea"/>
              </a:rPr>
              <a:t>如拼错属性名和方法名等运行时的错误</a:t>
            </a:r>
            <a:r>
              <a:rPr lang="zh-CN" altLang="en-US"/>
              <a:t>）提前被发现，和其它动态语言（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C#</a:t>
            </a:r>
            <a:r>
              <a:rPr lang="zh-CN" altLang="en-US"/>
              <a:t>）类似。</a:t>
            </a:r>
            <a:endParaRPr lang="zh-CN" altLang="en-US"/>
          </a:p>
          <a:p>
            <a:r>
              <a:rPr lang="zh-CN" altLang="en-US"/>
              <a:t>提供了注解，使</a:t>
            </a:r>
            <a:r>
              <a:rPr lang="en-US" altLang="zh-CN"/>
              <a:t>IDE</a:t>
            </a:r>
            <a:r>
              <a:rPr lang="zh-CN" altLang="en-US"/>
              <a:t>提供更精确的智能感知，原来的</a:t>
            </a:r>
            <a:r>
              <a:rPr lang="en-US" altLang="zh-CN"/>
              <a:t>JavaScript</a:t>
            </a:r>
            <a:r>
              <a:rPr lang="zh-CN" altLang="en-US"/>
              <a:t>是动态语言，没有元数据的支持，无法提供精确的智能提示（有时候不准确）。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不足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现代浏览器支持不好，需要提供额外的编译器，把</a:t>
            </a:r>
            <a:r>
              <a:rPr lang="en-US" altLang="zh-CN"/>
              <a:t>TypeScript</a:t>
            </a:r>
            <a:r>
              <a:rPr lang="zh-CN" altLang="en-US"/>
              <a:t>代码翻译成</a:t>
            </a:r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安装，前提需要安装</a:t>
            </a:r>
            <a:r>
              <a:rPr lang="en-US" altLang="zh-CN"/>
              <a:t>npm</a:t>
            </a:r>
            <a:r>
              <a:rPr lang="zh-CN" altLang="en-US"/>
              <a:t>，最好把</a:t>
            </a:r>
            <a:r>
              <a:rPr lang="en-US" altLang="zh-CN"/>
              <a:t>node</a:t>
            </a:r>
            <a:r>
              <a:rPr lang="zh-CN" altLang="en-US"/>
              <a:t>一并安装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命令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npm  install  -g  typescript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tsc  -v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如果显示版本（如：</a:t>
            </a:r>
            <a:r>
              <a:rPr lang="en-US" altLang="zh-CN">
                <a:sym typeface="+mn-ea"/>
              </a:rPr>
              <a:t>Version 1.8.0</a:t>
            </a:r>
            <a:r>
              <a:rPr lang="zh-CN" altLang="en-US">
                <a:sym typeface="+mn-ea"/>
              </a:rPr>
              <a:t>）则成功</a:t>
            </a:r>
            <a:endParaRPr lang="zh-CN" altLang="en-US"/>
          </a:p>
          <a:p>
            <a:r>
              <a:rPr lang="zh-CN" altLang="en-US"/>
              <a:t>编写：编写源文件，注意以</a:t>
            </a:r>
            <a:r>
              <a:rPr lang="en-US" altLang="zh-CN"/>
              <a:t>.ts</a:t>
            </a:r>
            <a:r>
              <a:rPr lang="zh-CN" altLang="en-US"/>
              <a:t>结尾，不再是</a:t>
            </a:r>
            <a:r>
              <a:rPr lang="en-US" altLang="zh-CN"/>
              <a:t>.js</a:t>
            </a:r>
            <a:r>
              <a:rPr lang="zh-CN" altLang="en-US"/>
              <a:t>文件，最终</a:t>
            </a:r>
            <a:r>
              <a:rPr lang="en-US" altLang="zh-CN"/>
              <a:t>.ts</a:t>
            </a:r>
            <a:r>
              <a:rPr lang="zh-CN" altLang="en-US"/>
              <a:t>文件会被翻译成</a:t>
            </a:r>
            <a:r>
              <a:rPr lang="en-US" altLang="zh-CN"/>
              <a:t>.js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如：</a:t>
            </a:r>
            <a:r>
              <a:rPr lang="en-US" altLang="zh-CN"/>
              <a:t>hello.ts</a:t>
            </a:r>
            <a:r>
              <a:rPr lang="zh-CN" altLang="en-US"/>
              <a:t>文件中输入如下代码：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console.log('Hello world!');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TypeScript</a:t>
            </a:r>
            <a:r>
              <a:rPr lang="zh-CN" altLang="en-US"/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编译：编译源文件</a:t>
            </a:r>
            <a:r>
              <a:rPr lang="en-US" altLang="zh-CN"/>
              <a:t>.ts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命令：</a:t>
            </a:r>
            <a:r>
              <a:rPr lang="en-US" altLang="zh-CN"/>
              <a:t>tsc  hello.ts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执行完成后，在同目录下会生成</a:t>
            </a:r>
            <a:r>
              <a:rPr lang="en-US" altLang="zh-CN"/>
              <a:t>hello.js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运行：使用</a:t>
            </a:r>
            <a:r>
              <a:rPr lang="en-US" altLang="zh-CN"/>
              <a:t>node</a:t>
            </a:r>
            <a:r>
              <a:rPr lang="zh-CN" altLang="en-US"/>
              <a:t>运行编译后的</a:t>
            </a:r>
            <a:r>
              <a:rPr lang="en-US" altLang="zh-CN"/>
              <a:t>hello.js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命令：</a:t>
            </a:r>
            <a:r>
              <a:rPr lang="en-US" altLang="zh-CN"/>
              <a:t>node  hello.js</a:t>
            </a:r>
            <a:endParaRPr lang="en-US" altLang="zh-CN"/>
          </a:p>
          <a:p>
            <a:r>
              <a:rPr lang="zh-CN" altLang="en-US"/>
              <a:t>也可以把编译和运行合并成一步，需要安装</a:t>
            </a:r>
            <a:r>
              <a:rPr lang="en-US" altLang="zh-CN"/>
              <a:t>ts-node</a:t>
            </a:r>
            <a:r>
              <a:rPr lang="zh-CN" altLang="en-US"/>
              <a:t>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命令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npm  install  -g  ts-node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 sz="1800">
                <a:solidFill>
                  <a:srgbClr val="FF0000"/>
                </a:solidFill>
              </a:rPr>
              <a:t>详情参考：https://www.npmjs.com/package/node-ts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命令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ts-node hello.ts   </a:t>
            </a:r>
            <a:r>
              <a:rPr lang="zh-CN" altLang="en-US" sz="1800">
                <a:solidFill>
                  <a:srgbClr val="FF0000"/>
                </a:solidFill>
              </a:rPr>
              <a:t>注：此方法不会在同目录下生成</a:t>
            </a:r>
            <a:r>
              <a:rPr lang="en-US" altLang="zh-CN" sz="1800">
                <a:solidFill>
                  <a:srgbClr val="FF0000"/>
                </a:solidFill>
              </a:rPr>
              <a:t>.js</a:t>
            </a:r>
            <a:r>
              <a:rPr lang="zh-CN" altLang="en-US" sz="1800">
                <a:solidFill>
                  <a:srgbClr val="FF0000"/>
                </a:solidFill>
              </a:rPr>
              <a:t>文件</a:t>
            </a:r>
            <a:endParaRPr lang="zh-CN" altLang="en-US" sz="1800">
              <a:solidFill>
                <a:srgbClr val="FF0000"/>
              </a:solidFill>
            </a:endParaRPr>
          </a:p>
          <a:p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TypeScript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一个超集，我们首先理解</a:t>
            </a:r>
            <a:r>
              <a:rPr lang="en-US" altLang="zh-CN"/>
              <a:t>ES2015</a:t>
            </a:r>
            <a:r>
              <a:rPr lang="zh-CN" altLang="en-US"/>
              <a:t>和</a:t>
            </a:r>
            <a:r>
              <a:rPr lang="en-US" altLang="zh-CN"/>
              <a:t>ES2016</a:t>
            </a:r>
            <a:r>
              <a:rPr lang="zh-CN" altLang="en-US"/>
              <a:t>的几个新特性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1. </a:t>
            </a:r>
            <a:r>
              <a:rPr lang="zh-CN" altLang="en-US"/>
              <a:t>箭头函数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2. </a:t>
            </a:r>
            <a:r>
              <a:rPr lang="zh-CN" altLang="en-US"/>
              <a:t>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3. </a:t>
            </a:r>
            <a:r>
              <a:rPr lang="zh-CN" altLang="en-US"/>
              <a:t>块级作用域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4. </a:t>
            </a:r>
            <a:r>
              <a:rPr lang="zh-CN" altLang="en-US"/>
              <a:t>装饰器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5. </a:t>
            </a:r>
            <a:r>
              <a:rPr lang="zh-CN" altLang="en-US"/>
              <a:t>模块化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使用</a:t>
            </a:r>
            <a:r>
              <a:rPr lang="en-US">
                <a:sym typeface="+mn-ea"/>
              </a:rPr>
              <a:t>ES2015</a:t>
            </a:r>
            <a:r>
              <a:rPr lang="zh-CN" altLang="en-US">
                <a:sym typeface="+mn-ea"/>
              </a:rPr>
              <a:t>箭头函数和</a:t>
            </a:r>
            <a:r>
              <a:rPr lang="en-US" altLang="zh-CN">
                <a:sym typeface="+mn-ea"/>
              </a:rPr>
              <a:t>this</a:t>
            </a:r>
            <a:r>
              <a:rPr lang="zh-CN" altLang="en-US">
                <a:sym typeface="+mn-ea"/>
              </a:rPr>
              <a:t>上下文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在</a:t>
            </a:r>
            <a:r>
              <a:rPr lang="en-US" altLang="zh-CN"/>
              <a:t>JavaScript</a:t>
            </a:r>
            <a:r>
              <a:rPr lang="zh-CN" altLang="en-US"/>
              <a:t>中，函数可以作为参数传值（即：回调函数），</a:t>
            </a:r>
            <a:r>
              <a:rPr lang="en-US" altLang="zh-CN"/>
              <a:t>ES2015</a:t>
            </a:r>
            <a:r>
              <a:rPr lang="zh-CN" altLang="en-US"/>
              <a:t>出现以后新增加了一种语法糖：箭头函数，可以用来定义匿名函数。注意：箭头函数中的执行上下文（</a:t>
            </a:r>
            <a:r>
              <a:rPr lang="en-US" altLang="zh-CN">
                <a:sym typeface="+mn-ea"/>
              </a:rPr>
              <a:t>this</a:t>
            </a:r>
            <a:r>
              <a:rPr lang="zh-CN" altLang="en-US"/>
              <a:t>）指向和普通回调函数中有区别，这种新语法在</a:t>
            </a:r>
            <a:r>
              <a:rPr lang="en-US" altLang="zh-CN"/>
              <a:t>Angular2</a:t>
            </a:r>
            <a:r>
              <a:rPr lang="zh-CN" altLang="en-US"/>
              <a:t>组件编程中很有用，可以让</a:t>
            </a:r>
            <a:r>
              <a:rPr lang="en-US" altLang="zh-CN"/>
              <a:t>this</a:t>
            </a:r>
            <a:r>
              <a:rPr lang="zh-CN" altLang="en-US"/>
              <a:t>指向当前的组件对象</a:t>
            </a:r>
            <a:endParaRPr lang="zh-CN" altLang="en-US"/>
          </a:p>
          <a:p>
            <a:r>
              <a:rPr lang="zh-CN" altLang="en-US"/>
              <a:t>参看</a:t>
            </a:r>
            <a:r>
              <a:rPr lang="en-US" altLang="zh-CN"/>
              <a:t>Demo1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zh-CN" altLang="en-US">
                <a:sym typeface="+mn-ea"/>
              </a:rPr>
              <a:t>使用</a:t>
            </a:r>
            <a:r>
              <a:rPr lang="en-US">
                <a:sym typeface="+mn-ea"/>
              </a:rPr>
              <a:t>ES2015</a:t>
            </a:r>
            <a:r>
              <a:rPr lang="zh-CN">
                <a:sym typeface="+mn-ea"/>
              </a:rPr>
              <a:t>及</a:t>
            </a:r>
            <a:r>
              <a:rPr lang="en-US" altLang="zh-CN">
                <a:sym typeface="+mn-ea"/>
              </a:rPr>
              <a:t>ES2016</a:t>
            </a:r>
            <a:r>
              <a:rPr lang="zh-CN" altLang="en-US">
                <a:sym typeface="+mn-ea"/>
              </a:rPr>
              <a:t>中的类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在其他动态语言（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C#</a:t>
            </a:r>
            <a:r>
              <a:rPr lang="zh-CN" altLang="en-US">
                <a:sym typeface="+mn-ea"/>
              </a:rPr>
              <a:t>）中都有类的概念，则</a:t>
            </a:r>
            <a:r>
              <a:rPr lang="en-US" altLang="zh-CN">
                <a:sym typeface="+mn-ea"/>
              </a:rPr>
              <a:t>ES2015</a:t>
            </a:r>
            <a:r>
              <a:rPr lang="zh-CN" altLang="en-US">
                <a:sym typeface="+mn-ea"/>
              </a:rPr>
              <a:t>之前的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中没有，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用的是基于原型的</a:t>
            </a:r>
            <a:r>
              <a:rPr lang="en-US" altLang="zh-CN">
                <a:sym typeface="+mn-ea"/>
              </a:rPr>
              <a:t>OO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object-oriented</a:t>
            </a:r>
            <a:r>
              <a:rPr lang="zh-CN" altLang="en-US">
                <a:sym typeface="+mn-ea"/>
              </a:rPr>
              <a:t>，面向对象）模型，用原型链来实现继承，</a:t>
            </a:r>
            <a:r>
              <a:rPr lang="en-US" altLang="zh-CN">
                <a:sym typeface="+mn-ea"/>
              </a:rPr>
              <a:t>ES2015</a:t>
            </a:r>
            <a:r>
              <a:rPr lang="zh-CN" altLang="en-US">
                <a:sym typeface="+mn-ea"/>
              </a:rPr>
              <a:t>以后新增加了类。</a:t>
            </a:r>
            <a:endParaRPr lang="zh-CN" altLang="en-US">
              <a:sym typeface="+mn-ea"/>
            </a:endParaRPr>
          </a:p>
          <a:p>
            <a:r>
              <a:rPr lang="zh-CN" altLang="en-US"/>
              <a:t>参看</a:t>
            </a:r>
            <a:r>
              <a:rPr lang="en-US" altLang="zh-CN"/>
              <a:t>Demo2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演示</Application>
  <PresentationFormat>宽屏</PresentationFormat>
  <Paragraphs>187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TypeScript介绍</vt:lpstr>
      <vt:lpstr>TypeScript简介</vt:lpstr>
      <vt:lpstr>TypeScript优势</vt:lpstr>
      <vt:lpstr>TypeScript不足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  <vt:lpstr>TypeScript用法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dsh</dc:creator>
  <cp:lastModifiedBy>dsh</cp:lastModifiedBy>
  <cp:revision>167</cp:revision>
  <dcterms:created xsi:type="dcterms:W3CDTF">2015-05-05T08:02:00Z</dcterms:created>
  <dcterms:modified xsi:type="dcterms:W3CDTF">2017-02-03T06:11:24Z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