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309" r:id="rId5"/>
    <p:sldId id="257" r:id="rId6"/>
    <p:sldId id="280" r:id="rId7"/>
    <p:sldId id="302" r:id="rId8"/>
    <p:sldId id="281" r:id="rId9"/>
    <p:sldId id="282" r:id="rId10"/>
    <p:sldId id="258" r:id="rId11"/>
    <p:sldId id="259" r:id="rId12"/>
    <p:sldId id="310" r:id="rId13"/>
    <p:sldId id="311" r:id="rId14"/>
    <p:sldId id="260" r:id="rId15"/>
    <p:sldId id="312" r:id="rId16"/>
    <p:sldId id="313" r:id="rId17"/>
    <p:sldId id="279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C5AA98-9F04-420E-A6D7-05B2FF2F07B8}">
          <p14:sldIdLst>
            <p14:sldId id="256"/>
            <p14:sldId id="263"/>
            <p14:sldId id="264"/>
            <p14:sldId id="309"/>
            <p14:sldId id="257"/>
            <p14:sldId id="280"/>
            <p14:sldId id="302"/>
            <p14:sldId id="281"/>
            <p14:sldId id="282"/>
            <p14:sldId id="258"/>
            <p14:sldId id="259"/>
            <p14:sldId id="310"/>
            <p14:sldId id="311"/>
            <p14:sldId id="260"/>
            <p14:sldId id="312"/>
            <p14:sldId id="31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5">
          <p15:clr>
            <a:srgbClr val="A4A3A4"/>
          </p15:clr>
        </p15:guide>
        <p15:guide id="2" pos="2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C54"/>
    <a:srgbClr val="00B0F0"/>
    <a:srgbClr val="F2F2F2"/>
    <a:srgbClr val="25B9EC"/>
    <a:srgbClr val="E6E6E6"/>
    <a:srgbClr val="9AC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13" autoAdjust="0"/>
  </p:normalViewPr>
  <p:slideViewPr>
    <p:cSldViewPr>
      <p:cViewPr varScale="1">
        <p:scale>
          <a:sx n="75" d="100"/>
          <a:sy n="75" d="100"/>
        </p:scale>
        <p:origin x="1236" y="78"/>
      </p:cViewPr>
      <p:guideLst>
        <p:guide orient="horz" pos="2095"/>
        <p:guide pos="29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5C5D7-B691-41A3-8111-EB0196FE6D2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385E-BD9C-443B-83B0-83D819C99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6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2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3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9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8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4385E-BD9C-443B-83B0-83D819C99A4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33B2-4600-4FF9-B3F1-2B5C39CCB751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41A-02F7-4B57-9959-41E0CEA88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192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r>
              <a:rPr lang="en-US" altLang="zh-CN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技术与实践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elasticsearch-</a:t>
            </a:r>
            <a:r>
              <a:rPr kumimoji="0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搜索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671" y="1188062"/>
            <a:ext cx="238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b="1" dirty="0"/>
              <a:t>基本查询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b="1" dirty="0"/>
              <a:t>#通过url查询所有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GET /goods/_search 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b="1" dirty="0"/>
              <a:t>#条件查询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GET /goods/_search?q=title:</a:t>
            </a:r>
            <a:r>
              <a:rPr lang="zh-CN" altLang="en-US" sz="1200" dirty="0" smtClean="0"/>
              <a:t>xiaomi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zh-CN" altLang="en-US" sz="1200" dirty="0" smtClean="0"/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b="1" dirty="0" smtClean="0"/>
              <a:t>#通过请求体查询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b="1" dirty="0" smtClean="0"/>
              <a:t>#查询所有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GET /goods/_search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  "query":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    "match_all": {}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b="1" dirty="0" smtClean="0"/>
              <a:t>#条件查询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GET /goods/_search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  "query":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    "match": {"title": "xiaomi"}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 smtClean="0"/>
              <a:t>}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491880" y="1028699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endParaRPr lang="zh-CN" altLang="en-US" sz="1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555776" y="1188063"/>
            <a:ext cx="25887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200" b="1" dirty="0" err="1" smtClean="0"/>
              <a:t>mactch</a:t>
            </a:r>
            <a:r>
              <a:rPr lang="zh-CN" altLang="en-US" sz="1200" b="1" dirty="0" smtClean="0"/>
              <a:t>查询</a:t>
            </a:r>
            <a:r>
              <a:rPr lang="zh-CN" altLang="en-US" sz="1200" b="1" dirty="0"/>
              <a:t>匹配就会进行</a:t>
            </a:r>
            <a:r>
              <a:rPr lang="zh-CN" altLang="en-US" sz="1200" b="1" dirty="0" smtClean="0"/>
              <a:t>分词</a:t>
            </a:r>
            <a:endParaRPr lang="en-US" altLang="zh-CN" sz="1200" b="1" dirty="0" smtClean="0"/>
          </a:p>
          <a:p>
            <a:pPr>
              <a:spcBef>
                <a:spcPct val="20000"/>
              </a:spcBef>
            </a:pPr>
            <a:r>
              <a:rPr lang="en-US" altLang="zh-CN" sz="120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"query": 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"match": 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    "content" : 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        "query" : "</a:t>
            </a:r>
            <a:r>
              <a:rPr lang="zh-CN" altLang="en-US" sz="1200" dirty="0"/>
              <a:t>我的宝马多少马力</a:t>
            </a:r>
            <a:r>
              <a:rPr lang="en-US" altLang="zh-CN" sz="1200" dirty="0"/>
              <a:t>"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}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}</a:t>
            </a:r>
          </a:p>
          <a:p>
            <a:pPr>
              <a:spcBef>
                <a:spcPct val="20000"/>
              </a:spcBef>
            </a:pPr>
            <a:r>
              <a:rPr lang="en-US" altLang="zh-CN" sz="1200" dirty="0" smtClean="0"/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sz="1200" b="1" dirty="0" err="1"/>
              <a:t>match_phrase</a:t>
            </a:r>
            <a:r>
              <a:rPr lang="zh-CN" altLang="en-US" sz="1200" b="1" dirty="0" smtClean="0"/>
              <a:t>短语匹配</a:t>
            </a:r>
            <a:endParaRPr lang="zh-CN" altLang="en-US" sz="1200" dirty="0"/>
          </a:p>
          <a:p>
            <a:pPr>
              <a:spcBef>
                <a:spcPct val="20000"/>
              </a:spcBef>
            </a:pPr>
            <a:r>
              <a:rPr lang="en-US" altLang="zh-CN" sz="120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"query": 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"</a:t>
            </a:r>
            <a:r>
              <a:rPr lang="en-US" altLang="zh-CN" sz="1200" dirty="0" err="1"/>
              <a:t>match_phrase</a:t>
            </a:r>
            <a:r>
              <a:rPr lang="en-US" altLang="zh-CN" sz="1200" dirty="0"/>
              <a:t>": 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    "content" : 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        </a:t>
            </a:r>
            <a:r>
              <a:rPr lang="en-US" altLang="zh-CN" sz="1200" dirty="0" smtClean="0"/>
              <a:t>“query” </a:t>
            </a:r>
            <a:r>
              <a:rPr lang="en-US" altLang="zh-CN" sz="1200" dirty="0"/>
              <a:t>: </a:t>
            </a:r>
            <a:r>
              <a:rPr lang="en-US" altLang="zh-CN" sz="1200" dirty="0" smtClean="0"/>
              <a:t>“</a:t>
            </a:r>
            <a:r>
              <a:rPr lang="zh-CN" altLang="en-US" sz="1200" dirty="0" smtClean="0"/>
              <a:t>我</a:t>
            </a:r>
            <a:r>
              <a:rPr lang="zh-CN" altLang="en-US" sz="1200" dirty="0"/>
              <a:t>的宝马多少</a:t>
            </a:r>
            <a:r>
              <a:rPr lang="zh-CN" altLang="en-US" sz="1200" dirty="0" smtClean="0"/>
              <a:t>马力</a:t>
            </a:r>
            <a:r>
              <a:rPr lang="en-US" altLang="zh-CN" sz="1200" dirty="0" smtClean="0"/>
              <a:t>”,</a:t>
            </a:r>
          </a:p>
          <a:p>
            <a:pPr>
              <a:spcBef>
                <a:spcPct val="20000"/>
              </a:spcBef>
            </a:pPr>
            <a:r>
              <a:rPr lang="en-US" altLang="zh-CN" sz="1200" dirty="0" smtClean="0"/>
              <a:t>            “slop” : 1</a:t>
            </a:r>
            <a:endParaRPr lang="en-US" altLang="zh-CN" sz="1200" dirty="0"/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}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}</a:t>
            </a:r>
          </a:p>
          <a:p>
            <a:pPr>
              <a:spcBef>
                <a:spcPct val="20000"/>
              </a:spcBef>
            </a:pPr>
            <a:r>
              <a:rPr lang="en-US" altLang="zh-CN" sz="1200" dirty="0" smtClean="0"/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80112" y="1188062"/>
            <a:ext cx="1813958" cy="1828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200" b="1" dirty="0"/>
              <a:t>term </a:t>
            </a:r>
            <a:r>
              <a:rPr lang="zh-CN" altLang="en-US" sz="1200" b="1" dirty="0"/>
              <a:t>查询是精确匹配</a:t>
            </a:r>
            <a:endParaRPr lang="en-US" altLang="zh-CN" sz="1200" b="1" dirty="0"/>
          </a:p>
          <a:p>
            <a:pPr>
              <a:spcBef>
                <a:spcPct val="20000"/>
              </a:spcBef>
            </a:pPr>
            <a:r>
              <a:rPr lang="en-US" altLang="zh-CN" sz="120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"query": 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"term": {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  "content": "</a:t>
            </a:r>
            <a:r>
              <a:rPr lang="zh-CN" altLang="en-US" sz="1200" dirty="0"/>
              <a:t>汽车保养</a:t>
            </a:r>
            <a:r>
              <a:rPr lang="en-US" altLang="zh-CN" sz="1200" dirty="0"/>
              <a:t>"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  }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  }</a:t>
            </a:r>
          </a:p>
          <a:p>
            <a:pPr>
              <a:spcBef>
                <a:spcPct val="20000"/>
              </a:spcBef>
            </a:pPr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elasticsearch-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高级</a:t>
            </a:r>
            <a:r>
              <a:rPr sz="2800" noProof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搜索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05435" y="1149350"/>
            <a:ext cx="212979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#多条件查询must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GET /goods/_search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"query":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"bool":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"must": [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{"match":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{"title":"meizu10"}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},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{"match":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{"des":"zui"}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]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435225" y="1166495"/>
            <a:ext cx="2129790" cy="359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#多条件should满足一个即可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GET /goods/_search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"query":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"bool":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"should": [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{"match":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{"title":"meizu10"}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},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{"match":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{"des":"zui"}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]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6305" y="1166495"/>
            <a:ext cx="2129790" cy="49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#多条件must_not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GET /goods/_search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"query":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"bool":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"must": [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{"match":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{"des":"xin"}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},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{"match":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{"des":"zui"}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],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"must_not": [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zh-CN" altLang="en-US" sz="1200" dirty="0"/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{"match":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"title": "meizu10"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}}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]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18325" y="1166495"/>
            <a:ext cx="2129790" cy="470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#查询年龄大于小于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GET /customer/_search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"query":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"bool":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"must": [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{"match":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{"name":"lisi"}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],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"filter":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"range":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"age": 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  "gte": 10,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  </a:t>
            </a:r>
            <a:r>
              <a:rPr lang="zh-CN" altLang="en-US" sz="1200" dirty="0" smtClean="0"/>
              <a:t>"lte": 30</a:t>
            </a:r>
            <a:endParaRPr lang="zh-CN" altLang="en-US" sz="1200" dirty="0"/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  </a:t>
            </a:r>
            <a:r>
              <a:rPr lang="zh-CN" altLang="en-US" sz="1200" dirty="0" smtClean="0"/>
              <a:t>}</a:t>
            </a:r>
            <a:endParaRPr lang="zh-CN" altLang="en-US" sz="1200" dirty="0"/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  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中文分词搜索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22700" y="1195705"/>
            <a:ext cx="51689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#添加文档数据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POST /tv/_doc/_bulk</a:t>
            </a:r>
            <a:endParaRPr lang="zh-CN" altLang="en-US" dirty="0"/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{"index":{"_id":1}}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{"name":"小米电视2","desc":"年轻人的第一台电视机"}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{"index":{"_id":2}}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{"name":"索尼安卓智能液晶电视机55寸","desc":"色彩绚丽，高清画质"}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{"index":{"_id":3}}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{"name":"夏普50寸高清智能电视机","desc":"画质优美"}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6215" y="1195705"/>
            <a:ext cx="26949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#</a:t>
            </a:r>
            <a:r>
              <a:rPr lang="zh-CN" altLang="en-US" dirty="0"/>
              <a:t>下载并安装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/opt/elasticsearch-6.4.0/bin/elasticsearch-plugin install https://github.com/medcl/elasticsearch-analysis-ik/releases/download/v6.4.0/elasticsearch-analysis-ik-6.4.0.zip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1730" y="1249680"/>
            <a:ext cx="39439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#查询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GET /tv/_search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{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  "query": {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    "match_phrase": {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      "name": {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        "query": "夏普电视",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        "slop": 20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      }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    }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  }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325" y="1108075"/>
            <a:ext cx="3919406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#创建一个新索引使用中文分词</a:t>
            </a:r>
          </a:p>
          <a:p>
            <a:pPr algn="l"/>
            <a:r>
              <a:rPr lang="zh-CN" altLang="en-US" dirty="0"/>
              <a:t>PUT /tv</a:t>
            </a:r>
          </a:p>
          <a:p>
            <a:pPr algn="l"/>
            <a:r>
              <a:rPr lang="zh-CN" altLang="en-US" dirty="0" smtClean="0"/>
              <a:t>{</a:t>
            </a:r>
            <a:endParaRPr lang="en-US" altLang="zh-CN" dirty="0" smtClean="0"/>
          </a:p>
          <a:p>
            <a:r>
              <a:rPr lang="zh-CN" altLang="en-US" dirty="0" smtClean="0"/>
              <a:t>"</a:t>
            </a:r>
            <a:r>
              <a:rPr lang="zh-CN" altLang="en-US" dirty="0"/>
              <a:t>mappings": </a:t>
            </a:r>
            <a:r>
              <a:rPr lang="zh-CN" altLang="en-US" dirty="0" smtClean="0"/>
              <a:t>{</a:t>
            </a:r>
            <a:endParaRPr lang="zh-CN" altLang="en-US" dirty="0"/>
          </a:p>
          <a:p>
            <a:pPr algn="l"/>
            <a:r>
              <a:rPr lang="zh-CN" altLang="en-US" dirty="0" smtClean="0"/>
              <a:t>    "_doc":{</a:t>
            </a:r>
          </a:p>
          <a:p>
            <a:pPr algn="l"/>
            <a:r>
              <a:rPr lang="zh-CN" altLang="en-US" dirty="0" smtClean="0"/>
              <a:t>      </a:t>
            </a:r>
            <a:r>
              <a:rPr lang="zh-CN" altLang="en-US" dirty="0"/>
              <a:t>"properties":{</a:t>
            </a:r>
          </a:p>
          <a:p>
            <a:pPr algn="l"/>
            <a:r>
              <a:rPr lang="zh-CN" altLang="en-US" dirty="0"/>
              <a:t>        "name":{</a:t>
            </a:r>
          </a:p>
          <a:p>
            <a:pPr algn="l"/>
            <a:r>
              <a:rPr lang="zh-CN" altLang="en-US" dirty="0"/>
              <a:t>          "type":"text",</a:t>
            </a:r>
          </a:p>
          <a:p>
            <a:pPr algn="l"/>
            <a:r>
              <a:rPr lang="zh-CN" altLang="en-US" dirty="0"/>
              <a:t>          "analyzer":"ik_max_word",</a:t>
            </a:r>
          </a:p>
          <a:p>
            <a:pPr algn="l"/>
            <a:r>
              <a:rPr lang="zh-CN" altLang="en-US" dirty="0"/>
              <a:t>          "search_analyzer":"ik_max_word"</a:t>
            </a:r>
          </a:p>
          <a:p>
            <a:pPr algn="l"/>
            <a:r>
              <a:rPr lang="zh-CN" altLang="en-US" dirty="0"/>
              <a:t>        },</a:t>
            </a:r>
          </a:p>
          <a:p>
            <a:pPr algn="l"/>
            <a:r>
              <a:rPr lang="zh-CN" altLang="en-US" dirty="0"/>
              <a:t>        "desc":{</a:t>
            </a:r>
          </a:p>
          <a:p>
            <a:pPr algn="l"/>
            <a:r>
              <a:rPr lang="zh-CN" altLang="en-US" dirty="0"/>
              <a:t>          "type":"text",</a:t>
            </a:r>
          </a:p>
          <a:p>
            <a:pPr algn="l"/>
            <a:r>
              <a:rPr lang="zh-CN" altLang="en-US" dirty="0"/>
              <a:t>          "analyzer":"ik_max_word",</a:t>
            </a:r>
          </a:p>
          <a:p>
            <a:pPr algn="l"/>
            <a:r>
              <a:rPr lang="zh-CN" altLang="en-US" dirty="0"/>
              <a:t>          "search_analyzer":"ik_max_word"</a:t>
            </a:r>
          </a:p>
          <a:p>
            <a:pPr algn="l"/>
            <a:r>
              <a:rPr lang="zh-CN" altLang="en-US" dirty="0"/>
              <a:t>        }</a:t>
            </a:r>
          </a:p>
          <a:p>
            <a:pPr algn="l"/>
            <a:r>
              <a:rPr lang="zh-CN" altLang="en-US" dirty="0"/>
              <a:t>      }</a:t>
            </a:r>
          </a:p>
          <a:p>
            <a:pPr algn="l"/>
            <a:r>
              <a:rPr lang="zh-CN" altLang="en-US" dirty="0"/>
              <a:t>    }</a:t>
            </a:r>
          </a:p>
          <a:p>
            <a:pPr algn="l"/>
            <a:r>
              <a:rPr lang="zh-CN" altLang="en-US" dirty="0"/>
              <a:t>  }</a:t>
            </a:r>
          </a:p>
          <a:p>
            <a:pPr algn="l"/>
            <a:r>
              <a:rPr lang="zh-CN" altLang="en-US" dirty="0"/>
              <a:t>}</a:t>
            </a:r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7" name="Title 1"/>
          <p:cNvSpPr txBox="1"/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中文分词搜索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elasticsearch-php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实际案例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385" y="1288415"/>
            <a:ext cx="90792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安装扩展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https://www.elastic.co/guide/en/elasticsearch/client/php-api/current/_quickstart.html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创建索引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https://www.elastic.co/guide/en/elasticsearch/client/php-api/current/_index_management_operations.html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索引文档操作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https://www.elastic.co/guide/en/elasticsearch/client/php-api/current/_indexing_documents.html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 err="1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elasticsearch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-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集群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385" y="1288415"/>
            <a:ext cx="907923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ES</a:t>
            </a:r>
            <a:r>
              <a:rPr lang="zh-CN" altLang="en-US" sz="1600" b="1" dirty="0"/>
              <a:t>为什么要实现集群</a:t>
            </a:r>
          </a:p>
          <a:p>
            <a:r>
              <a:rPr lang="zh-CN" altLang="en-US" sz="1200" dirty="0"/>
              <a:t>在单台</a:t>
            </a:r>
            <a:r>
              <a:rPr lang="en-US" altLang="zh-CN" sz="1200" dirty="0"/>
              <a:t>ES</a:t>
            </a:r>
            <a:r>
              <a:rPr lang="zh-CN" altLang="en-US" sz="1200" dirty="0"/>
              <a:t>服务器节点上，随着业务量的发展索引文件慢慢增多，会影响到效率和内存存储问题等。</a:t>
            </a:r>
          </a:p>
          <a:p>
            <a:r>
              <a:rPr lang="zh-CN" altLang="en-US" sz="1200" dirty="0"/>
              <a:t>如果使用</a:t>
            </a:r>
            <a:r>
              <a:rPr lang="en-US" altLang="zh-CN" sz="1200" dirty="0"/>
              <a:t>ES</a:t>
            </a:r>
            <a:r>
              <a:rPr lang="zh-CN" altLang="en-US" sz="1200" dirty="0"/>
              <a:t>集群，会将单台服务器节点的索引文件使用分片技术，分布式的存放在多个不同的物理机器上，从而可以实现高可用、容错性等</a:t>
            </a:r>
            <a:r>
              <a:rPr lang="zh-CN" altLang="en-US" sz="1200" dirty="0" smtClean="0"/>
              <a:t>。</a:t>
            </a:r>
            <a:endParaRPr lang="zh-CN" altLang="en-US" dirty="0"/>
          </a:p>
          <a:p>
            <a:r>
              <a:rPr lang="zh-CN" altLang="en-US" sz="1600" b="1" dirty="0"/>
              <a:t>什么是分片技术</a:t>
            </a:r>
          </a:p>
          <a:p>
            <a:r>
              <a:rPr lang="zh-CN" altLang="en-US" sz="1200" dirty="0"/>
              <a:t>将数据拆分成多台节点进行</a:t>
            </a:r>
            <a:r>
              <a:rPr lang="zh-CN" altLang="en-US" sz="1200" dirty="0" smtClean="0"/>
              <a:t>存放，已达到高可用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默认分配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个主分片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个副分片</a:t>
            </a:r>
            <a:endParaRPr lang="en-US" altLang="zh-CN" sz="1200" dirty="0" smtClean="0"/>
          </a:p>
          <a:p>
            <a:r>
              <a:rPr lang="zh-CN" altLang="en-US" sz="1200" dirty="0" smtClean="0"/>
              <a:t>需要注意：主分片是不能和副分片放同一节点上，通过总结得出一个创建索引指点主副分片的个数方案</a:t>
            </a:r>
            <a:r>
              <a:rPr lang="zh-CN" altLang="en-US" dirty="0" smtClean="0">
                <a:solidFill>
                  <a:srgbClr val="FF0000"/>
                </a:solidFill>
              </a:rPr>
              <a:t>集群的平方 </a:t>
            </a:r>
            <a:r>
              <a:rPr lang="zh-CN" altLang="en-US" sz="1200" dirty="0" smtClean="0"/>
              <a:t>即假设有三个集群那主分片设置为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，副分片设置为</a:t>
            </a:r>
            <a:r>
              <a:rPr lang="en-US" altLang="zh-CN" sz="1200" dirty="0" smtClean="0"/>
              <a:t>6</a:t>
            </a:r>
            <a:r>
              <a:rPr lang="zh-CN" altLang="en-US" sz="1200" dirty="0" smtClean="0"/>
              <a:t>即可达到高可用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600" b="1" dirty="0" smtClean="0"/>
              <a:t>ES</a:t>
            </a:r>
            <a:r>
              <a:rPr lang="zh-CN" altLang="en-US" sz="1600" b="1" dirty="0"/>
              <a:t>集群核心原理分析</a:t>
            </a:r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、每个索引会被分成多个分片</a:t>
            </a:r>
            <a:r>
              <a:rPr lang="en-US" altLang="zh-CN" sz="1200" dirty="0"/>
              <a:t>shards</a:t>
            </a:r>
            <a:r>
              <a:rPr lang="zh-CN" altLang="en-US" sz="1200" dirty="0"/>
              <a:t>进行存储，默认创建索引是分配</a:t>
            </a:r>
            <a:r>
              <a:rPr lang="en-US" altLang="zh-CN" sz="1200" dirty="0"/>
              <a:t>5</a:t>
            </a:r>
            <a:r>
              <a:rPr lang="zh-CN" altLang="en-US" sz="1200" dirty="0"/>
              <a:t>个分片进行存储</a:t>
            </a:r>
            <a:r>
              <a:rPr lang="en-US" altLang="zh-CN" sz="1200" dirty="0"/>
              <a:t>,</a:t>
            </a:r>
            <a:r>
              <a:rPr lang="zh-CN" altLang="en-US" sz="1200" dirty="0"/>
              <a:t>每个分片都会分布式部署在多个不同的节点上进行部署，该分片成为</a:t>
            </a:r>
            <a:r>
              <a:rPr lang="en-US" altLang="zh-CN" sz="1200" dirty="0"/>
              <a:t>primary shards </a:t>
            </a:r>
            <a:r>
              <a:rPr lang="zh-CN" altLang="en-US" sz="1200" dirty="0"/>
              <a:t>主分片</a:t>
            </a:r>
          </a:p>
          <a:p>
            <a:endParaRPr lang="zh-CN" altLang="en-US" sz="1200" dirty="0" smtClean="0"/>
          </a:p>
          <a:p>
            <a:r>
              <a:rPr lang="en-US" altLang="zh-CN" b="1" dirty="0"/>
              <a:t>ES</a:t>
            </a:r>
            <a:r>
              <a:rPr lang="zh-CN" altLang="en-US" b="1" dirty="0"/>
              <a:t>集群环境</a:t>
            </a:r>
            <a:r>
              <a:rPr lang="zh-CN" altLang="en-US" b="1" dirty="0" smtClean="0"/>
              <a:t>搭建服务</a:t>
            </a:r>
            <a:r>
              <a:rPr lang="zh-CN" altLang="en-US" b="1" dirty="0"/>
              <a:t>集群</a:t>
            </a:r>
            <a:r>
              <a:rPr lang="zh-CN" altLang="en-US" b="1" dirty="0" smtClean="0"/>
              <a:t>配置</a:t>
            </a:r>
            <a:endParaRPr lang="zh-CN" altLang="en-US" b="1" dirty="0"/>
          </a:p>
          <a:p>
            <a:r>
              <a:rPr lang="zh-CN" altLang="en-US" sz="1400" dirty="0"/>
              <a:t>修改配置文件 </a:t>
            </a:r>
            <a:r>
              <a:rPr lang="zh-CN" altLang="en-US" sz="1400" dirty="0" smtClean="0"/>
              <a:t>目录</a:t>
            </a:r>
            <a:r>
              <a:rPr lang="zh-CN" altLang="en-US" sz="1400" dirty="0"/>
              <a:t>：</a:t>
            </a:r>
            <a:r>
              <a:rPr lang="en-US" altLang="zh-CN" sz="1400" dirty="0"/>
              <a:t>/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/local/</a:t>
            </a:r>
            <a:r>
              <a:rPr lang="en-US" altLang="zh-CN" sz="1400" dirty="0" err="1"/>
              <a:t>es</a:t>
            </a:r>
            <a:r>
              <a:rPr lang="en-US" altLang="zh-CN" sz="1400" dirty="0"/>
              <a:t>/elasticsearch-6.4.3/</a:t>
            </a:r>
            <a:r>
              <a:rPr lang="en-US" altLang="zh-CN" sz="1400" dirty="0" err="1"/>
              <a:t>config</a:t>
            </a:r>
            <a:endParaRPr lang="en-US" altLang="zh-CN" sz="1400" dirty="0"/>
          </a:p>
          <a:p>
            <a:r>
              <a:rPr lang="en-US" altLang="zh-CN" sz="1400" dirty="0" smtClean="0"/>
              <a:t>vim </a:t>
            </a:r>
            <a:r>
              <a:rPr lang="en-US" altLang="zh-CN" sz="1400" dirty="0" err="1"/>
              <a:t>elasticsearch.yml</a:t>
            </a:r>
            <a:endParaRPr lang="en-US" altLang="zh-CN" sz="1400" dirty="0"/>
          </a:p>
          <a:p>
            <a:r>
              <a:rPr lang="en-US" altLang="zh-CN" sz="1400" dirty="0"/>
              <a:t>cluster.name: </a:t>
            </a:r>
            <a:r>
              <a:rPr lang="en-US" altLang="zh-CN" sz="1400" dirty="0" err="1"/>
              <a:t>myes</a:t>
            </a:r>
            <a:r>
              <a:rPr lang="en-US" altLang="zh-CN" sz="1400" dirty="0"/>
              <a:t>  ###</a:t>
            </a:r>
            <a:r>
              <a:rPr lang="zh-CN" altLang="en-US" sz="1400" dirty="0"/>
              <a:t>保证三台服务器节点集群名称相同</a:t>
            </a:r>
          </a:p>
          <a:p>
            <a:r>
              <a:rPr lang="en-US" altLang="zh-CN" sz="1400" dirty="0"/>
              <a:t>node.name: node-1 #### </a:t>
            </a:r>
            <a:r>
              <a:rPr lang="zh-CN" altLang="en-US" sz="1400" dirty="0"/>
              <a:t>每个节点名称不一样 其他两台为</a:t>
            </a:r>
            <a:r>
              <a:rPr lang="en-US" altLang="zh-CN" sz="1400" dirty="0"/>
              <a:t>node-1 ,node-2</a:t>
            </a:r>
          </a:p>
          <a:p>
            <a:r>
              <a:rPr lang="en-US" altLang="zh-CN" sz="1400" dirty="0" err="1"/>
              <a:t>network.host</a:t>
            </a:r>
            <a:r>
              <a:rPr lang="en-US" altLang="zh-CN" sz="1400" dirty="0"/>
              <a:t>: 192.168.212.110 #### </a:t>
            </a:r>
            <a:r>
              <a:rPr lang="zh-CN" altLang="en-US" sz="1400" dirty="0"/>
              <a:t>实际服务器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地址</a:t>
            </a:r>
          </a:p>
          <a:p>
            <a:r>
              <a:rPr lang="en-US" altLang="zh-CN" sz="1400" dirty="0" err="1"/>
              <a:t>discovery.zen.ping.unicast.hosts</a:t>
            </a:r>
            <a:r>
              <a:rPr lang="en-US" altLang="zh-CN" sz="1400" dirty="0"/>
              <a:t>: ["192.168.0.105", "192.168.0.108","192.168.212.110"]##</a:t>
            </a:r>
            <a:r>
              <a:rPr lang="zh-CN" altLang="en-US" sz="1400" dirty="0"/>
              <a:t>多个服务集群</a:t>
            </a:r>
            <a:r>
              <a:rPr lang="en-US" altLang="zh-CN" sz="1400" dirty="0" err="1"/>
              <a:t>ip</a:t>
            </a:r>
            <a:endParaRPr lang="en-US" altLang="zh-CN" sz="1400" dirty="0"/>
          </a:p>
          <a:p>
            <a:r>
              <a:rPr lang="en-US" altLang="zh-CN" sz="1400" dirty="0" err="1"/>
              <a:t>discovery.zen.minimum_master_nodes</a:t>
            </a:r>
            <a:r>
              <a:rPr lang="en-US" altLang="zh-CN" sz="1400" dirty="0"/>
              <a:t>: 1</a:t>
            </a:r>
          </a:p>
          <a:p>
            <a:pPr algn="l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 err="1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elasticsearch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-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集群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>
            <a:off x="464949" y="4980768"/>
            <a:ext cx="3843580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3528" y="1412776"/>
            <a:ext cx="90792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分片</a:t>
            </a:r>
            <a:r>
              <a:rPr lang="zh-CN" altLang="en-US" sz="1600" b="1" dirty="0"/>
              <a:t>技术</a:t>
            </a:r>
          </a:p>
          <a:p>
            <a:endParaRPr lang="zh-CN" altLang="en-US" sz="1200" dirty="0" smtClean="0"/>
          </a:p>
          <a:p>
            <a:pPr algn="l"/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44654" y="1779567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主副分片不能 在同一节点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1" y="2579786"/>
            <a:ext cx="7840935" cy="36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62555" y="3013710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再见！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411567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主要内容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453680" y="1429687"/>
            <a:ext cx="2643206" cy="428628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</a:rPr>
              <a:t>一、</a:t>
            </a:r>
            <a:r>
              <a:rPr b="1" dirty="0" smtClean="0">
                <a:solidFill>
                  <a:srgbClr val="384C54"/>
                </a:solidFill>
              </a:rPr>
              <a:t>基本概念</a:t>
            </a:r>
          </a:p>
        </p:txBody>
      </p:sp>
      <p:sp>
        <p:nvSpPr>
          <p:cNvPr id="7" name="Rounded Rectangle 7"/>
          <p:cNvSpPr/>
          <p:nvPr/>
        </p:nvSpPr>
        <p:spPr>
          <a:xfrm>
            <a:off x="4539904" y="1429388"/>
            <a:ext cx="2643206" cy="428628"/>
          </a:xfrm>
          <a:prstGeom prst="roundRect">
            <a:avLst>
              <a:gd name="adj" fmla="val 1594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  <a:sym typeface="+mn-ea"/>
              </a:rPr>
              <a:t>三</a:t>
            </a:r>
            <a:r>
              <a:rPr lang="zh-CN" altLang="en-US" b="1" dirty="0" smtClean="0">
                <a:solidFill>
                  <a:srgbClr val="384C54"/>
                </a:solidFill>
              </a:rPr>
              <a:t>、</a:t>
            </a:r>
            <a:r>
              <a:rPr lang="en-US" altLang="zh-CN" b="1" dirty="0" err="1" smtClean="0">
                <a:solidFill>
                  <a:srgbClr val="384C54"/>
                </a:solidFill>
              </a:rPr>
              <a:t>ES</a:t>
            </a:r>
            <a:r>
              <a:rPr lang="zh-CN" altLang="en-US" b="1" dirty="0" smtClean="0">
                <a:solidFill>
                  <a:srgbClr val="384C54"/>
                </a:solidFill>
              </a:rPr>
              <a:t>基本操作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5808" y="4086527"/>
            <a:ext cx="2643206" cy="428628"/>
          </a:xfrm>
          <a:prstGeom prst="roundRect">
            <a:avLst>
              <a:gd name="adj" fmla="val 1594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</a:rPr>
              <a:t>四、集群配置 </a:t>
            </a:r>
            <a:r>
              <a:rPr lang="en-US" altLang="zh-CN" b="1" dirty="0" smtClean="0">
                <a:solidFill>
                  <a:srgbClr val="384C54"/>
                </a:solidFill>
              </a:rPr>
              <a:t>OR </a:t>
            </a:r>
            <a:r>
              <a:rPr lang="zh-CN" altLang="en-US" b="1" dirty="0" smtClean="0">
                <a:solidFill>
                  <a:srgbClr val="384C54"/>
                </a:solidFill>
              </a:rPr>
              <a:t>实践</a:t>
            </a:r>
            <a:endParaRPr lang="en-US" b="1" dirty="0">
              <a:solidFill>
                <a:srgbClr val="384C5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117" y="1786877"/>
            <a:ext cx="2428892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什么是</a:t>
            </a:r>
            <a:r>
              <a:rPr lang="en-US" altLang="zh-CN" sz="1500" b="1" dirty="0" smtClean="0">
                <a:solidFill>
                  <a:srgbClr val="384C54"/>
                </a:solidFill>
                <a:sym typeface="+mn-ea"/>
              </a:rPr>
              <a:t>elasticsearch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1500" b="1" dirty="0" smtClean="0">
                <a:solidFill>
                  <a:srgbClr val="384C54"/>
                </a:solidFill>
                <a:sym typeface="+mn-ea"/>
              </a:rPr>
              <a:t>Node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Index索引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document文档类型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1342" y="1799968"/>
            <a:ext cx="2643206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index索引的操作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document文档的操作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批量操作</a:t>
            </a:r>
            <a:endParaRPr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中文分词搜索</a:t>
            </a:r>
            <a:endParaRPr lang="en-US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7246" y="4443717"/>
            <a:ext cx="24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集群配置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创建索引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查询</a:t>
            </a:r>
          </a:p>
        </p:txBody>
      </p:sp>
      <p:sp>
        <p:nvSpPr>
          <p:cNvPr id="3" name="Rounded Rectangle 7"/>
          <p:cNvSpPr/>
          <p:nvPr/>
        </p:nvSpPr>
        <p:spPr>
          <a:xfrm>
            <a:off x="525435" y="4086527"/>
            <a:ext cx="2643206" cy="428628"/>
          </a:xfrm>
          <a:prstGeom prst="roundRect">
            <a:avLst>
              <a:gd name="adj" fmla="val 15942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384C54"/>
                </a:solidFill>
              </a:rPr>
              <a:t>二、安装</a:t>
            </a:r>
            <a:endParaRPr b="1" dirty="0" smtClean="0">
              <a:solidFill>
                <a:srgbClr val="384C54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25117" y="4126608"/>
            <a:ext cx="264320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elasticsearch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ibana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Logstash</a:t>
            </a:r>
            <a:endPara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第一部分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500034" y="1428736"/>
            <a:ext cx="2571768" cy="571504"/>
          </a:xfrm>
          <a:prstGeom prst="roundRect">
            <a:avLst>
              <a:gd name="adj" fmla="val 15942"/>
            </a:avLst>
          </a:prstGeom>
          <a:solidFill>
            <a:srgbClr val="9AC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38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sz="2000" dirty="0">
              <a:solidFill>
                <a:srgbClr val="38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745" y="2455545"/>
            <a:ext cx="63061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 dirty="0">
                <a:sym typeface="+mn-ea"/>
              </a:rPr>
              <a:t>e</a:t>
            </a:r>
            <a:r>
              <a:rPr lang="zh-CN" altLang="en-US" sz="1400" dirty="0">
                <a:sym typeface="+mn-ea"/>
              </a:rPr>
              <a:t>lasticsearch 本质是一个分布式数据库，允许多台服务器协同工作，每台服务器</a:t>
            </a:r>
          </a:p>
          <a:p>
            <a:pPr algn="l"/>
            <a:r>
              <a:rPr lang="zh-CN" altLang="en-US" sz="1400" dirty="0">
                <a:sym typeface="+mn-ea"/>
              </a:rPr>
              <a:t>可以运行多个elasticsearch实例 支持</a:t>
            </a:r>
            <a:r>
              <a:rPr lang="en-US" altLang="zh-CN" sz="1400" dirty="0">
                <a:sym typeface="+mn-ea"/>
              </a:rPr>
              <a:t>PB</a:t>
            </a:r>
            <a:r>
              <a:rPr lang="zh-CN" altLang="en-US" sz="1400" dirty="0">
                <a:sym typeface="+mn-ea"/>
              </a:rPr>
              <a:t>级别的数据检索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9745" y="3231515"/>
            <a:ext cx="70878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/>
              <a:t>单个elasticsearch实例称为一个节点（node），一组节点构成一个集群（cluster）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9745" y="3845560"/>
            <a:ext cx="708787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/>
              <a:t>Elasticsearch 会索引所有字段，经过处理后写入一个</a:t>
            </a:r>
            <a:r>
              <a:rPr lang="zh-CN" altLang="en-US" sz="1400" dirty="0">
                <a:solidFill>
                  <a:srgbClr val="FF0000"/>
                </a:solidFill>
              </a:rPr>
              <a:t>倒排索引</a:t>
            </a:r>
            <a:r>
              <a:rPr lang="zh-CN" altLang="en-US" sz="1400" dirty="0"/>
              <a:t>（inverted index），查找数据时候，直接找到该索引</a:t>
            </a:r>
          </a:p>
          <a:p>
            <a:endParaRPr lang="zh-CN" altLang="en-US" sz="1400" dirty="0"/>
          </a:p>
          <a:p>
            <a:r>
              <a:rPr lang="zh-CN" altLang="en-US" sz="1400" dirty="0"/>
              <a:t>所以elasticsearch数据管理顶层的单位就叫做index（索引），它是单个数据库的同义词，每个index（即数据库）的名字必须小写</a:t>
            </a:r>
          </a:p>
          <a:p>
            <a:endParaRPr lang="zh-CN" altLang="en-US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可以将index理解为mysql中的数据库</a:t>
            </a:r>
            <a:r>
              <a:rPr lang="zh-CN" altLang="en-US" sz="1400" dirty="0" smtClean="0">
                <a:solidFill>
                  <a:srgbClr val="FF0000"/>
                </a:solidFill>
              </a:rPr>
              <a:t>（数据表）</a:t>
            </a:r>
            <a:r>
              <a:rPr lang="zh-CN" altLang="en-US" sz="1400" dirty="0">
                <a:solidFill>
                  <a:srgbClr val="FF0000"/>
                </a:solidFill>
              </a:rPr>
              <a:t>方便我们理解后续概念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600" y="31115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倒排索引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6385" y="1564005"/>
            <a:ext cx="8614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 在搜索引擎中每个文件都对应一个文件ID，文件内容被表示为一系列关键词的集合（实际上在搜索引擎索引库中，关键词也已经转换为关键词ID）。例如“文档1”经过分词，提取了20个关键词，每个关键词都会记录它在文档中的出现次数和出现位置。</a:t>
            </a:r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0" y="2762885"/>
            <a:ext cx="4483100" cy="2461260"/>
          </a:xfrm>
          <a:prstGeom prst="rect">
            <a:avLst/>
          </a:prstGeom>
        </p:spPr>
      </p:pic>
      <p:pic>
        <p:nvPicPr>
          <p:cNvPr id="7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719705"/>
            <a:ext cx="4233545" cy="250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96302" y="214053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基本概念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-document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6215" y="1473835"/>
            <a:ext cx="8506460" cy="36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en-US" altLang="zh-CN" sz="1400" dirty="0">
                <a:sym typeface="+mn-ea"/>
              </a:rPr>
              <a:t>i</a:t>
            </a:r>
            <a:r>
              <a:rPr lang="zh-CN" altLang="en-US" sz="1400" dirty="0">
                <a:sym typeface="+mn-ea"/>
              </a:rPr>
              <a:t>ndex里面单条记录称为document（文档），许多条document构成了一个index，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zh-CN" altLang="en-US" sz="1400" dirty="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>
                <a:sym typeface="+mn-ea"/>
              </a:rPr>
              <a:t>Document使用json格式表示，下面就是一个例子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zh-CN" altLang="en-US" sz="1400" dirty="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>
                <a:sym typeface="+mn-ea"/>
              </a:rPr>
              <a:t>{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>
                <a:sym typeface="+mn-ea"/>
              </a:rPr>
              <a:t>‘user’:”张三”,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zh-CN" altLang="en-US" sz="1400" dirty="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>
                <a:sym typeface="+mn-ea"/>
              </a:rPr>
              <a:t>‘title:”工程师”,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zh-CN" altLang="en-US" sz="1400" dirty="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>
                <a:sym typeface="+mn-ea"/>
              </a:rPr>
              <a:t>‘desc:”数据库管理”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>
                <a:sym typeface="+mn-ea"/>
              </a:rPr>
              <a:t>}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zh-CN" altLang="en-US" sz="1400" dirty="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>
                <a:sym typeface="+mn-ea"/>
              </a:rPr>
              <a:t>同一个index里面的document。不要求有相同结构（scheme），但是最后保持相同，这样有利于提高搜索效率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224877" y="128328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基本概念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-type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875" y="1621155"/>
            <a:ext cx="8844915" cy="2720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/>
              <a:t>Document可以分组，比如shouji这个index里面，可以按系统分组（安卓和ios），也可以按品牌分组（小米和华为），这种分组就叫做type，它是虚拟的逻辑分组，用来过滤document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en-US" altLang="zh-CN" sz="1400" dirty="0"/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b="1" dirty="0" smtClean="0"/>
              <a:t>注意：</a:t>
            </a:r>
            <a:endParaRPr lang="zh-CN" altLang="en-US" sz="1400" b="1" dirty="0"/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/>
              <a:t>不同的type应该有相似的结构（schema），举例来说，id字段不能在这个组是字符串，在另一个组是数值，这是与关系型数据表的一个区别，性质完全不同的数据（比如products和logs）应该存成两个index，而不是一个index里面的两个type（虽然可以做到）</a:t>
            </a:r>
          </a:p>
          <a:p>
            <a:pPr algn="l">
              <a:spcBef>
                <a:spcPct val="20000"/>
              </a:spcBef>
              <a:buClrTx/>
              <a:buSzTx/>
              <a:buNone/>
            </a:pPr>
            <a:endParaRPr lang="en-US" altLang="zh-CN" sz="1400" dirty="0" smtClean="0"/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b="1" dirty="0" smtClean="0"/>
              <a:t>注意</a:t>
            </a:r>
            <a:r>
              <a:rPr lang="en-US" altLang="zh-CN" sz="1400" b="1" dirty="0" smtClean="0"/>
              <a:t>:</a:t>
            </a:r>
            <a:endParaRPr lang="zh-CN" altLang="en-US" sz="1400" b="1" dirty="0"/>
          </a:p>
          <a:p>
            <a:pPr algn="l">
              <a:spcBef>
                <a:spcPct val="20000"/>
              </a:spcBef>
              <a:buClrTx/>
              <a:buSzTx/>
              <a:buNone/>
            </a:pPr>
            <a:r>
              <a:rPr lang="zh-CN" altLang="en-US" sz="1400" dirty="0"/>
              <a:t>根据elasticsearch官方规划，elastic6.x版只允许每个index包含一个type，7.x版彻底移除type因此6.x版本中，我们将type统一设置默认值_doc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600" y="31115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安装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3510" y="1459230"/>
            <a:ext cx="885698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1.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先安装jdk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1.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8</a:t>
            </a: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 Unicode MS" pitchFamily="34" charset="-122"/>
                <a:sym typeface="+mn-ea"/>
              </a:rPr>
              <a:t>java -version 检测版本</a:t>
            </a:r>
          </a:p>
          <a:p>
            <a:pPr algn="l"/>
            <a:endParaRPr lang="zh-CN" altLang="en-US" sz="1600" noProof="0" dirty="0">
              <a:ln>
                <a:noFill/>
              </a:ln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+mn-ea"/>
            </a:endParaRP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2.elasticsearch-6-4-0</a:t>
            </a: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 Unicode MS" pitchFamily="34" charset="-122"/>
                <a:sym typeface="+mn-ea"/>
              </a:rPr>
              <a:t>https://www.elastic.co/cn/downloads/past-releases/elasticsearch-6-4-0  下载对应的系统版本</a:t>
            </a: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 Unicode MS" pitchFamily="34" charset="-122"/>
                <a:sym typeface="+mn-ea"/>
              </a:rPr>
              <a:t>tar -xzvf  elasticsearch-6-4-0.tar.gz</a:t>
            </a: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 Unicode MS" pitchFamily="34" charset="-122"/>
                <a:sym typeface="+mn-ea"/>
              </a:rPr>
              <a:t>./bin/elasticsearch  启动程序</a:t>
            </a: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 Unicode MS" pitchFamily="34" charset="-122"/>
                <a:sym typeface="+mn-ea"/>
              </a:rPr>
              <a:t>curl localhost:9200 测试</a:t>
            </a:r>
          </a:p>
          <a:p>
            <a:pPr algn="l"/>
            <a:endParaRPr lang="zh-CN" altLang="en-US" sz="1600" noProof="0" dirty="0">
              <a:ln>
                <a:noFill/>
              </a:ln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+mn-ea"/>
            </a:endParaRP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3.安装kibana 图形管理工具</a:t>
            </a: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 Unicode MS" pitchFamily="34" charset="-122"/>
                <a:sym typeface="+mn-ea"/>
              </a:rPr>
              <a:t>https://www.elastic.co/cn/downloads/past-releases/kibana-6-4-0</a:t>
            </a: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 Unicode MS" pitchFamily="34" charset="-122"/>
                <a:sym typeface="+mn-ea"/>
              </a:rPr>
              <a:t>tar -xzvf  kibana-6.7.1-linux-x86_64.tar.gz</a:t>
            </a: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 Unicode MS" pitchFamily="34" charset="-122"/>
                <a:sym typeface="+mn-ea"/>
              </a:rPr>
              <a:t>修改配置</a:t>
            </a:r>
          </a:p>
          <a:p>
            <a:pPr algn="l"/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Arial Unicode MS" pitchFamily="34" charset="-122"/>
                <a:sym typeface="+mn-ea"/>
              </a:rPr>
              <a:t>vim /opt/ kibana-6.7.1-linux-x86_64/config/kibana.yml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790" y="1026160"/>
            <a:ext cx="8229600" cy="5335270"/>
          </a:xfrm>
        </p:spPr>
        <p:txBody>
          <a:bodyPr>
            <a:normAutofit fontScale="95000" lnSpcReduction="10000"/>
          </a:bodyPr>
          <a:lstStyle/>
          <a:p>
            <a:pPr marL="0" indent="0">
              <a:buFontTx/>
              <a:buNone/>
            </a:pPr>
            <a:r>
              <a:rPr lang="zh-CN" altLang="en-US" sz="1400" b="1" dirty="0"/>
              <a:t>在线文档地址</a:t>
            </a:r>
          </a:p>
          <a:p>
            <a:pPr marL="0" indent="0">
              <a:buFontTx/>
              <a:buNone/>
            </a:pPr>
            <a:r>
              <a:rPr lang="zh-CN" altLang="en-US" sz="1400" dirty="0"/>
              <a:t>https://www.elastic.co/guide/en/elasticsearch/reference/6.4/index.html </a:t>
            </a:r>
          </a:p>
          <a:p>
            <a:pPr marL="0" indent="0">
              <a:buFontTx/>
              <a:buNone/>
            </a:pP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b="1" dirty="0"/>
              <a:t>创建索引</a:t>
            </a:r>
          </a:p>
          <a:p>
            <a:pPr marL="0" indent="0">
              <a:buFontTx/>
              <a:buNone/>
            </a:pPr>
            <a:r>
              <a:rPr lang="zh-CN" altLang="en-US" sz="1400" dirty="0"/>
              <a:t>PUT /goods</a:t>
            </a:r>
          </a:p>
          <a:p>
            <a:pPr marL="0" indent="0">
              <a:buFontTx/>
              <a:buNone/>
            </a:pP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b="1" dirty="0"/>
              <a:t>删除索引</a:t>
            </a:r>
          </a:p>
          <a:p>
            <a:pPr marL="0" indent="0">
              <a:buFontTx/>
              <a:buNone/>
            </a:pPr>
            <a:r>
              <a:rPr lang="zh-CN" altLang="en-US" sz="1400" dirty="0"/>
              <a:t>DELETE /goods</a:t>
            </a:r>
          </a:p>
          <a:p>
            <a:pPr marL="0" indent="0">
              <a:buFontTx/>
              <a:buNone/>
            </a:pP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b="1" dirty="0">
                <a:sym typeface="+mn-ea"/>
              </a:rPr>
              <a:t>创建文档</a:t>
            </a:r>
            <a:endParaRPr lang="zh-CN" altLang="en-US" sz="1400" b="1" dirty="0"/>
          </a:p>
          <a:p>
            <a:pPr marL="0" indent="0">
              <a:buFontTx/>
              <a:buNone/>
            </a:pPr>
            <a:r>
              <a:rPr lang="zh-CN" altLang="en-US" sz="1400" dirty="0">
                <a:sym typeface="+mn-ea"/>
              </a:rPr>
              <a:t>PUT /customer/_doc/1?pretty (手动指定id)</a:t>
            </a: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dirty="0">
                <a:sym typeface="+mn-ea"/>
              </a:rPr>
              <a:t>{"name":"张三", "age":20}</a:t>
            </a: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dirty="0">
                <a:sym typeface="+mn-ea"/>
              </a:rPr>
              <a:t>POST /customer/_doc?pretty (生成随机id)</a:t>
            </a: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dirty="0">
                <a:sym typeface="+mn-ea"/>
              </a:rPr>
              <a:t>{"name":"张三", "age":20}</a:t>
            </a:r>
          </a:p>
          <a:p>
            <a:pPr marL="0" indent="0">
              <a:buFontTx/>
              <a:buNone/>
            </a:pPr>
            <a:endParaRPr lang="zh-CN" altLang="en-US" sz="1400" b="1" dirty="0"/>
          </a:p>
          <a:p>
            <a:pPr marL="0" indent="0">
              <a:buFontTx/>
              <a:buNone/>
            </a:pPr>
            <a:r>
              <a:rPr lang="zh-CN" altLang="en-US" sz="1400" b="1" dirty="0">
                <a:sym typeface="+mn-ea"/>
              </a:rPr>
              <a:t>查询文档</a:t>
            </a:r>
            <a:endParaRPr lang="zh-CN" altLang="en-US" sz="1400" b="1" dirty="0"/>
          </a:p>
          <a:p>
            <a:pPr marL="0" indent="0">
              <a:buFontTx/>
              <a:buNone/>
            </a:pPr>
            <a:r>
              <a:rPr lang="zh-CN" altLang="en-US" sz="1400" dirty="0">
                <a:sym typeface="+mn-ea"/>
              </a:rPr>
              <a:t>GET /customer/_doc/1?pretty</a:t>
            </a:r>
            <a:endParaRPr lang="zh-CN" altLang="en-US" sz="1400" dirty="0"/>
          </a:p>
          <a:p>
            <a:pPr marL="0" indent="0">
              <a:buFontTx/>
              <a:buNone/>
            </a:pP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b="1" dirty="0">
                <a:sym typeface="+mn-ea"/>
              </a:rPr>
              <a:t>修改文档</a:t>
            </a:r>
            <a:endParaRPr lang="zh-CN" altLang="en-US" sz="1400" b="1" dirty="0"/>
          </a:p>
          <a:p>
            <a:pPr marL="0" indent="0">
              <a:buFontTx/>
              <a:buNone/>
            </a:pPr>
            <a:r>
              <a:rPr lang="zh-CN" altLang="en-US" sz="1400" dirty="0">
                <a:sym typeface="+mn-ea"/>
              </a:rPr>
              <a:t>POST /customer/_doc/1/_update?pretty</a:t>
            </a: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dirty="0">
                <a:sym typeface="+mn-ea"/>
              </a:rPr>
              <a:t>{</a:t>
            </a: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dirty="0">
                <a:sym typeface="+mn-ea"/>
              </a:rPr>
              <a:t>“doc”:{“name”:”jane Doe”}</a:t>
            </a:r>
            <a:endParaRPr lang="zh-CN" altLang="en-US" sz="1400" dirty="0"/>
          </a:p>
          <a:p>
            <a:pPr marL="0" indent="0">
              <a:buFontTx/>
              <a:buNone/>
            </a:pPr>
            <a:r>
              <a:rPr lang="zh-CN" altLang="en-US" sz="1400" dirty="0">
                <a:sym typeface="+mn-ea"/>
              </a:rPr>
              <a:t>}</a:t>
            </a:r>
            <a:endParaRPr lang="zh-CN" altLang="en-US" sz="1400" dirty="0"/>
          </a:p>
          <a:p>
            <a:pPr marL="0" indent="0">
              <a:buFontTx/>
              <a:buNone/>
            </a:pPr>
            <a:endParaRPr lang="zh-CN" altLang="en-US" sz="1400" dirty="0"/>
          </a:p>
          <a:p>
            <a:pPr marL="0" indent="0">
              <a:buFontTx/>
              <a:buNone/>
            </a:pPr>
            <a:endParaRPr lang="zh-CN" altLang="en-US" sz="1400" dirty="0"/>
          </a:p>
        </p:txBody>
      </p:sp>
      <p:sp>
        <p:nvSpPr>
          <p:cNvPr id="3" name="Title 1"/>
          <p:cNvSpPr txBox="1"/>
          <p:nvPr/>
        </p:nvSpPr>
        <p:spPr>
          <a:xfrm>
            <a:off x="224877" y="128328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elasticsearch-index-document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800" noProof="0" dirty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操作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022350"/>
            <a:ext cx="2131343" cy="4525963"/>
          </a:xfrm>
        </p:spPr>
        <p:txBody>
          <a:bodyPr>
            <a:normAutofit fontScale="97500" lnSpcReduction="10000"/>
          </a:bodyPr>
          <a:lstStyle/>
          <a:p>
            <a:pPr marL="0" indent="0">
              <a:buFontTx/>
              <a:buNone/>
            </a:pPr>
            <a:endParaRPr lang="zh-CN" altLang="en-US" sz="1200" dirty="0"/>
          </a:p>
          <a:p>
            <a:pPr marL="0" indent="0">
              <a:buFontTx/>
              <a:buNone/>
            </a:pPr>
            <a:r>
              <a:rPr lang="zh-CN" altLang="en-US" sz="1200" b="1" dirty="0"/>
              <a:t>批量创建索引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POST /customer/_doc/_bulk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{"index":{"_id":2}}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{"name":"张三"}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{"index":{"_id":3}}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{"name":"李四"}</a:t>
            </a:r>
          </a:p>
          <a:p>
            <a:pPr marL="0" indent="0">
              <a:buFontTx/>
              <a:buNone/>
            </a:pPr>
            <a:endParaRPr lang="zh-CN" altLang="en-US" sz="1200" dirty="0"/>
          </a:p>
          <a:p>
            <a:pPr marL="0" indent="0">
              <a:buFontTx/>
              <a:buNone/>
            </a:pPr>
            <a:r>
              <a:rPr lang="zh-CN" altLang="en-US" sz="1200" dirty="0"/>
              <a:t>修改操作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POST /customer/_doc/_bulk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{"update":{"_id":2}}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{"doc":{"name":"李四"}}</a:t>
            </a:r>
          </a:p>
          <a:p>
            <a:pPr marL="0" indent="0">
              <a:buFontTx/>
              <a:buNone/>
            </a:pPr>
            <a:endParaRPr lang="zh-CN" altLang="en-US" sz="1200" dirty="0"/>
          </a:p>
          <a:p>
            <a:pPr marL="0" indent="0">
              <a:buFontTx/>
              <a:buNone/>
            </a:pPr>
            <a:r>
              <a:rPr lang="zh-CN" altLang="en-US" sz="1200" b="1" dirty="0"/>
              <a:t>删除操作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POST /customer/_doc/_bulk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{"delete":{"_id":3}}</a:t>
            </a:r>
          </a:p>
          <a:p>
            <a:pPr marL="0" indent="0">
              <a:buFontTx/>
              <a:buNone/>
            </a:pPr>
            <a:endParaRPr lang="zh-CN" altLang="en-US" sz="1200" dirty="0"/>
          </a:p>
          <a:p>
            <a:pPr marL="0" indent="0">
              <a:buFontTx/>
              <a:buNone/>
            </a:pPr>
            <a:r>
              <a:rPr lang="zh-CN" altLang="en-US" sz="1200" b="1" dirty="0"/>
              <a:t>批量获取操作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GET /customer/_doc/_mget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{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  "ids":[1,2]</a:t>
            </a:r>
          </a:p>
          <a:p>
            <a:pPr marL="0" indent="0">
              <a:buFontTx/>
              <a:buNone/>
            </a:pPr>
            <a:r>
              <a:rPr lang="zh-CN" altLang="en-US" sz="1200" dirty="0"/>
              <a:t>}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224877" y="128328"/>
            <a:ext cx="6375962" cy="64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elasticsearch-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批量操作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a5bf863c-0819-4d58-be46-6d5b060d428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2100</Words>
  <Application>Microsoft Office PowerPoint</Application>
  <PresentationFormat>全屏显示(4:3)</PresentationFormat>
  <Paragraphs>346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宋体</vt:lpstr>
      <vt:lpstr>微软雅黑</vt:lpstr>
      <vt:lpstr>Arial</vt:lpstr>
      <vt:lpstr>Calibri</vt:lpstr>
      <vt:lpstr>Wingdings</vt:lpstr>
      <vt:lpstr>Office 主题</vt:lpstr>
      <vt:lpstr>Elasticsearch 技术与实践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</dc:creator>
  <cp:lastModifiedBy>lbx</cp:lastModifiedBy>
  <cp:revision>2168</cp:revision>
  <dcterms:created xsi:type="dcterms:W3CDTF">2014-10-10T08:34:00Z</dcterms:created>
  <dcterms:modified xsi:type="dcterms:W3CDTF">2019-12-20T05:48:59Z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