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EC8-0733-4826-840B-3FBC247A2907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3935C3-7FF5-4EE0-8D65-B62F01B4134F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EC8-0733-4826-840B-3FBC247A2907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5C3-7FF5-4EE0-8D65-B62F01B4134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EC8-0733-4826-840B-3FBC247A2907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5C3-7FF5-4EE0-8D65-B62F01B4134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EC8-0733-4826-840B-3FBC247A2907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5C3-7FF5-4EE0-8D65-B62F01B4134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EC8-0733-4826-840B-3FBC247A2907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5C3-7FF5-4EE0-8D65-B62F01B4134F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EC8-0733-4826-840B-3FBC247A2907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5C3-7FF5-4EE0-8D65-B62F01B4134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EC8-0733-4826-840B-3FBC247A2907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5C3-7FF5-4EE0-8D65-B62F01B4134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EC8-0733-4826-840B-3FBC247A2907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5C3-7FF5-4EE0-8D65-B62F01B4134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EC8-0733-4826-840B-3FBC247A2907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5C3-7FF5-4EE0-8D65-B62F01B4134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EC8-0733-4826-840B-3FBC247A2907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5C3-7FF5-4EE0-8D65-B62F01B4134F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EC8-0733-4826-840B-3FBC247A2907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5C3-7FF5-4EE0-8D65-B62F01B4134F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2FC0EC8-0733-4826-840B-3FBC247A2907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63935C3-7FF5-4EE0-8D65-B62F01B4134F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ANÁLISIS Y DISEÑO DE PROGRAMAS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SOFTWARE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138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REQUERIMIENTOS NO FUNCIONALES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 smtClean="0"/>
              <a:t>Se les conoce también como cualidades del sistemas, y debido a ellos surgen una clasificación:</a:t>
            </a:r>
          </a:p>
          <a:p>
            <a:pPr>
              <a:buFont typeface="Courier New" pitchFamily="49" charset="0"/>
              <a:buChar char="o"/>
            </a:pPr>
            <a:r>
              <a:rPr lang="es-MX" dirty="0" smtClean="0"/>
              <a:t>Cualidades de ejecución.</a:t>
            </a:r>
          </a:p>
          <a:p>
            <a:pPr>
              <a:buFont typeface="Courier New" pitchFamily="49" charset="0"/>
              <a:buChar char="o"/>
            </a:pPr>
            <a:r>
              <a:rPr lang="es-MX" dirty="0" smtClean="0"/>
              <a:t>Cualidades de evolución.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10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 smtClean="0"/>
              <a:t>Los requerimientos </a:t>
            </a:r>
          </a:p>
          <a:p>
            <a:pPr marL="114300" indent="0">
              <a:buNone/>
            </a:pPr>
            <a:r>
              <a:rPr lang="es-MX" dirty="0" smtClean="0"/>
              <a:t>Suelen especificarse en lenguaje natural.</a:t>
            </a:r>
          </a:p>
          <a:p>
            <a:pPr marL="114300" indent="0">
              <a:buNone/>
            </a:pPr>
            <a:r>
              <a:rPr lang="es-MX" dirty="0" smtClean="0"/>
              <a:t>Suelen expresarse de forma individual</a:t>
            </a:r>
          </a:p>
          <a:p>
            <a:pPr marL="114300" indent="0">
              <a:buNone/>
            </a:pPr>
            <a:r>
              <a:rPr lang="es-MX" dirty="0" smtClean="0"/>
              <a:t>Se organizan por jerarquía</a:t>
            </a:r>
          </a:p>
          <a:p>
            <a:pPr marL="114300" indent="0">
              <a:buNone/>
            </a:pPr>
            <a:r>
              <a:rPr lang="es-MX" dirty="0" smtClean="0"/>
              <a:t>Son claros y concretos</a:t>
            </a:r>
          </a:p>
          <a:p>
            <a:pPr marL="114300" indent="0">
              <a:buNone/>
            </a:pPr>
            <a:r>
              <a:rPr lang="es-MX" dirty="0" smtClean="0"/>
              <a:t>Son concisos</a:t>
            </a:r>
          </a:p>
          <a:p>
            <a:pPr marL="114300" indent="0">
              <a:buNone/>
            </a:pPr>
            <a:r>
              <a:rPr lang="es-MX" dirty="0" smtClean="0"/>
              <a:t>Son completos y consistentes.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56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 smtClean="0"/>
              <a:t>Los requerimientos indican:</a:t>
            </a:r>
          </a:p>
          <a:p>
            <a:pPr marL="114300" indent="0">
              <a:buNone/>
            </a:pPr>
            <a:r>
              <a:rPr lang="es-MX" dirty="0" smtClean="0"/>
              <a:t>Lo que se quiere que haga el sistema  (¿Qué?)</a:t>
            </a:r>
          </a:p>
          <a:p>
            <a:pPr marL="114300" indent="0">
              <a:buNone/>
            </a:pPr>
            <a:endParaRPr lang="es-MX" dirty="0" smtClean="0"/>
          </a:p>
          <a:p>
            <a:pPr marL="114300" indent="0">
              <a:buNone/>
            </a:pPr>
            <a:r>
              <a:rPr lang="es-MX" dirty="0" smtClean="0"/>
              <a:t>Su justificación (¿Por qué ha de ser así?, ¿Quién lo propuso?).</a:t>
            </a:r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r>
              <a:rPr lang="es-MX" dirty="0" smtClean="0"/>
              <a:t>Los criterios de aceptación que sean aplicables (¿Cómo se verifica su cumplimiento?)</a:t>
            </a:r>
          </a:p>
        </p:txBody>
      </p:sp>
    </p:spTree>
    <p:extLst>
      <p:ext uri="{BB962C8B-B14F-4D97-AF65-F5344CB8AC3E}">
        <p14:creationId xmlns:p14="http://schemas.microsoft.com/office/powerpoint/2010/main" val="35480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REQUERIMIENTOS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MX" dirty="0" smtClean="0"/>
              <a:t>REQUERIMIENTOS FUNCIONALES</a:t>
            </a:r>
          </a:p>
          <a:p>
            <a:pPr marL="114300" indent="0">
              <a:buNone/>
            </a:pPr>
            <a:r>
              <a:rPr lang="es-MX" dirty="0" smtClean="0"/>
              <a:t>Matriculación </a:t>
            </a:r>
          </a:p>
          <a:p>
            <a:pPr marL="114300" indent="0">
              <a:buNone/>
            </a:pPr>
            <a:r>
              <a:rPr lang="es-MX" dirty="0" smtClean="0"/>
              <a:t>La matricula será realizada de forma interactiva. Se le preguntará al alumno cuál es el plan de estudios en que desea matricularse  (pueden ser varios).</a:t>
            </a:r>
          </a:p>
          <a:p>
            <a:pPr marL="114300" indent="0">
              <a:buNone/>
            </a:pPr>
            <a:r>
              <a:rPr lang="es-MX" dirty="0" smtClean="0"/>
              <a:t>Se pondrá generar una copia impresa de la matrícula ( sin valor oficial) en el ordenador desde donde se realice el proceso de matriculación</a:t>
            </a:r>
          </a:p>
          <a:p>
            <a:pPr marL="114300" indent="0">
              <a:buNone/>
            </a:pPr>
            <a:r>
              <a:rPr lang="es-MX" dirty="0" smtClean="0"/>
              <a:t>Se podrá generar el impreso del pago debidamente cumplimentado</a:t>
            </a:r>
          </a:p>
          <a:p>
            <a:pPr marL="114300" indent="0">
              <a:buNone/>
            </a:pPr>
            <a:r>
              <a:rPr lang="es-MX" dirty="0" smtClean="0"/>
              <a:t>Para la matriculación se consultaran los datos del expediente y se realizaran las validaciones.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33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 smtClean="0"/>
              <a:t>Requerimientos no funcionales </a:t>
            </a:r>
          </a:p>
          <a:p>
            <a:pPr marL="114300" indent="0">
              <a:buNone/>
            </a:pPr>
            <a:r>
              <a:rPr lang="es-MX" dirty="0" smtClean="0"/>
              <a:t>Interfaces:</a:t>
            </a:r>
          </a:p>
          <a:p>
            <a:pPr>
              <a:buFont typeface="Wingdings" pitchFamily="2" charset="2"/>
              <a:buChar char="Ø"/>
            </a:pPr>
            <a:r>
              <a:rPr lang="es-MX" dirty="0" smtClean="0"/>
              <a:t>Hardware:  El sistema se debe implementar sobre la infraestructura existente en las aulas de prácticas de la ETS. Ingeniería Informática.</a:t>
            </a:r>
          </a:p>
          <a:p>
            <a:pPr>
              <a:buFont typeface="Wingdings" pitchFamily="2" charset="2"/>
              <a:buChar char="Ø"/>
            </a:pPr>
            <a:r>
              <a:rPr lang="es-MX" dirty="0" smtClean="0"/>
              <a:t>Software:</a:t>
            </a:r>
          </a:p>
          <a:p>
            <a:pPr lvl="1"/>
            <a:r>
              <a:rPr lang="es-MX" dirty="0" smtClean="0"/>
              <a:t>No existe posibilidad de adquirir licencias de software</a:t>
            </a:r>
          </a:p>
          <a:p>
            <a:pPr lvl="1"/>
            <a:r>
              <a:rPr lang="es-MX" dirty="0" smtClean="0"/>
              <a:t>La aplicación deberá funcionar sobre Oracle</a:t>
            </a:r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REQUERIMIENTOS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96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s-MX" sz="4400" dirty="0" smtClean="0"/>
          </a:p>
          <a:p>
            <a:pPr marL="114300" indent="0">
              <a:buNone/>
            </a:pPr>
            <a:endParaRPr lang="es-MX" sz="4400" dirty="0" smtClean="0"/>
          </a:p>
          <a:p>
            <a:pPr marL="114300" indent="0">
              <a:buNone/>
            </a:pPr>
            <a:r>
              <a:rPr lang="es-MX" sz="4400" dirty="0" smtClean="0"/>
              <a:t>Tienda de música online.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5456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 smtClean="0"/>
              <a:t>Deben plantear el problema, así como los requerimientos funcionales y no funcionales.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 del problema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 smtClean="0"/>
              <a:t>Se requiere de un sistema que permita la venta de música a través de internet.</a:t>
            </a:r>
          </a:p>
          <a:p>
            <a:pPr marL="114300" indent="0">
              <a:buNone/>
            </a:pPr>
            <a:r>
              <a:rPr lang="es-MX" dirty="0" smtClean="0"/>
              <a:t>¿Qué características debe tener este sistema para satisfacer necesidades de nuestro cliente?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06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funcionales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s-MX" dirty="0" smtClean="0"/>
              <a:t>El usuario debe registrar la información de los usuarios  y los créditos que poseen. </a:t>
            </a:r>
          </a:p>
          <a:p>
            <a:pPr marL="571500" indent="-457200">
              <a:buFont typeface="+mj-lt"/>
              <a:buAutoNum type="arabicPeriod"/>
            </a:pPr>
            <a:r>
              <a:rPr lang="es-MX" dirty="0" smtClean="0"/>
              <a:t>El sistema debe de permitir que el usuario registrado compre créditos y proporcionar las herramientas para que el usuario pague.</a:t>
            </a:r>
          </a:p>
          <a:p>
            <a:pPr marL="571500" indent="-457200">
              <a:buFont typeface="+mj-lt"/>
              <a:buAutoNum type="arabicPeriod"/>
            </a:pPr>
            <a:r>
              <a:rPr lang="es-MX" dirty="0" smtClean="0"/>
              <a:t>El usuario buscara las canciones que desee y pagara con créditos.</a:t>
            </a:r>
          </a:p>
          <a:p>
            <a:pPr marL="571500" indent="-457200">
              <a:buFont typeface="+mj-lt"/>
              <a:buAutoNum type="arabicPeriod"/>
            </a:pPr>
            <a:r>
              <a:rPr lang="es-MX" dirty="0" smtClean="0"/>
              <a:t>El sistema debe almacenar información sobre las canciones que se pueden adquirir y su precio en créditos</a:t>
            </a:r>
          </a:p>
          <a:p>
            <a:pPr marL="571500" indent="-457200">
              <a:buFont typeface="+mj-lt"/>
              <a:buAutoNum type="arabicPeriod"/>
            </a:pPr>
            <a:r>
              <a:rPr lang="es-MX" dirty="0" smtClean="0"/>
              <a:t>El sistema debe permitir al usuario buscar y consultar información sobre las canciones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84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funcionales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 startAt="6"/>
            </a:pPr>
            <a:r>
              <a:rPr lang="es-MX" dirty="0" smtClean="0"/>
              <a:t>El sistema debe permitir al usuario adquirir una canción a cambio de una cantidad de crédito.</a:t>
            </a:r>
          </a:p>
          <a:p>
            <a:pPr marL="571500" indent="-457200">
              <a:buFont typeface="+mj-lt"/>
              <a:buAutoNum type="arabicPeriod" startAt="6"/>
            </a:pPr>
            <a:r>
              <a:rPr lang="es-MX" dirty="0" smtClean="0"/>
              <a:t>El usuario contará con un tiempo limitado para descargar la música comprada.</a:t>
            </a:r>
          </a:p>
          <a:p>
            <a:pPr marL="571500" indent="-457200">
              <a:buFont typeface="+mj-lt"/>
              <a:buAutoNum type="arabicPeriod" startAt="6"/>
            </a:pPr>
            <a:r>
              <a:rPr lang="es-MX" dirty="0" smtClean="0"/>
              <a:t>El sistema debe guardar la fecha de compra para determinar el tiempo que tiene para descargas las canciones compradas.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9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IMPORTANCIA DEL SOFTWARE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Ingeniería del software</a:t>
            </a:r>
          </a:p>
          <a:p>
            <a:pPr marL="0" indent="0">
              <a:buNone/>
            </a:pPr>
            <a:r>
              <a:rPr lang="es-MX" dirty="0" smtClean="0"/>
              <a:t>PROSOFT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AutoShape 2" descr="Resultado de imagen para PROSO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Resultado de imagen para PROSOF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6" descr="data:image/jpeg;base64,/9j/4AAQSkZJRgABAQAAAQABAAD/2wCEAAkGBg8NDw8UEBAQDg8PDxAUEA8WEBAUFBUVFRAVFBQQFBUYGyYfFxkjGRUUHzEgIycpLCwsFR8xNTAqNSYsLCkBCQoKDgwOGg8PGjQlHyU1MzMzLjIrNSwwMCwsKS8tMDQsNTQsNDQsMDQ0LCwqLDQsLCwsLC0sLC8vLDQuLCwsLP/AABEIAIIBggMBIgACEQEDEQH/xAAcAAEAAgMBAQEAAAAAAAAAAAAABgcBBAUDAgj/xABKEAABAwIDBAUHBwcMAwEAAAABAAIDBBEFEiEGMUFhBxMiUXEUIzJCgZGhNVJUkrGz0RYzU2JygsEVFyRDRGNzdJOy0vA0osIl/8QAGgEBAAMBAQEAAAAAAAAAAAAAAAIDBAUBBv/EADURAAICAQEFBAkEAgMBAAAAAAABAgMRBBIhMUFRBWFx8BMiMjOBkbHB0RRCoeEV8SNyglL/2gAMAwEAAhEDEQA/ALxREQBERAEREAREQBERAEREAREQBERAEREAREQBERAEREAREQBERAEREAREQBERAERfL3hoJN7DuBJ9w1KA+kUexHad0R0jyMzWzyEtufmtAuSeTQ494CxHtQWBrp2tp4v0kp6tzv8ADh7Tz4m3hwVno5YyZ3qK08ZJEi0sLxeOraXRZywGwe5jmB3NuYC45rdUGmnhl8ZKSyuAREXh6EREAREQBERAEREAREQBERAERYQGUREAREQBERAEREAREQBERAEREAREQBERAEREAREQBERAEREARFFK/aGR7zlc2KCNxD5XPyxgjg6Qem7+7j9rhuU4wcuBVZbGtbzt4tiD4WjJGZHO3aE/Ab/aWjvcFwcJ2jmlkLWg1Lr9prLdXHzkntl0HqsB8XKQVMUdTT6tMzHsDgy7mdZpmDTciwOmh071Ep8Eqpm3rJosOom7qaJzWi3cXDQn3+CtrUWmn58+WZdRKxSThw88XwX8+BNJImyglpAdZzRI3KXNvvsSDruUJx1lBhTw58UldVyDM0yvL+NsziRbffcCdOC62B7Q4ZEY6ald6Rs0Bkli61yS4jUm29SYtHcvE3VLenj5EpRjqIZi1lc/aSZXUGL43XOHUx+Txnc7qwxoH7UgJPsU8wyCWOFjZpOulA7cmUNub9w93sUK2h6SzG98dKxpyEtMz7kEg2OVvjxPuUaO3eJF1xObk6NEcVvADKtTonatyUUc6Otp08nmcpv+PgXIi5ezdRUy00bqpgZMb3FrG1+yS31SRw+xdRc+Sw8HchLbipLmERF4SCIiAIiIAiIgCIiAIiIAiIgCIiAIiIAiIgCLCygCIiAIiIAiIgCIiALCyiAIiIAiIgCIiALWxGs6iNz8uaw3Xa0eLnO0a3vJ+O5a+I4r1bhHG0STOtvOVkYJsHyu4C+4b3cO8cfaWsLnxQRw+WVQAcWm4gYTullF7HcSGk/wvZCDbRntuUYvHH7/AJOpgVY+oY6RxcQ49g5ckZHfGD2i39Z1r7wAFD8VrqamqLyl2J1rXWjhaMsEJvoxrBfUd2p77FTbDKOVkOWeZ00rrl7wA0AkeiwACwHDjxUTq8XwzBnubBD11QPSOa5aeIdI69jyHtV1W+TSWfD8mTU5VcXNpdW9/wAlwb+eCX4VLM+Fjp2NilcLuY0khuugv32tfmojj+xNbX1LnyVEQhDj1Te2cjeAy2tfvN9V39lNoH4hC6R0PUgPLW9ouDgANQbDibexaW2+1jsPYxsTQZpQSHEXa1o0LrcTc6BeV+kjZsxW8lf6CzTqdjbj8smxs7sZT0HabeWa1utdbTvDR6v281IFQ9bjNRUG8s0jzzebDwA0HsVn9HsFUylJqC/K514WvJLg22p11AJ3D8VZqKJRW3OWWUaHW12S9FVDC88TpVmyVDO8ukp4y9xu5wzNJPecpFyvegwClpjeKCON3zg0ZvrHVb7jYHkFTeO7Z1VW91pHwxXOSJji3ThmI1cVCmuy7cnuL9VdRpMTcd77i5FlUJHiU7Dds0rT3iR4P2qcbC7ZzyzNgqHdaHh3VyH0gWtLsrj6wIB13qdmjlCO0nko0/a1ds1BrGSw0RFiOwEREAREQGLIsogCIiAIiIAiIgCIiAIiwgMoiIAiwiAyiIgCIiAIsLKAIsIgMoiIAiIgCIiALUOIs64RNu+QDM+2oYLaF54X4DefDVMQxOKmje+Rwa1gBI3nXRoA4knQd649JR1T6STqwyjknfmBdmdI1rrZpJHetKRc8ANBwU4xysspnY08R38/PifFG1tRWu8olbJNDd8dIy7o4QCAHyOtZ0uo37uHeuRjO0FXX1DqfDwWsa7LLUDTUGx7fqtHLU8FJNmcLpaaIine2Ylx62YOa5znjfmI7r7uF+a4OOdI0VM90dNG2Ytcc775WX42t6Xj9q0wzKfqxzgwXYhUnZPZy9+N7fdn64+hJ8Owx0FM2LrXueGOHXEkuzOuS/XuJ0HIKK4f0XRtfmqJ3Ti98gbkv+065Put4qY0VUZIY5Ht6suja9zSfRu0Egnkq22i6RZ5XubSu6mEGweAM7/1rn0R4a815QrZNqD8T3WPTVwjK1ZxwXn7lnQQMja1rGhjGgBrQLADuAWrimC09Y0CeJsgbfKTcEX32cNQoR0d45Vz1D2SSPmiERc4uOYtOYBtnHXXXT8FYhNlVZCVU8Z3mnT2w1NW1jd0ZyaHZKhpyHR07A4bnG7yOYLibLrqu8e6TXh7mUjWZWm3XOBObm1vAcyuXSdJVcxwL+rmbxaWBvuLd3xV36W6a2n/ACzJ/kdLU9iP8LcWwoVjvRrFO9z6d/UOcSSwtuwk7yLat+IUmwXF462BksdwHXu072uGhaVvqiM51S3bmbrKqtTBbSyuRVo6Lay/52nt35pPsyKU7LbCx0D+se/rprEA2s1oO/KN5PC5UoRTnqbJrDZRT2dRVLait5lFhZWc3hFhZQBYWVhAFlEQBEWLoDKLCIDKIiAIsLKAIiIAiIgCIiAIiIAiIgCIiAIiIAiLCAyiIgC1sRnMcUjmmNpa0kOebMb+s49w3r5xTEBTxl2UyPJDY4x6T3n0WD8eABPBct+D1FU+HypzDDEGvdEy9pJrk9r9RmgA42uVOMeb4FNk37MVlnNrqxtI6KnhaKyvmeJDI8XDXEW699t1hewFrNHv8tsX11VKykpmPDCxpmlsWsdfgXcGjiN53cFKaXCIYZZZWs87MbvkJJcf1QTuGg0Hct1WK1RaaXz6md6aU4uMpYT6dPy+bOFT7OGnw99PA8NkdG4dabi73DtONtR3chZcTZzo3bA9slS5srmm7Ymg5ARuLifS8LW8VOEXiumk0nxLJaOmTi2vZ4dDyqqcSxvYb2exzTbfZwsbe9V6zoofn1qW9XfeIzmt4XsD7VY6Lyu6dedlnt+lqvadizg52B4DDQR5IRv1e86uce9x/huW3WQdZHIwG2dj237szSL/ABXqsqtybeWXRhGMdlLcUHX0ElNI6OVpY9psQePMd45rxYwuIDQXOJsGgEknuAG9X3VUMUwtJGyQdzmNcPiF50mE08BvFDFEe9sbGn3gLpLX7t63nAfYj2t093hvOVsRg0lHRtbLpI97pHN+bmAAb42A96kCIudOTlJyZ3qq1XBQjwRG9rNsmYdla1vWzvFwy9g0XtmcffpyURb0pVl9Y4CO7LIPjmXz0m0D2VbZCDkljaAeGZmhb7rH2qHrq6fT1utNrJ8zrtdqI3yinhItTBOkmnqHBk7fJnnQOJzRk/taZfbpzUvBuvz4rE6NtpHOJppSXWaXQE7wB6UfgBqPA8lTqNKoraga9B2nKySrt4vg/wAlgIiLnHfCIiAIiIDg7b1ckFDM+J7o3tMdnNNiLyNB+BKq/wDKuv8ApU31yrL6Qfk6fxi+9aqeXV0UYuDyuZ8x2vbONyUW1u697Ot+Vtd9Lm+uvSLbPEG7qqQ+OR32hWTslh8LqClLoo3EwtuTGwk+JsvbGdkqSqjc0xMjfY5JWtDXNPA6bxyKi9TUpbLgWrs/UOCnG15xnn+SG4R0nzsIFSxsrOL2gNeOdvRd8FJtqMczYa6ellIuY8sjTYi8gBHI7wQqjc3KSDvBIPsXYw2ud5FXRXuwiCQDuInY0+8EfVVtmmhlSiuaMtHaFuzKubzueHzTwfP5XV/0qb6yflfX/SpfrD8FyFc+zmFwOoqUuhicTTxEkxsJJyDUmylfKFST2SvR13aqTirGsd7KxZtliDd1VJ7cp+0LvYL0nTMcBVNErDvkaA1452GjvDRSnaLY2kngkLYmQytY5zJGNDdQLgOA0I8VT6jX6K+L9Usveq0U16+c+eDL+pqpkrGvY4OY9oc1wOhHeoXtF0lNic5lI1srhoZnXyX/AFQPS8d3iofBtNLHQPpmkjPKSXd0ZAzRjxd9p71xmtJIAFySAB3k7goVaNJtzLtT2tKUVGrc3x/COxVbY18p7VTI2/BhDB/62XgMfrW6+U1A8ZZP4lWlszslBRRMuxr6ggGSUgE34tbfcBu03ruTU7JGlr2te072uAI9xUHqq4vEY7i6HZl847U7Gn8X9ypsN6Q66EjO8VDOLXgX9jm2PvurD2c2pgxBpyXZI0duJxGYcx85vP7FA9v9l2UT2SQjLFMSCzgx41sORF9OFio1h2ISUsrJYzlew3Hce9p5EaK2VFd8NqG5maGsv0dvo7XleeBa+1m2UeHgNaBLO4Xay+jR8557uXHkq3xHa6tqSc872g+owljfCzd/tutPGMRdVVEsrr+ceSB3N3Nb7BYexbuyFNBLWwtqMvVku0cbNc4DstPIn37uKnXTCqG01llN+st1VuxGWIt4XL5nNaZX6jrHc+0fivWnxephPYnmjI4CR4+F1escbWgBoDQNwAAA9i167CYKgWmijkH6zQT7DvHsWf8AWp8Y7jf/AIeaWY2b/D+yvNmdua+SaOItbV5zaxAa4Di7MBawGuoVj1lZHBG6SVwYxgu5x3f95LQwXZemoXSOhYQ6TeS7MQPmNJ1Avr/0Kv8ApE2gdUVBhafM05sRwdJ6zj4bvf3qrZjfZiCwjR6SzRadyultS5G3jXSdK8ltKwRs/SPAc88w3c323Ubm2orpDrVT3PBry34NsvHAsJdWVEUQNs7u07uaBdzvcFc+F4LT0jA2GNrABq6wzHm528labJVafCUcs5+nr1OuzOU8LzwRTke0ldGdKmcHuMjj8HKQYR0m1MRAqGtqGcXABsg56aH3DxVjYhhUFUwtmjbI0941HMHeDzCpvafBPIap8Vy5mjo3HeWu3X5jUexKp1X+q47xqKdTocTjNteeRceGYnDWRtkhcHtPvabatI4FVfjW11dHVVDWVD2sZPK1rbM0AeQBu7lrbF4+6iqmXPmZiGSjhqbNf4gn3XWhtF/5lX/mZvvHJVp1Cxp70NVr5XURlF4ed+PA2/y1xD6VJ7mf8U/LXEPpUnuZ/wAV2OjKiimmqBJGyQCJhAcxrgDn3i4Vh/yFSfRqf/Rj/BeW3V1y2dglptLqNRWrFa18X+SrcM2rxCaeGPymTzksbdzPWeAeHNa9TtbXB7wKqUAPdbtDdmPJW5Hg9MwhzaeFrmm4cIowQe8EDRfBwGkP9mp7n+5j/BU/qa8+wan2dfs49K8/H8lQ/lfX/SpfrD8E/K6v+lTfWH4KxNssHpo6CpcyCFjgxtnNijBHbbuIGiqRbKXC1ZUTlauF2mmouxvKzxZ1/wArq/6VL9Yfgs/ldiH0qb6w/BWDsThFNJQU7nwQvcRJdzomOJ868akhd0YFSDUU1OCNx6mP8Fnnqa4ya2DfV2fqLIKfpeKzz/J90UcjKeMOJklbE3M5x9J+XUk+Kh9Ni+Mmnq3Oi86xzOr820Edo9YGt9YAW339qnMjMwIuRcEXG8XG8KE03R1IynqYvKiTO6Mg5Tl7Die2L6k3+HFZKpQ37WOXLvOnqYW+qq88HweOW4xVYtjIjoi2IZ5Aet7DTc5zlDx6gLLHS287ty2hiWK+WVLBE0wtjlMV2gNuGnqiH7yS61xzO6y16no7e+Ojb5UR5OHAnKeMhfePXskXt7Avao2O6qoq6l9U5kb4p7mxzND2EG5vqG7x4BXbVfdz5PqZdjUJ5e1y/cum/l8+pnCKaoxKkmZiTMoz+aeWtY4WHpAbhY6X43I1UG2g2SqKBxzNMkXqzNBy/vfNPj8Vvx0tL/Jsg8sdbythy9S+18jgG5L8Rc3v6oVj7OMYKOnDJDMwRNAkIILh4Hd3W5Kx2OltrhnhjBQqI6xKMvaS9rKb48yjlJej+je+uie3RkOYvfwF2OaG37yTu8VZ0+ztHIbvpoHHv6pl/boor0g4fSsZStMopGhz8sbIbtIOXM/K21iNNean+qVvqJYz8Sn/ABstM/TOSezh44c+r4HRmxHExiJY2MGkykgloykdXcOL94OfS3w4rm0+L4yaaqc6LzrHsDPNtDgLnrMrfWt2e/ed68WUtO7F2WrHmQxtAGR1yTT2DesvbUdrdxstmn6OZGU1RF5USZnxuBykN7BJ7YvqTf4DeqfUilnHLkzX/wA03Jwy98uEl03f10M1OLYyG0WWEZpB50ZGm7s5sH/MGTKdLbz3WU2Dhe1xfuuq2x/BIaU4fFNWvY+JtvzbnWBlLusbY9jU5eOjR3LfwWCAYzO5tU58hM3m8jhcn0o897ODdeHq8lGdcZRyu/k+pZTfOE9mW/LS3yW7d58SeIiLEdcjnSD8nT+MX3rVTyuHpB+Tp/GL71qp5dfQ+7fifK9s+/Xh92Wls1thQwUdOyScNeyJoc3JIbHu0bZemL9I9JHG7qHGeUg5AGPDQeBcXAaDkoXQbB1lREySMRZJGhzbyWNj3iy24+jKuJ1MDeZkcfsaq3Vp9rLkXx1OudajGvlxx/ZEyb79Sd6kVFg7mYZVzuFhI6FkfNomaXO8LgD90qUYN0YRxuDqmTrrf1bQWs/eO9w9y6XSBGG4bKGgNaHQgACwAEjbABTnqYylGEOq+pTV2dOuudtu7CeF8ColYGF9JUNPTwxmCVxiiYwkOZYlrQLqv1KMR2HeyjiqYnGVroWPljt2m3aCXNtvaPeOa0XRrlhTMWjnfDalTyW/wN3Hekl9RE+OGLqQ8Frnl+Z2U6ENAAAuNL6qFtaSQACSTYAbye4ID7VaWwdNh8kfWQRBs7NJA9xe9hPFpO4HgQAoScdNDMYltas7QtxOe/zwKzraN8EjmSDK9uXM3uJaHWPPVbuy8IfXUoO7r2H3HN/Bb239MY8QmvukEbx4FgH2tK0dmJxHW0rjuE7Afacv8VZtbVW13fYz+jVep2OSl9y71lEXAPuSJ9JkYNBf5s0ZHtu3+KqdWt0mzBtCBxfNGB7A5x+xVSuzovd/E+S7Yx+o+CN8YLM6mFQ1pfFncx5AuWFtjd3Ig71oK3OjmmLMPYSPzkkj/ZfKP9q3cQ2Noagkvga1x9Zl2HxOXQ+0KD1ijNxki1dkysrjOD3tcGVRRbSVlPYR1ErQNzc2Zv1XXC71B0nVkZHWtjnbx0yO97dPgu3W9FcLr9TPJGeAeGvHwsVBsdwCaglySgai7Hg3a4X3j8FZGVF27G8onDWaRZbePHKLUwLbGmrmnISyVrS50LrZrAalp3OHh7lTk0pe5zjqXuLieZNz9qzT1Dontewlr2m7SOC81OqhVNtcynVa2WpjFT4rP2Jp0WQg1UzjvZAbfvPb+CtBVd0WzAVcrT68Bt+69v8AAq0VzdZ71n0PZOP0yx1YVZ9KsQE9O7i6Fw+q+/8A9KzFWXSpMDUQN4thJP7zz/xTR+9R72rj9M/h9SEL3rpjJLI473vLj4k3K8QL7tSdy2MSg6qaVh3skc0/umx+xdnmfI79l9P9m5gG0c2Hue6IMJkaGnMCRYG+liF2v50K35lP9R//ADXjsDgUFdLM2dpeGRtLbOc3UutwKm383eHfonf6sv4rFdZTGeJxyzsaSjVzqTqnheP9HrsXj0tfTvklDA5srmANBAsGNPEnXUqQLRwjBoaJhZA0tYXFxBc52pAF7nkAt5cuxxcm48D6OiM41pWPL5nC24+Tqr9hv3jVTCufbj5Oqv2G/eNVMLqaH2H4nznbXvo+H3ZcmwXydTeEn3z1IFH9gvk6m8JPvnqQLmW+8l4s+h0vuIeC+gRYJsovtFjEVXRz+TVkcZjczO/O5otm9G4F+1wIvey8hByeCdtqri2+PTrg+tqtpKqjlgbDT9c2T0jlebnNbq25dxtrc33rVl2lqpKqqgdR54WRTWblddwaw5bncQ/dYD1uK024FiFTBQugrg8MDs7xLJa/WEh17XfYdmzvmrrUGB1zMRkmfUZqZ2e0ed+oI7LMm5uXvHdzWnFcVjdlZ69TnbV9k8rKTa6Yw1vOZsbhkFbSysmo2xMEwcLGYZjl3gucXXG7fbXxU1paVkLGsjaGMYAGtG4AcF6os9ljm8m+iiNUUufXGAoZ0jSWFN/RG1Xbd2iJOz6PY7BB7XPTs7lM1EOkASWp8lYykGd1w6R7Mx0s67QScvPTVSo94irW+4l/XXvNKGX/APYjHkAZ2GedtJdvmR29+TT0d3DfdTxQiJk38rMvXsc3I28PWPu4dSLsyWy6ntb763U3Xt37fAjo/wB//Z9PsQjbqW1VSf0JtVus8iTXt/mhlIHPtXGu7esYPLfGJx5EI/znn7SXH94bnL2+QHpeK9dtWy+U0uStZSg2GQyPab5/zlmizhw7VhpzKxhDZf5WnvXMkYOs/o/WPJtwZkIyjLpuPDmVevd/B9epjkn+o/8AS6dPn9yaIiLCdojnSD8nT+MX3rVTyuva/DZKqjliiAdI4x2BIA0ka46nkFXX83eI/omf6rPxXU0dkIwak+Z832rp7bLk4RbWOneyxdj/AJPpP8Fq7K5uzlG+npKeOQWfHGGuFwdRzC6S503mTO/Smq4p9F9Ao10ifJ037UX3rVJVxNsMMlq6OSOIB0jnRkAkAaPBOp5Be1NKcW+pDVRcqZpccP6FLK8dnBeipP8ALRfdhVp/N3iP6Jn+qz8VaOC0zoaanY8WfHDG1wvfUNAOvFbtZZGUVsvJxuyaLK5yc4tbuaKv252X8imzxj+jzE5e5jt5j8OI5eC5GCYzJQzNljO7RzeDmne0/wDdCrpxTDI6uF8Ugux4tzB4OHMHVVdN0cV7XODWMe0EhrusYLi+hsTp4KyjURnDZsZTrdDZVb6ShPHdyZIdsMPZilJFVU3bdG03b6xZ6zCPnNN9PHkq3a4ggg2I1B+wqx9jMExGglIfG008npjrWHKeEjRf2HvHgFt7RdHUVS4yQOEEjtXNteNx77DVp8Pco13xqew3lcmS1Gjs1MVdGOJc1w+KNvZzbimqo2iWRkM4AD2uIaCfnNJ0IPdvXZnxmmjbmfPC1veZGfjqqrqej/EIzpEJB3skYfgSD8Frt2KxA/2V/vjH/wBKD09MnlT3F0dfq4R2ZVNvrhm5tztQ2vlY2K/UQ3yki2Zx3vtwGgA9veuNg2EyVkzIoxq49p3BrfWeeQUiw3oyq5COucyBvHUPf7ANPipzRbJwU9NJDEXx9a0tfMCOsNxa9yPHS3FWy1FdUdiDM0NDfqbHbcsL5fBdDg0vSFSUz+oEb/J4bRxytIdcNAGYt00uDqL3UhpNr6CYdmpiHJzsh9zrKE4h0W1DL9TLHK3gHXY7+I+IXFn2JxBm+meebSx32FV+honvUi/9VraXiVeV4fgteXaGjYLuqYAP8Vh+AKrXb3aSKuljEOscId27EZi4i9gdbdkfFc1myFeTpSy+1oH2ldWg6Na2UjrOrgbxLnBzvY1t/tCnXXTS9pyKr9RqtVH0arwn3EZo6R88jI4xmfI4NaOZ/hxUn232SNH1ckYvCWRseQPRe1obmPJ1r+N+8Kd7O7I0+Hi7LySkWdK617dzR6o/7ddieBkjXNe0PY4EOaRcEHgQq56z1048EX09k/8AC42e0/488yjcExV1HURytFyx2rfnNIs5vtBKuDDdqaOpaCyeMEjVjnBrxyLT/DRRLGui8lxdSSAA/wBVITpya8X+I9qjs2wmIt/s5dza+Mj/AHKyz0N+/awzPQ9XoW47GUWjiO01JTNLpJ49Boxrg5x5Bo1VP4/jDq2oklcMuYgNb81o0a33fElbsew+IuNvJnDmXRgfFy7+D9F7yQaqQNb+jYbuPIuOg9l0rVNHrbWWNRLV63ENjC89TlbB7POq6lsjh5iBwc48HOGrWDv1sTyHNcjaH/zKv/MzfeOV2UVFHTxtjiYI2NGjR9vM81WmMbB18tTUPZGwskmkc09awaOeSNL9xSnUqdjlJ4RLVdnyqojCCy85ePA2Oin8/U/4TP8AerLUJ2C2YqaGWZ07GtD42htntdqHX4KbLHqpKVjaOr2bCUNOoyWHv+oREWY6BwtuPk6q/Yb941Uwrv2ooJKmjnjjAMj2gNBIA9Np3nwVbfzd4j+iZ/qs/FdPR2QjBqTxvPnO1qLbLYuEW93TvZPtgvk6m8JPvnqQLkbJ4fJS0cMUoDZGB+YAgjWRzhqORC66wWvM211O5p040wT6L6HnPbI64LhlNwOItqFVNDUUJo64ilnsHQ/1wJF3uydrL2LG+8G91bEl7HLbNY2vuvbS6glNQYyKarDsvWPcwsHmbu7R6wttpqLb1dQ0k8vpzxzMeug5SjhZ3S/bnl58T5ots4aClomxU0mSUPJBfr+dLXFpy9sk3PDeF1Py7b5VUQ+TyWgZMcwN3Hq2lx7NtAbaG/Ed659VQ4yY6HLkzsB6z8z2XZzlL76WyW9HmtttJiwralwMYhdHKInER5fRPUj51w6178+SslGt5e7nz7ymE744is43fsXDHj/o8W9JINK6byZ12zNjy5+z2ml18+XuG63ELuybRhtB5X1byOqD+r46kC1+7W9+7VRlmH4z5C9hDesM4IZ5jNksc1vV9LKe/epJNDW/ydlBZ5b1IB9G2bS4+bfLcd11CyNaxjHHryLabL2ntZ9n/wCcb/z3HEm6SA2mhm8mdeWSRhbns0ZMpJDsut8w4cD3Ly6QqumMdG6aCV5eHObaQRlrSGlzHEtOuo05b18T0GMmjp2tDesbK8ub5jMG6dXe/Z0Ofd3hTeOHMxglDHvAaXaAjOBqRfndetwralHv4MjGNt8ZQm3wXGK+Pj9iBMqaNuLstTTB4Y0g59ARTgg9Va/o2HpbxuW/B0kh9PUS+TOBhdGA3PcHOSBmdl7Nsvcd4W1NS4n/ACkXtyeS5SGuPV2y9Xo0+vfOuZTYfjIpaprsvWPewsHmLuFz1hbbs69nfzsp+pJLaxy5+f6Kk7q3JQyt8uEF03c/l1NHaHG6SrdQSzUsxdI3UCTKMolLcg7Jz6gnTLo4d63sFmpTjM4ZBK2XNNZ5ku0OF87smW7Qdban0ua9KmhxktocuTMwec/M9l2c2L+WTKOzxB5KbthaHFwaA4ixdYXI4AlRnYoxwu/n3k6aJ2Wbct2Gnvilnd58D7REWI7AREQBERAEREAREQBERAEREAWERAZREQBYWUQGFlEQBERAEREAREQBERAEREAREQBERAEREBhZREAREQBERAYWURAEREAREQBERA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8" descr="data:image/jpeg;base64,/9j/4AAQSkZJRgABAQAAAQABAAD/2wCEAAkGBg8NDw8UEBAQDg8PDxAUEA8WEBAUFBUVFRAVFBQQFBUYGyYfFxkjGRUUHzEgIycpLCwsFR8xNTAqNSYsLCkBCQoKDgwOGg8PGjQlHyU1MzMzLjIrNSwwMCwsKS8tMDQsNTQsNDQsMDQ0LCwqLDQsLCwsLC0sLC8vLDQuLCwsLP/AABEIAIIBggMBIgACEQEDEQH/xAAcAAEAAgMBAQEAAAAAAAAAAAAABgcBBAUDAgj/xABKEAABAwIDBAUHBwcMAwEAAAABAAIDBBEFEiEGMUFhBxMiUXEUIzJCgZGhNVJUkrGz0RYzU2JygsEVFyRDRGNzdJOy0vA0osIl/8QAGgEBAAMBAQEAAAAAAAAAAAAAAAIDBAUBBv/EADURAAICAQEFBAkEAgMBAAAAAAABAgMRBBIhMUFRBWFx8BMiMjOBkbHB0RRCoeEV8SNyglL/2gAMAwEAAhEDEQA/ALxREQBERAEREAREQBERAEREAREQBERAEREAREQBERAEREAREQBERAEREAREQBERAERfL3hoJN7DuBJ9w1KA+kUexHad0R0jyMzWzyEtufmtAuSeTQ494CxHtQWBrp2tp4v0kp6tzv8ADh7Tz4m3hwVno5YyZ3qK08ZJEi0sLxeOraXRZywGwe5jmB3NuYC45rdUGmnhl8ZKSyuAREXh6EREAREQBERAEREAREQBERAERYQGUREAREQBERAEREAREQBERAEREAREQBERAEREAREQBERAEREARFFK/aGR7zlc2KCNxD5XPyxgjg6Qem7+7j9rhuU4wcuBVZbGtbzt4tiD4WjJGZHO3aE/Ab/aWjvcFwcJ2jmlkLWg1Lr9prLdXHzkntl0HqsB8XKQVMUdTT6tMzHsDgy7mdZpmDTciwOmh071Ep8Eqpm3rJosOom7qaJzWi3cXDQn3+CtrUWmn58+WZdRKxSThw88XwX8+BNJImyglpAdZzRI3KXNvvsSDruUJx1lBhTw58UldVyDM0yvL+NsziRbffcCdOC62B7Q4ZEY6ald6Rs0Bkli61yS4jUm29SYtHcvE3VLenj5EpRjqIZi1lc/aSZXUGL43XOHUx+Txnc7qwxoH7UgJPsU8wyCWOFjZpOulA7cmUNub9w93sUK2h6SzG98dKxpyEtMz7kEg2OVvjxPuUaO3eJF1xObk6NEcVvADKtTonatyUUc6Otp08nmcpv+PgXIi5ezdRUy00bqpgZMb3FrG1+yS31SRw+xdRc+Sw8HchLbipLmERF4SCIiAIiIAiIgCIiAIiIAiIgCIiAIiIAiIgCLCygCIiAIiIAiIgCIiALCyiAIiIAiIgCIiALWxGs6iNz8uaw3Xa0eLnO0a3vJ+O5a+I4r1bhHG0STOtvOVkYJsHyu4C+4b3cO8cfaWsLnxQRw+WVQAcWm4gYTullF7HcSGk/wvZCDbRntuUYvHH7/AJOpgVY+oY6RxcQ49g5ckZHfGD2i39Z1r7wAFD8VrqamqLyl2J1rXWjhaMsEJvoxrBfUd2p77FTbDKOVkOWeZ00rrl7wA0AkeiwACwHDjxUTq8XwzBnubBD11QPSOa5aeIdI69jyHtV1W+TSWfD8mTU5VcXNpdW9/wAlwb+eCX4VLM+Fjp2NilcLuY0khuugv32tfmojj+xNbX1LnyVEQhDj1Te2cjeAy2tfvN9V39lNoH4hC6R0PUgPLW9ouDgANQbDibexaW2+1jsPYxsTQZpQSHEXa1o0LrcTc6BeV+kjZsxW8lf6CzTqdjbj8smxs7sZT0HabeWa1utdbTvDR6v281IFQ9bjNRUG8s0jzzebDwA0HsVn9HsFUylJqC/K514WvJLg22p11AJ3D8VZqKJRW3OWWUaHW12S9FVDC88TpVmyVDO8ukp4y9xu5wzNJPecpFyvegwClpjeKCON3zg0ZvrHVb7jYHkFTeO7Z1VW91pHwxXOSJji3ThmI1cVCmuy7cnuL9VdRpMTcd77i5FlUJHiU7Dds0rT3iR4P2qcbC7ZzyzNgqHdaHh3VyH0gWtLsrj6wIB13qdmjlCO0nko0/a1ds1BrGSw0RFiOwEREAREQGLIsogCIiAIiIAiIgCIiAIiwgMoiIAiwiAyiIgCIiAIsLKAIsIgMoiIAiIgCIiALUOIs64RNu+QDM+2oYLaF54X4DefDVMQxOKmje+Rwa1gBI3nXRoA4knQd649JR1T6STqwyjknfmBdmdI1rrZpJHetKRc8ANBwU4xysspnY08R38/PifFG1tRWu8olbJNDd8dIy7o4QCAHyOtZ0uo37uHeuRjO0FXX1DqfDwWsa7LLUDTUGx7fqtHLU8FJNmcLpaaIine2Ylx62YOa5znjfmI7r7uF+a4OOdI0VM90dNG2Ytcc775WX42t6Xj9q0wzKfqxzgwXYhUnZPZy9+N7fdn64+hJ8Owx0FM2LrXueGOHXEkuzOuS/XuJ0HIKK4f0XRtfmqJ3Ti98gbkv+065Put4qY0VUZIY5Ht6suja9zSfRu0Egnkq22i6RZ5XubSu6mEGweAM7/1rn0R4a815QrZNqD8T3WPTVwjK1ZxwXn7lnQQMja1rGhjGgBrQLADuAWrimC09Y0CeJsgbfKTcEX32cNQoR0d45Vz1D2SSPmiERc4uOYtOYBtnHXXXT8FYhNlVZCVU8Z3mnT2w1NW1jd0ZyaHZKhpyHR07A4bnG7yOYLibLrqu8e6TXh7mUjWZWm3XOBObm1vAcyuXSdJVcxwL+rmbxaWBvuLd3xV36W6a2n/ACzJ/kdLU9iP8LcWwoVjvRrFO9z6d/UOcSSwtuwk7yLat+IUmwXF462BksdwHXu072uGhaVvqiM51S3bmbrKqtTBbSyuRVo6Lay/52nt35pPsyKU7LbCx0D+se/rprEA2s1oO/KN5PC5UoRTnqbJrDZRT2dRVLait5lFhZWc3hFhZQBYWVhAFlEQBEWLoDKLCIDKIiAIsLKAIiIAiIgCIiAIiIAiIgCIiAIiIAiLCAyiIgC1sRnMcUjmmNpa0kOebMb+s49w3r5xTEBTxl2UyPJDY4x6T3n0WD8eABPBct+D1FU+HypzDDEGvdEy9pJrk9r9RmgA42uVOMeb4FNk37MVlnNrqxtI6KnhaKyvmeJDI8XDXEW699t1hewFrNHv8tsX11VKykpmPDCxpmlsWsdfgXcGjiN53cFKaXCIYZZZWs87MbvkJJcf1QTuGg0Hct1WK1RaaXz6md6aU4uMpYT6dPy+bOFT7OGnw99PA8NkdG4dabi73DtONtR3chZcTZzo3bA9slS5srmm7Ymg5ARuLifS8LW8VOEXiumk0nxLJaOmTi2vZ4dDyqqcSxvYb2exzTbfZwsbe9V6zoofn1qW9XfeIzmt4XsD7VY6Lyu6dedlnt+lqvadizg52B4DDQR5IRv1e86uce9x/huW3WQdZHIwG2dj237szSL/ABXqsqtybeWXRhGMdlLcUHX0ElNI6OVpY9psQePMd45rxYwuIDQXOJsGgEknuAG9X3VUMUwtJGyQdzmNcPiF50mE08BvFDFEe9sbGn3gLpLX7t63nAfYj2t093hvOVsRg0lHRtbLpI97pHN+bmAAb42A96kCIudOTlJyZ3qq1XBQjwRG9rNsmYdla1vWzvFwy9g0XtmcffpyURb0pVl9Y4CO7LIPjmXz0m0D2VbZCDkljaAeGZmhb7rH2qHrq6fT1utNrJ8zrtdqI3yinhItTBOkmnqHBk7fJnnQOJzRk/taZfbpzUvBuvz4rE6NtpHOJppSXWaXQE7wB6UfgBqPA8lTqNKoraga9B2nKySrt4vg/wAlgIiLnHfCIiAIiIDg7b1ckFDM+J7o3tMdnNNiLyNB+BKq/wDKuv8ApU31yrL6Qfk6fxi+9aqeXV0UYuDyuZ8x2vbONyUW1u697Ot+Vtd9Lm+uvSLbPEG7qqQ+OR32hWTslh8LqClLoo3EwtuTGwk+JsvbGdkqSqjc0xMjfY5JWtDXNPA6bxyKi9TUpbLgWrs/UOCnG15xnn+SG4R0nzsIFSxsrOL2gNeOdvRd8FJtqMczYa6ellIuY8sjTYi8gBHI7wQqjc3KSDvBIPsXYw2ud5FXRXuwiCQDuInY0+8EfVVtmmhlSiuaMtHaFuzKubzueHzTwfP5XV/0qb6yflfX/SpfrD8FyFc+zmFwOoqUuhicTTxEkxsJJyDUmylfKFST2SvR13aqTirGsd7KxZtliDd1VJ7cp+0LvYL0nTMcBVNErDvkaA1452GjvDRSnaLY2kngkLYmQytY5zJGNDdQLgOA0I8VT6jX6K+L9Usveq0U16+c+eDL+pqpkrGvY4OY9oc1wOhHeoXtF0lNic5lI1srhoZnXyX/AFQPS8d3iofBtNLHQPpmkjPKSXd0ZAzRjxd9p71xmtJIAFySAB3k7goVaNJtzLtT2tKUVGrc3x/COxVbY18p7VTI2/BhDB/62XgMfrW6+U1A8ZZP4lWlszslBRRMuxr6ggGSUgE34tbfcBu03ruTU7JGlr2te072uAI9xUHqq4vEY7i6HZl847U7Gn8X9ypsN6Q66EjO8VDOLXgX9jm2PvurD2c2pgxBpyXZI0duJxGYcx85vP7FA9v9l2UT2SQjLFMSCzgx41sORF9OFio1h2ISUsrJYzlew3Hce9p5EaK2VFd8NqG5maGsv0dvo7XleeBa+1m2UeHgNaBLO4Xay+jR8557uXHkq3xHa6tqSc872g+owljfCzd/tutPGMRdVVEsrr+ceSB3N3Nb7BYexbuyFNBLWwtqMvVku0cbNc4DstPIn37uKnXTCqG01llN+st1VuxGWIt4XL5nNaZX6jrHc+0fivWnxephPYnmjI4CR4+F1escbWgBoDQNwAAA9i167CYKgWmijkH6zQT7DvHsWf8AWp8Y7jf/AIeaWY2b/D+yvNmdua+SaOItbV5zaxAa4Di7MBawGuoVj1lZHBG6SVwYxgu5x3f95LQwXZemoXSOhYQ6TeS7MQPmNJ1Avr/0Kv8ApE2gdUVBhafM05sRwdJ6zj4bvf3qrZjfZiCwjR6SzRadyultS5G3jXSdK8ltKwRs/SPAc88w3c323Ubm2orpDrVT3PBry34NsvHAsJdWVEUQNs7u07uaBdzvcFc+F4LT0jA2GNrABq6wzHm528labJVafCUcs5+nr1OuzOU8LzwRTke0ldGdKmcHuMjj8HKQYR0m1MRAqGtqGcXABsg56aH3DxVjYhhUFUwtmjbI0941HMHeDzCpvafBPIap8Vy5mjo3HeWu3X5jUexKp1X+q47xqKdTocTjNteeRceGYnDWRtkhcHtPvabatI4FVfjW11dHVVDWVD2sZPK1rbM0AeQBu7lrbF4+6iqmXPmZiGSjhqbNf4gn3XWhtF/5lX/mZvvHJVp1Cxp70NVr5XURlF4ed+PA2/y1xD6VJ7mf8U/LXEPpUnuZ/wAV2OjKiimmqBJGyQCJhAcxrgDn3i4Vh/yFSfRqf/Rj/BeW3V1y2dglptLqNRWrFa18X+SrcM2rxCaeGPymTzksbdzPWeAeHNa9TtbXB7wKqUAPdbtDdmPJW5Hg9MwhzaeFrmm4cIowQe8EDRfBwGkP9mp7n+5j/BU/qa8+wan2dfs49K8/H8lQ/lfX/SpfrD8E/K6v+lTfWH4KxNssHpo6CpcyCFjgxtnNijBHbbuIGiqRbKXC1ZUTlauF2mmouxvKzxZ1/wArq/6VL9Yfgs/ldiH0qb6w/BWDsThFNJQU7nwQvcRJdzomOJ868akhd0YFSDUU1OCNx6mP8Fnnqa4ya2DfV2fqLIKfpeKzz/J90UcjKeMOJklbE3M5x9J+XUk+Kh9Ni+Mmnq3Oi86xzOr820Edo9YGt9YAW339qnMjMwIuRcEXG8XG8KE03R1IynqYvKiTO6Mg5Tl7Die2L6k3+HFZKpQ37WOXLvOnqYW+qq88HweOW4xVYtjIjoi2IZ5Aet7DTc5zlDx6gLLHS287ty2hiWK+WVLBE0wtjlMV2gNuGnqiH7yS61xzO6y16no7e+Ojb5UR5OHAnKeMhfePXskXt7Avao2O6qoq6l9U5kb4p7mxzND2EG5vqG7x4BXbVfdz5PqZdjUJ5e1y/cum/l8+pnCKaoxKkmZiTMoz+aeWtY4WHpAbhY6X43I1UG2g2SqKBxzNMkXqzNBy/vfNPj8Vvx0tL/Jsg8sdbythy9S+18jgG5L8Rc3v6oVj7OMYKOnDJDMwRNAkIILh4Hd3W5Kx2OltrhnhjBQqI6xKMvaS9rKb48yjlJej+je+uie3RkOYvfwF2OaG37yTu8VZ0+ztHIbvpoHHv6pl/boor0g4fSsZStMopGhz8sbIbtIOXM/K21iNNean+qVvqJYz8Sn/ABstM/TOSezh44c+r4HRmxHExiJY2MGkykgloykdXcOL94OfS3w4rm0+L4yaaqc6LzrHsDPNtDgLnrMrfWt2e/ed68WUtO7F2WrHmQxtAGR1yTT2DesvbUdrdxstmn6OZGU1RF5USZnxuBykN7BJ7YvqTf4DeqfUilnHLkzX/wA03Jwy98uEl03f10M1OLYyG0WWEZpB50ZGm7s5sH/MGTKdLbz3WU2Dhe1xfuuq2x/BIaU4fFNWvY+JtvzbnWBlLusbY9jU5eOjR3LfwWCAYzO5tU58hM3m8jhcn0o897ODdeHq8lGdcZRyu/k+pZTfOE9mW/LS3yW7d58SeIiLEdcjnSD8nT+MX3rVTyuHpB+Tp/GL71qp5dfQ+7fifK9s+/Xh92Wls1thQwUdOyScNeyJoc3JIbHu0bZemL9I9JHG7qHGeUg5AGPDQeBcXAaDkoXQbB1lREySMRZJGhzbyWNj3iy24+jKuJ1MDeZkcfsaq3Vp9rLkXx1OudajGvlxx/ZEyb79Sd6kVFg7mYZVzuFhI6FkfNomaXO8LgD90qUYN0YRxuDqmTrrf1bQWs/eO9w9y6XSBGG4bKGgNaHQgACwAEjbABTnqYylGEOq+pTV2dOuudtu7CeF8ColYGF9JUNPTwxmCVxiiYwkOZYlrQLqv1KMR2HeyjiqYnGVroWPljt2m3aCXNtvaPeOa0XRrlhTMWjnfDalTyW/wN3Hekl9RE+OGLqQ8Frnl+Z2U6ENAAAuNL6qFtaSQACSTYAbye4ID7VaWwdNh8kfWQRBs7NJA9xe9hPFpO4HgQAoScdNDMYltas7QtxOe/zwKzraN8EjmSDK9uXM3uJaHWPPVbuy8IfXUoO7r2H3HN/Bb239MY8QmvukEbx4FgH2tK0dmJxHW0rjuE7Afacv8VZtbVW13fYz+jVep2OSl9y71lEXAPuSJ9JkYNBf5s0ZHtu3+KqdWt0mzBtCBxfNGB7A5x+xVSuzovd/E+S7Yx+o+CN8YLM6mFQ1pfFncx5AuWFtjd3Ig71oK3OjmmLMPYSPzkkj/ZfKP9q3cQ2Noagkvga1x9Zl2HxOXQ+0KD1ijNxki1dkysrjOD3tcGVRRbSVlPYR1ErQNzc2Zv1XXC71B0nVkZHWtjnbx0yO97dPgu3W9FcLr9TPJGeAeGvHwsVBsdwCaglySgai7Hg3a4X3j8FZGVF27G8onDWaRZbePHKLUwLbGmrmnISyVrS50LrZrAalp3OHh7lTk0pe5zjqXuLieZNz9qzT1Dontewlr2m7SOC81OqhVNtcynVa2WpjFT4rP2Jp0WQg1UzjvZAbfvPb+CtBVd0WzAVcrT68Bt+69v8AAq0VzdZ71n0PZOP0yx1YVZ9KsQE9O7i6Fw+q+/8A9KzFWXSpMDUQN4thJP7zz/xTR+9R72rj9M/h9SEL3rpjJLI473vLj4k3K8QL7tSdy2MSg6qaVh3skc0/umx+xdnmfI79l9P9m5gG0c2Hue6IMJkaGnMCRYG+liF2v50K35lP9R//ADXjsDgUFdLM2dpeGRtLbOc3UutwKm383eHfonf6sv4rFdZTGeJxyzsaSjVzqTqnheP9HrsXj0tfTvklDA5srmANBAsGNPEnXUqQLRwjBoaJhZA0tYXFxBc52pAF7nkAt5cuxxcm48D6OiM41pWPL5nC24+Tqr9hv3jVTCufbj5Oqv2G/eNVMLqaH2H4nznbXvo+H3ZcmwXydTeEn3z1IFH9gvk6m8JPvnqQLmW+8l4s+h0vuIeC+gRYJsovtFjEVXRz+TVkcZjczO/O5otm9G4F+1wIvey8hByeCdtqri2+PTrg+tqtpKqjlgbDT9c2T0jlebnNbq25dxtrc33rVl2lqpKqqgdR54WRTWblddwaw5bncQ/dYD1uK024FiFTBQugrg8MDs7xLJa/WEh17XfYdmzvmrrUGB1zMRkmfUZqZ2e0ed+oI7LMm5uXvHdzWnFcVjdlZ69TnbV9k8rKTa6Yw1vOZsbhkFbSysmo2xMEwcLGYZjl3gucXXG7fbXxU1paVkLGsjaGMYAGtG4AcF6os9ljm8m+iiNUUufXGAoZ0jSWFN/RG1Xbd2iJOz6PY7BB7XPTs7lM1EOkASWp8lYykGd1w6R7Mx0s67QScvPTVSo94irW+4l/XXvNKGX/APYjHkAZ2GedtJdvmR29+TT0d3DfdTxQiJk38rMvXsc3I28PWPu4dSLsyWy6ntb763U3Xt37fAjo/wB//Z9PsQjbqW1VSf0JtVus8iTXt/mhlIHPtXGu7esYPLfGJx5EI/znn7SXH94bnL2+QHpeK9dtWy+U0uStZSg2GQyPab5/zlmizhw7VhpzKxhDZf5WnvXMkYOs/o/WPJtwZkIyjLpuPDmVevd/B9epjkn+o/8AS6dPn9yaIiLCdojnSD8nT+MX3rVTyuva/DZKqjliiAdI4x2BIA0ka46nkFXX83eI/omf6rPxXU0dkIwak+Z832rp7bLk4RbWOneyxdj/AJPpP8Fq7K5uzlG+npKeOQWfHGGuFwdRzC6S503mTO/Smq4p9F9Ao10ifJ037UX3rVJVxNsMMlq6OSOIB0jnRkAkAaPBOp5Be1NKcW+pDVRcqZpccP6FLK8dnBeipP8ALRfdhVp/N3iP6Jn+qz8VaOC0zoaanY8WfHDG1wvfUNAOvFbtZZGUVsvJxuyaLK5yc4tbuaKv252X8imzxj+jzE5e5jt5j8OI5eC5GCYzJQzNljO7RzeDmne0/wDdCrpxTDI6uF8Ugux4tzB4OHMHVVdN0cV7XODWMe0EhrusYLi+hsTp4KyjURnDZsZTrdDZVb6ShPHdyZIdsMPZilJFVU3bdG03b6xZ6zCPnNN9PHkq3a4ggg2I1B+wqx9jMExGglIfG008npjrWHKeEjRf2HvHgFt7RdHUVS4yQOEEjtXNteNx77DVp8Pco13xqew3lcmS1Gjs1MVdGOJc1w+KNvZzbimqo2iWRkM4AD2uIaCfnNJ0IPdvXZnxmmjbmfPC1veZGfjqqrqej/EIzpEJB3skYfgSD8Frt2KxA/2V/vjH/wBKD09MnlT3F0dfq4R2ZVNvrhm5tztQ2vlY2K/UQ3yki2Zx3vtwGgA9veuNg2EyVkzIoxq49p3BrfWeeQUiw3oyq5COucyBvHUPf7ANPipzRbJwU9NJDEXx9a0tfMCOsNxa9yPHS3FWy1FdUdiDM0NDfqbHbcsL5fBdDg0vSFSUz+oEb/J4bRxytIdcNAGYt00uDqL3UhpNr6CYdmpiHJzsh9zrKE4h0W1DL9TLHK3gHXY7+I+IXFn2JxBm+meebSx32FV+honvUi/9VraXiVeV4fgteXaGjYLuqYAP8Vh+AKrXb3aSKuljEOscId27EZi4i9gdbdkfFc1myFeTpSy+1oH2ldWg6Na2UjrOrgbxLnBzvY1t/tCnXXTS9pyKr9RqtVH0arwn3EZo6R88jI4xmfI4NaOZ/hxUn232SNH1ckYvCWRseQPRe1obmPJ1r+N+8Kd7O7I0+Hi7LySkWdK617dzR6o/7ddieBkjXNe0PY4EOaRcEHgQq56z1048EX09k/8AC42e0/488yjcExV1HURytFyx2rfnNIs5vtBKuDDdqaOpaCyeMEjVjnBrxyLT/DRRLGui8lxdSSAA/wBVITpya8X+I9qjs2wmIt/s5dza+Mj/AHKyz0N+/awzPQ9XoW47GUWjiO01JTNLpJ49Boxrg5x5Bo1VP4/jDq2oklcMuYgNb81o0a33fElbsew+IuNvJnDmXRgfFy7+D9F7yQaqQNb+jYbuPIuOg9l0rVNHrbWWNRLV63ENjC89TlbB7POq6lsjh5iBwc48HOGrWDv1sTyHNcjaH/zKv/MzfeOV2UVFHTxtjiYI2NGjR9vM81WmMbB18tTUPZGwskmkc09awaOeSNL9xSnUqdjlJ4RLVdnyqojCCy85ePA2Oin8/U/4TP8AerLUJ2C2YqaGWZ07GtD42htntdqHX4KbLHqpKVjaOr2bCUNOoyWHv+oREWY6BwtuPk6q/Yb941Uwrv2ooJKmjnjjAMj2gNBIA9Np3nwVbfzd4j+iZ/qs/FdPR2QjBqTxvPnO1qLbLYuEW93TvZPtgvk6m8JPvnqQLkbJ4fJS0cMUoDZGB+YAgjWRzhqORC66wWvM211O5p040wT6L6HnPbI64LhlNwOItqFVNDUUJo64ilnsHQ/1wJF3uydrL2LG+8G91bEl7HLbNY2vuvbS6glNQYyKarDsvWPcwsHmbu7R6wttpqLb1dQ0k8vpzxzMeug5SjhZ3S/bnl58T5ots4aClomxU0mSUPJBfr+dLXFpy9sk3PDeF1Py7b5VUQ+TyWgZMcwN3Hq2lx7NtAbaG/Ed659VQ4yY6HLkzsB6z8z2XZzlL76WyW9HmtttJiwralwMYhdHKInER5fRPUj51w6178+SslGt5e7nz7ymE744is43fsXDHj/o8W9JINK6byZ12zNjy5+z2ml18+XuG63ELuybRhtB5X1byOqD+r46kC1+7W9+7VRlmH4z5C9hDesM4IZ5jNksc1vV9LKe/epJNDW/ydlBZ5b1IB9G2bS4+bfLcd11CyNaxjHHryLabL2ntZ9n/wCcb/z3HEm6SA2mhm8mdeWSRhbns0ZMpJDsut8w4cD3Ly6QqumMdG6aCV5eHObaQRlrSGlzHEtOuo05b18T0GMmjp2tDesbK8ub5jMG6dXe/Z0Ofd3hTeOHMxglDHvAaXaAjOBqRfndetwralHv4MjGNt8ZQm3wXGK+Pj9iBMqaNuLstTTB4Y0g59ARTgg9Va/o2HpbxuW/B0kh9PUS+TOBhdGA3PcHOSBmdl7Nsvcd4W1NS4n/ACkXtyeS5SGuPV2y9Xo0+vfOuZTYfjIpaprsvWPewsHmLuFz1hbbs69nfzsp+pJLaxy5+f6Kk7q3JQyt8uEF03c/l1NHaHG6SrdQSzUsxdI3UCTKMolLcg7Jz6gnTLo4d63sFmpTjM4ZBK2XNNZ5ku0OF87smW7Qdban0ua9KmhxktocuTMwec/M9l2c2L+WTKOzxB5KbthaHFwaA4ixdYXI4AlRnYoxwu/n3k6aJ2Wbct2Gnvilnd58D7REWI7AREQBERAEREAREQBERAEREAWERAZREQBYWUQGFlEQBERAEREAREQBERAEREAREQBERAEREBhZREAREQBERAYWURAEREAREQBERAf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10" descr="data:image/jpeg;base64,/9j/4AAQSkZJRgABAQAAAQABAAD/2wCEAAkGBg8NDw8UEBAQDg8PDxAUEA8WEBAUFBUVFRAVFBQQFBUYGyYfFxkjGRUUHzEgIycpLCwsFR8xNTAqNSYsLCkBCQoKDgwOGg8PGjQlHyU1MzMzLjIrNSwwMCwsKS8tMDQsNTQsNDQsMDQ0LCwqLDQsLCwsLC0sLC8vLDQuLCwsLP/AABEIAIIBggMBIgACEQEDEQH/xAAcAAEAAgMBAQEAAAAAAAAAAAAABgcBBAUDAgj/xABKEAABAwIDBAUHBwcMAwEAAAABAAIDBBEFEiEGMUFhBxMiUXEUIzJCgZGhNVJUkrGz0RYzU2JygsEVFyRDRGNzdJOy0vA0osIl/8QAGgEBAAMBAQEAAAAAAAAAAAAAAAIDBAUBBv/EADURAAICAQEFBAkEAgMBAAAAAAABAgMRBBIhMUFRBWFx8BMiMjOBkbHB0RRCoeEV8SNyglL/2gAMAwEAAhEDEQA/ALxREQBERAEREAREQBERAEREAREQBERAEREAREQBERAEREAREQBERAEREAREQBERAERfL3hoJN7DuBJ9w1KA+kUexHad0R0jyMzWzyEtufmtAuSeTQ494CxHtQWBrp2tp4v0kp6tzv8ADh7Tz4m3hwVno5YyZ3qK08ZJEi0sLxeOraXRZywGwe5jmB3NuYC45rdUGmnhl8ZKSyuAREXh6EREAREQBERAEREAREQBERAERYQGUREAREQBERAEREAREQBERAEREAREQBERAEREAREQBERAEREARFFK/aGR7zlc2KCNxD5XPyxgjg6Qem7+7j9rhuU4wcuBVZbGtbzt4tiD4WjJGZHO3aE/Ab/aWjvcFwcJ2jmlkLWg1Lr9prLdXHzkntl0HqsB8XKQVMUdTT6tMzHsDgy7mdZpmDTciwOmh071Ep8Eqpm3rJosOom7qaJzWi3cXDQn3+CtrUWmn58+WZdRKxSThw88XwX8+BNJImyglpAdZzRI3KXNvvsSDruUJx1lBhTw58UldVyDM0yvL+NsziRbffcCdOC62B7Q4ZEY6ald6Rs0Bkli61yS4jUm29SYtHcvE3VLenj5EpRjqIZi1lc/aSZXUGL43XOHUx+Txnc7qwxoH7UgJPsU8wyCWOFjZpOulA7cmUNub9w93sUK2h6SzG98dKxpyEtMz7kEg2OVvjxPuUaO3eJF1xObk6NEcVvADKtTonatyUUc6Otp08nmcpv+PgXIi5ezdRUy00bqpgZMb3FrG1+yS31SRw+xdRc+Sw8HchLbipLmERF4SCIiAIiIAiIgCIiAIiIAiIgCIiAIiIAiIgCLCygCIiAIiIAiIgCIiALCyiAIiIAiIgCIiALWxGs6iNz8uaw3Xa0eLnO0a3vJ+O5a+I4r1bhHG0STOtvOVkYJsHyu4C+4b3cO8cfaWsLnxQRw+WVQAcWm4gYTullF7HcSGk/wvZCDbRntuUYvHH7/AJOpgVY+oY6RxcQ49g5ckZHfGD2i39Z1r7wAFD8VrqamqLyl2J1rXWjhaMsEJvoxrBfUd2p77FTbDKOVkOWeZ00rrl7wA0AkeiwACwHDjxUTq8XwzBnubBD11QPSOa5aeIdI69jyHtV1W+TSWfD8mTU5VcXNpdW9/wAlwb+eCX4VLM+Fjp2NilcLuY0khuugv32tfmojj+xNbX1LnyVEQhDj1Te2cjeAy2tfvN9V39lNoH4hC6R0PUgPLW9ouDgANQbDibexaW2+1jsPYxsTQZpQSHEXa1o0LrcTc6BeV+kjZsxW8lf6CzTqdjbj8smxs7sZT0HabeWa1utdbTvDR6v281IFQ9bjNRUG8s0jzzebDwA0HsVn9HsFUylJqC/K514WvJLg22p11AJ3D8VZqKJRW3OWWUaHW12S9FVDC88TpVmyVDO8ukp4y9xu5wzNJPecpFyvegwClpjeKCON3zg0ZvrHVb7jYHkFTeO7Z1VW91pHwxXOSJji3ThmI1cVCmuy7cnuL9VdRpMTcd77i5FlUJHiU7Dds0rT3iR4P2qcbC7ZzyzNgqHdaHh3VyH0gWtLsrj6wIB13qdmjlCO0nko0/a1ds1BrGSw0RFiOwEREAREQGLIsogCIiAIiIAiIgCIiAIiwgMoiIAiwiAyiIgCIiAIsLKAIsIgMoiIAiIgCIiALUOIs64RNu+QDM+2oYLaF54X4DefDVMQxOKmje+Rwa1gBI3nXRoA4knQd649JR1T6STqwyjknfmBdmdI1rrZpJHetKRc8ANBwU4xysspnY08R38/PifFG1tRWu8olbJNDd8dIy7o4QCAHyOtZ0uo37uHeuRjO0FXX1DqfDwWsa7LLUDTUGx7fqtHLU8FJNmcLpaaIine2Ylx62YOa5znjfmI7r7uF+a4OOdI0VM90dNG2Ytcc775WX42t6Xj9q0wzKfqxzgwXYhUnZPZy9+N7fdn64+hJ8Owx0FM2LrXueGOHXEkuzOuS/XuJ0HIKK4f0XRtfmqJ3Ti98gbkv+065Put4qY0VUZIY5Ht6suja9zSfRu0Egnkq22i6RZ5XubSu6mEGweAM7/1rn0R4a815QrZNqD8T3WPTVwjK1ZxwXn7lnQQMja1rGhjGgBrQLADuAWrimC09Y0CeJsgbfKTcEX32cNQoR0d45Vz1D2SSPmiERc4uOYtOYBtnHXXXT8FYhNlVZCVU8Z3mnT2w1NW1jd0ZyaHZKhpyHR07A4bnG7yOYLibLrqu8e6TXh7mUjWZWm3XOBObm1vAcyuXSdJVcxwL+rmbxaWBvuLd3xV36W6a2n/ACzJ/kdLU9iP8LcWwoVjvRrFO9z6d/UOcSSwtuwk7yLat+IUmwXF462BksdwHXu072uGhaVvqiM51S3bmbrKqtTBbSyuRVo6Lay/52nt35pPsyKU7LbCx0D+se/rprEA2s1oO/KN5PC5UoRTnqbJrDZRT2dRVLait5lFhZWc3hFhZQBYWVhAFlEQBEWLoDKLCIDKIiAIsLKAIiIAiIgCIiAIiIAiIgCIiAIiIAiLCAyiIgC1sRnMcUjmmNpa0kOebMb+s49w3r5xTEBTxl2UyPJDY4x6T3n0WD8eABPBct+D1FU+HypzDDEGvdEy9pJrk9r9RmgA42uVOMeb4FNk37MVlnNrqxtI6KnhaKyvmeJDI8XDXEW699t1hewFrNHv8tsX11VKykpmPDCxpmlsWsdfgXcGjiN53cFKaXCIYZZZWs87MbvkJJcf1QTuGg0Hct1WK1RaaXz6md6aU4uMpYT6dPy+bOFT7OGnw99PA8NkdG4dabi73DtONtR3chZcTZzo3bA9slS5srmm7Ymg5ARuLifS8LW8VOEXiumk0nxLJaOmTi2vZ4dDyqqcSxvYb2exzTbfZwsbe9V6zoofn1qW9XfeIzmt4XsD7VY6Lyu6dedlnt+lqvadizg52B4DDQR5IRv1e86uce9x/huW3WQdZHIwG2dj237szSL/ABXqsqtybeWXRhGMdlLcUHX0ElNI6OVpY9psQePMd45rxYwuIDQXOJsGgEknuAG9X3VUMUwtJGyQdzmNcPiF50mE08BvFDFEe9sbGn3gLpLX7t63nAfYj2t093hvOVsRg0lHRtbLpI97pHN+bmAAb42A96kCIudOTlJyZ3qq1XBQjwRG9rNsmYdla1vWzvFwy9g0XtmcffpyURb0pVl9Y4CO7LIPjmXz0m0D2VbZCDkljaAeGZmhb7rH2qHrq6fT1utNrJ8zrtdqI3yinhItTBOkmnqHBk7fJnnQOJzRk/taZfbpzUvBuvz4rE6NtpHOJppSXWaXQE7wB6UfgBqPA8lTqNKoraga9B2nKySrt4vg/wAlgIiLnHfCIiAIiIDg7b1ckFDM+J7o3tMdnNNiLyNB+BKq/wDKuv8ApU31yrL6Qfk6fxi+9aqeXV0UYuDyuZ8x2vbONyUW1u697Ot+Vtd9Lm+uvSLbPEG7qqQ+OR32hWTslh8LqClLoo3EwtuTGwk+JsvbGdkqSqjc0xMjfY5JWtDXNPA6bxyKi9TUpbLgWrs/UOCnG15xnn+SG4R0nzsIFSxsrOL2gNeOdvRd8FJtqMczYa6ellIuY8sjTYi8gBHI7wQqjc3KSDvBIPsXYw2ud5FXRXuwiCQDuInY0+8EfVVtmmhlSiuaMtHaFuzKubzueHzTwfP5XV/0qb6yflfX/SpfrD8FyFc+zmFwOoqUuhicTTxEkxsJJyDUmylfKFST2SvR13aqTirGsd7KxZtliDd1VJ7cp+0LvYL0nTMcBVNErDvkaA1452GjvDRSnaLY2kngkLYmQytY5zJGNDdQLgOA0I8VT6jX6K+L9Usveq0U16+c+eDL+pqpkrGvY4OY9oc1wOhHeoXtF0lNic5lI1srhoZnXyX/AFQPS8d3iofBtNLHQPpmkjPKSXd0ZAzRjxd9p71xmtJIAFySAB3k7goVaNJtzLtT2tKUVGrc3x/COxVbY18p7VTI2/BhDB/62XgMfrW6+U1A8ZZP4lWlszslBRRMuxr6ggGSUgE34tbfcBu03ruTU7JGlr2te072uAI9xUHqq4vEY7i6HZl847U7Gn8X9ypsN6Q66EjO8VDOLXgX9jm2PvurD2c2pgxBpyXZI0duJxGYcx85vP7FA9v9l2UT2SQjLFMSCzgx41sORF9OFio1h2ISUsrJYzlew3Hce9p5EaK2VFd8NqG5maGsv0dvo7XleeBa+1m2UeHgNaBLO4Xay+jR8557uXHkq3xHa6tqSc872g+owljfCzd/tutPGMRdVVEsrr+ceSB3N3Nb7BYexbuyFNBLWwtqMvVku0cbNc4DstPIn37uKnXTCqG01llN+st1VuxGWIt4XL5nNaZX6jrHc+0fivWnxephPYnmjI4CR4+F1escbWgBoDQNwAAA9i167CYKgWmijkH6zQT7DvHsWf8AWp8Y7jf/AIeaWY2b/D+yvNmdua+SaOItbV5zaxAa4Di7MBawGuoVj1lZHBG6SVwYxgu5x3f95LQwXZemoXSOhYQ6TeS7MQPmNJ1Avr/0Kv8ApE2gdUVBhafM05sRwdJ6zj4bvf3qrZjfZiCwjR6SzRadyultS5G3jXSdK8ltKwRs/SPAc88w3c323Ubm2orpDrVT3PBry34NsvHAsJdWVEUQNs7u07uaBdzvcFc+F4LT0jA2GNrABq6wzHm528labJVafCUcs5+nr1OuzOU8LzwRTke0ldGdKmcHuMjj8HKQYR0m1MRAqGtqGcXABsg56aH3DxVjYhhUFUwtmjbI0941HMHeDzCpvafBPIap8Vy5mjo3HeWu3X5jUexKp1X+q47xqKdTocTjNteeRceGYnDWRtkhcHtPvabatI4FVfjW11dHVVDWVD2sZPK1rbM0AeQBu7lrbF4+6iqmXPmZiGSjhqbNf4gn3XWhtF/5lX/mZvvHJVp1Cxp70NVr5XURlF4ed+PA2/y1xD6VJ7mf8U/LXEPpUnuZ/wAV2OjKiimmqBJGyQCJhAcxrgDn3i4Vh/yFSfRqf/Rj/BeW3V1y2dglptLqNRWrFa18X+SrcM2rxCaeGPymTzksbdzPWeAeHNa9TtbXB7wKqUAPdbtDdmPJW5Hg9MwhzaeFrmm4cIowQe8EDRfBwGkP9mp7n+5j/BU/qa8+wan2dfs49K8/H8lQ/lfX/SpfrD8E/K6v+lTfWH4KxNssHpo6CpcyCFjgxtnNijBHbbuIGiqRbKXC1ZUTlauF2mmouxvKzxZ1/wArq/6VL9Yfgs/ldiH0qb6w/BWDsThFNJQU7nwQvcRJdzomOJ868akhd0YFSDUU1OCNx6mP8Fnnqa4ya2DfV2fqLIKfpeKzz/J90UcjKeMOJklbE3M5x9J+XUk+Kh9Ni+Mmnq3Oi86xzOr820Edo9YGt9YAW339qnMjMwIuRcEXG8XG8KE03R1IynqYvKiTO6Mg5Tl7Die2L6k3+HFZKpQ37WOXLvOnqYW+qq88HweOW4xVYtjIjoi2IZ5Aet7DTc5zlDx6gLLHS287ty2hiWK+WVLBE0wtjlMV2gNuGnqiH7yS61xzO6y16no7e+Ojb5UR5OHAnKeMhfePXskXt7Avao2O6qoq6l9U5kb4p7mxzND2EG5vqG7x4BXbVfdz5PqZdjUJ5e1y/cum/l8+pnCKaoxKkmZiTMoz+aeWtY4WHpAbhY6X43I1UG2g2SqKBxzNMkXqzNBy/vfNPj8Vvx0tL/Jsg8sdbythy9S+18jgG5L8Rc3v6oVj7OMYKOnDJDMwRNAkIILh4Hd3W5Kx2OltrhnhjBQqI6xKMvaS9rKb48yjlJej+je+uie3RkOYvfwF2OaG37yTu8VZ0+ztHIbvpoHHv6pl/boor0g4fSsZStMopGhz8sbIbtIOXM/K21iNNean+qVvqJYz8Sn/ABstM/TOSezh44c+r4HRmxHExiJY2MGkykgloykdXcOL94OfS3w4rm0+L4yaaqc6LzrHsDPNtDgLnrMrfWt2e/ed68WUtO7F2WrHmQxtAGR1yTT2DesvbUdrdxstmn6OZGU1RF5USZnxuBykN7BJ7YvqTf4DeqfUilnHLkzX/wA03Jwy98uEl03f10M1OLYyG0WWEZpB50ZGm7s5sH/MGTKdLbz3WU2Dhe1xfuuq2x/BIaU4fFNWvY+JtvzbnWBlLusbY9jU5eOjR3LfwWCAYzO5tU58hM3m8jhcn0o897ODdeHq8lGdcZRyu/k+pZTfOE9mW/LS3yW7d58SeIiLEdcjnSD8nT+MX3rVTyuHpB+Tp/GL71qp5dfQ+7fifK9s+/Xh92Wls1thQwUdOyScNeyJoc3JIbHu0bZemL9I9JHG7qHGeUg5AGPDQeBcXAaDkoXQbB1lREySMRZJGhzbyWNj3iy24+jKuJ1MDeZkcfsaq3Vp9rLkXx1OudajGvlxx/ZEyb79Sd6kVFg7mYZVzuFhI6FkfNomaXO8LgD90qUYN0YRxuDqmTrrf1bQWs/eO9w9y6XSBGG4bKGgNaHQgACwAEjbABTnqYylGEOq+pTV2dOuudtu7CeF8ColYGF9JUNPTwxmCVxiiYwkOZYlrQLqv1KMR2HeyjiqYnGVroWPljt2m3aCXNtvaPeOa0XRrlhTMWjnfDalTyW/wN3Hekl9RE+OGLqQ8Frnl+Z2U6ENAAAuNL6qFtaSQACSTYAbye4ID7VaWwdNh8kfWQRBs7NJA9xe9hPFpO4HgQAoScdNDMYltas7QtxOe/zwKzraN8EjmSDK9uXM3uJaHWPPVbuy8IfXUoO7r2H3HN/Bb239MY8QmvukEbx4FgH2tK0dmJxHW0rjuE7Afacv8VZtbVW13fYz+jVep2OSl9y71lEXAPuSJ9JkYNBf5s0ZHtu3+KqdWt0mzBtCBxfNGB7A5x+xVSuzovd/E+S7Yx+o+CN8YLM6mFQ1pfFncx5AuWFtjd3Ig71oK3OjmmLMPYSPzkkj/ZfKP9q3cQ2Noagkvga1x9Zl2HxOXQ+0KD1ijNxki1dkysrjOD3tcGVRRbSVlPYR1ErQNzc2Zv1XXC71B0nVkZHWtjnbx0yO97dPgu3W9FcLr9TPJGeAeGvHwsVBsdwCaglySgai7Hg3a4X3j8FZGVF27G8onDWaRZbePHKLUwLbGmrmnISyVrS50LrZrAalp3OHh7lTk0pe5zjqXuLieZNz9qzT1Dontewlr2m7SOC81OqhVNtcynVa2WpjFT4rP2Jp0WQg1UzjvZAbfvPb+CtBVd0WzAVcrT68Bt+69v8AAq0VzdZ71n0PZOP0yx1YVZ9KsQE9O7i6Fw+q+/8A9KzFWXSpMDUQN4thJP7zz/xTR+9R72rj9M/h9SEL3rpjJLI473vLj4k3K8QL7tSdy2MSg6qaVh3skc0/umx+xdnmfI79l9P9m5gG0c2Hue6IMJkaGnMCRYG+liF2v50K35lP9R//ADXjsDgUFdLM2dpeGRtLbOc3UutwKm383eHfonf6sv4rFdZTGeJxyzsaSjVzqTqnheP9HrsXj0tfTvklDA5srmANBAsGNPEnXUqQLRwjBoaJhZA0tYXFxBc52pAF7nkAt5cuxxcm48D6OiM41pWPL5nC24+Tqr9hv3jVTCufbj5Oqv2G/eNVMLqaH2H4nznbXvo+H3ZcmwXydTeEn3z1IFH9gvk6m8JPvnqQLmW+8l4s+h0vuIeC+gRYJsovtFjEVXRz+TVkcZjczO/O5otm9G4F+1wIvey8hByeCdtqri2+PTrg+tqtpKqjlgbDT9c2T0jlebnNbq25dxtrc33rVl2lqpKqqgdR54WRTWblddwaw5bncQ/dYD1uK024FiFTBQugrg8MDs7xLJa/WEh17XfYdmzvmrrUGB1zMRkmfUZqZ2e0ed+oI7LMm5uXvHdzWnFcVjdlZ69TnbV9k8rKTa6Yw1vOZsbhkFbSysmo2xMEwcLGYZjl3gucXXG7fbXxU1paVkLGsjaGMYAGtG4AcF6os9ljm8m+iiNUUufXGAoZ0jSWFN/RG1Xbd2iJOz6PY7BB7XPTs7lM1EOkASWp8lYykGd1w6R7Mx0s67QScvPTVSo94irW+4l/XXvNKGX/APYjHkAZ2GedtJdvmR29+TT0d3DfdTxQiJk38rMvXsc3I28PWPu4dSLsyWy6ntb763U3Xt37fAjo/wB//Z9PsQjbqW1VSf0JtVus8iTXt/mhlIHPtXGu7esYPLfGJx5EI/znn7SXH94bnL2+QHpeK9dtWy+U0uStZSg2GQyPab5/zlmizhw7VhpzKxhDZf5WnvXMkYOs/o/WPJtwZkIyjLpuPDmVevd/B9epjkn+o/8AS6dPn9yaIiLCdojnSD8nT+MX3rVTyuva/DZKqjliiAdI4x2BIA0ka46nkFXX83eI/omf6rPxXU0dkIwak+Z832rp7bLk4RbWOneyxdj/AJPpP8Fq7K5uzlG+npKeOQWfHGGuFwdRzC6S503mTO/Smq4p9F9Ao10ifJ037UX3rVJVxNsMMlq6OSOIB0jnRkAkAaPBOp5Be1NKcW+pDVRcqZpccP6FLK8dnBeipP8ALRfdhVp/N3iP6Jn+qz8VaOC0zoaanY8WfHDG1wvfUNAOvFbtZZGUVsvJxuyaLK5yc4tbuaKv252X8imzxj+jzE5e5jt5j8OI5eC5GCYzJQzNljO7RzeDmne0/wDdCrpxTDI6uF8Ugux4tzB4OHMHVVdN0cV7XODWMe0EhrusYLi+hsTp4KyjURnDZsZTrdDZVb6ShPHdyZIdsMPZilJFVU3bdG03b6xZ6zCPnNN9PHkq3a4ggg2I1B+wqx9jMExGglIfG008npjrWHKeEjRf2HvHgFt7RdHUVS4yQOEEjtXNteNx77DVp8Pco13xqew3lcmS1Gjs1MVdGOJc1w+KNvZzbimqo2iWRkM4AD2uIaCfnNJ0IPdvXZnxmmjbmfPC1veZGfjqqrqej/EIzpEJB3skYfgSD8Frt2KxA/2V/vjH/wBKD09MnlT3F0dfq4R2ZVNvrhm5tztQ2vlY2K/UQ3yki2Zx3vtwGgA9veuNg2EyVkzIoxq49p3BrfWeeQUiw3oyq5COucyBvHUPf7ANPipzRbJwU9NJDEXx9a0tfMCOsNxa9yPHS3FWy1FdUdiDM0NDfqbHbcsL5fBdDg0vSFSUz+oEb/J4bRxytIdcNAGYt00uDqL3UhpNr6CYdmpiHJzsh9zrKE4h0W1DL9TLHK3gHXY7+I+IXFn2JxBm+meebSx32FV+honvUi/9VraXiVeV4fgteXaGjYLuqYAP8Vh+AKrXb3aSKuljEOscId27EZi4i9gdbdkfFc1myFeTpSy+1oH2ldWg6Na2UjrOrgbxLnBzvY1t/tCnXXTS9pyKr9RqtVH0arwn3EZo6R88jI4xmfI4NaOZ/hxUn232SNH1ckYvCWRseQPRe1obmPJ1r+N+8Kd7O7I0+Hi7LySkWdK617dzR6o/7ddieBkjXNe0PY4EOaRcEHgQq56z1048EX09k/8AC42e0/488yjcExV1HURytFyx2rfnNIs5vtBKuDDdqaOpaCyeMEjVjnBrxyLT/DRRLGui8lxdSSAA/wBVITpya8X+I9qjs2wmIt/s5dza+Mj/AHKyz0N+/awzPQ9XoW47GUWjiO01JTNLpJ49Boxrg5x5Bo1VP4/jDq2oklcMuYgNb81o0a33fElbsew+IuNvJnDmXRgfFy7+D9F7yQaqQNb+jYbuPIuOg9l0rVNHrbWWNRLV63ENjC89TlbB7POq6lsjh5iBwc48HOGrWDv1sTyHNcjaH/zKv/MzfeOV2UVFHTxtjiYI2NGjR9vM81WmMbB18tTUPZGwskmkc09awaOeSNL9xSnUqdjlJ4RLVdnyqojCCy85ePA2Oin8/U/4TP8AerLUJ2C2YqaGWZ07GtD42htntdqHX4KbLHqpKVjaOr2bCUNOoyWHv+oREWY6BwtuPk6q/Yb941Uwrv2ooJKmjnjjAMj2gNBIA9Np3nwVbfzd4j+iZ/qs/FdPR2QjBqTxvPnO1qLbLYuEW93TvZPtgvk6m8JPvnqQLkbJ4fJS0cMUoDZGB+YAgjWRzhqORC66wWvM211O5p040wT6L6HnPbI64LhlNwOItqFVNDUUJo64ilnsHQ/1wJF3uydrL2LG+8G91bEl7HLbNY2vuvbS6glNQYyKarDsvWPcwsHmbu7R6wttpqLb1dQ0k8vpzxzMeug5SjhZ3S/bnl58T5ots4aClomxU0mSUPJBfr+dLXFpy9sk3PDeF1Py7b5VUQ+TyWgZMcwN3Hq2lx7NtAbaG/Ed659VQ4yY6HLkzsB6z8z2XZzlL76WyW9HmtttJiwralwMYhdHKInER5fRPUj51w6178+SslGt5e7nz7ymE744is43fsXDHj/o8W9JINK6byZ12zNjy5+z2ml18+XuG63ELuybRhtB5X1byOqD+r46kC1+7W9+7VRlmH4z5C9hDesM4IZ5jNksc1vV9LKe/epJNDW/ydlBZ5b1IB9G2bS4+bfLcd11CyNaxjHHryLabL2ntZ9n/wCcb/z3HEm6SA2mhm8mdeWSRhbns0ZMpJDsut8w4cD3Ly6QqumMdG6aCV5eHObaQRlrSGlzHEtOuo05b18T0GMmjp2tDesbK8ub5jMG6dXe/Z0Ofd3hTeOHMxglDHvAaXaAjOBqRfndetwralHv4MjGNt8ZQm3wXGK+Pj9iBMqaNuLstTTB4Y0g59ARTgg9Va/o2HpbxuW/B0kh9PUS+TOBhdGA3PcHOSBmdl7Nsvcd4W1NS4n/ACkXtyeS5SGuPV2y9Xo0+vfOuZTYfjIpaprsvWPewsHmLuFz1hbbs69nfzsp+pJLaxy5+f6Kk7q3JQyt8uEF03c/l1NHaHG6SrdQSzUsxdI3UCTKMolLcg7Jz6gnTLo4d63sFmpTjM4ZBK2XNNZ5ku0OF87smW7Qdban0ua9KmhxktocuTMwec/M9l2c2L+WTKOzxB5KbthaHFwaA4ixdYXI4AlRnYoxwu/n3k6aJ2Wbct2Gnvilnd58D7REWI7AREQBERAEREAREQBERAEREAWERAZREQBYWUQGFlEQBERAEREAREQBERAEREAREQBERAEREBhZREAREQBERAYWURAEREAREQBERAf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60" name="Picture 12" descr="http://www.liderempresarial.com/wp-content/uploads/2014/07/prosof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6949799" cy="26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48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REQUERIMIENTOS NO FUNCIONALES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 smtClean="0"/>
              <a:t>El sistema debe visualizarse y funcionar correctamente en navegadores como </a:t>
            </a:r>
            <a:r>
              <a:rPr lang="es-MX" dirty="0" err="1" smtClean="0"/>
              <a:t>mozilla</a:t>
            </a:r>
            <a:r>
              <a:rPr lang="es-MX" dirty="0" smtClean="0"/>
              <a:t>, internet </a:t>
            </a:r>
            <a:r>
              <a:rPr lang="es-MX" dirty="0" err="1" smtClean="0"/>
              <a:t>explorer</a:t>
            </a:r>
            <a:r>
              <a:rPr lang="es-MX" dirty="0" smtClean="0"/>
              <a:t>.</a:t>
            </a:r>
          </a:p>
          <a:p>
            <a:pPr marL="114300" indent="0">
              <a:buNone/>
            </a:pPr>
            <a:r>
              <a:rPr lang="es-MX" dirty="0" smtClean="0"/>
              <a:t>El sistema debe cumplir con las disposiciones recogidas de la Ley orgánica de datos personales</a:t>
            </a:r>
          </a:p>
          <a:p>
            <a:pPr marL="114300" indent="0">
              <a:buNone/>
            </a:pPr>
            <a:r>
              <a:rPr lang="es-MX" dirty="0" smtClean="0"/>
              <a:t>El sistema de cumplir con el pago de derechos de autor.</a:t>
            </a:r>
          </a:p>
          <a:p>
            <a:pPr marL="114300" indent="0">
              <a:buNone/>
            </a:pPr>
            <a:r>
              <a:rPr lang="es-MX" dirty="0" smtClean="0"/>
              <a:t>El sistema  debe tardar mas de cinco minutos en mostrar los resultados de una búsqueda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01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Importancia del análisis de requerimientos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 smtClean="0"/>
              <a:t>La meta del la ingeniería de requerimientos es obtener el documento de requerimientos del sistema </a:t>
            </a:r>
            <a:endParaRPr lang="es-MX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6696744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087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Modelo espiral del proceso de ingeniería de requerimientos</a:t>
            </a:r>
            <a:endParaRPr lang="es-MX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7632848" cy="42104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691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Estudio de viabilidad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2098576" cy="43406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MX" sz="2000" dirty="0" smtClean="0"/>
              <a:t>Com</a:t>
            </a:r>
            <a:r>
              <a:rPr lang="es-MX" sz="2000" dirty="0" smtClean="0"/>
              <a:t>prende la evaluación y la recopilación de la información y la redacción de los informes.</a:t>
            </a:r>
            <a:endParaRPr lang="es-MX" sz="2000" dirty="0"/>
          </a:p>
        </p:txBody>
      </p:sp>
      <p:pic>
        <p:nvPicPr>
          <p:cNvPr id="2050" name="Picture 2" descr="http://image.slidesharecdn.com/factibilidadoperativa-130224102230-phpapp01/95/factibilidad-operativa-4-638.jpg?cb=13617229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72816"/>
            <a:ext cx="6480720" cy="455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00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OBTENCION Y ANALISIS DE REQUERIMIENTOS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3322712" cy="4412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MX" sz="2000" dirty="0" smtClean="0"/>
              <a:t>Los ingenieros de software trabajan con los clientes y los usuarios finales del sistema para determinar el dominio de la aplicación, que servicios debe proporcionar el sistema, rendimiento requerido del sistema, restricciones, etc.</a:t>
            </a:r>
          </a:p>
          <a:p>
            <a:pPr marL="114300" indent="0">
              <a:buNone/>
            </a:pPr>
            <a:endParaRPr lang="es-MX" sz="2000" dirty="0"/>
          </a:p>
          <a:p>
            <a:pPr marL="114300" indent="0">
              <a:buNone/>
            </a:pPr>
            <a:r>
              <a:rPr lang="es-MX" sz="2000" b="1" i="1" dirty="0" err="1" smtClean="0"/>
              <a:t>Stakeholder</a:t>
            </a:r>
            <a:r>
              <a:rPr lang="es-MX" sz="2000" b="1" i="1" dirty="0" smtClean="0"/>
              <a:t>.</a:t>
            </a:r>
            <a:endParaRPr lang="es-MX" sz="2000" b="1" i="1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804987"/>
            <a:ext cx="48768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7882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OBTENCION Y ANALISIS DE REQUERIMIENTOS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42318" y="1752601"/>
            <a:ext cx="3944481" cy="3836640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s-MX" dirty="0" smtClean="0"/>
              <a:t>Descubrimientos de requerimientos </a:t>
            </a:r>
          </a:p>
          <a:p>
            <a:pPr marL="571500" indent="-457200">
              <a:buFont typeface="+mj-lt"/>
              <a:buAutoNum type="arabicPeriod"/>
            </a:pPr>
            <a:r>
              <a:rPr lang="es-MX" dirty="0" smtClean="0"/>
              <a:t>Clasificación y organización de requerimientos</a:t>
            </a:r>
          </a:p>
          <a:p>
            <a:pPr marL="571500" indent="-457200">
              <a:buFont typeface="+mj-lt"/>
              <a:buAutoNum type="arabicPeriod"/>
            </a:pPr>
            <a:r>
              <a:rPr lang="es-MX" dirty="0" smtClean="0"/>
              <a:t>Ordenación de prioridades y negociación de requerimientos</a:t>
            </a:r>
          </a:p>
          <a:p>
            <a:pPr marL="571500" indent="-457200">
              <a:buFont typeface="+mj-lt"/>
              <a:buAutoNum type="arabicPeriod"/>
            </a:pPr>
            <a:r>
              <a:rPr lang="es-MX" dirty="0" smtClean="0"/>
              <a:t>Documentación de requerimientos</a:t>
            </a:r>
            <a:endParaRPr lang="es-MX" dirty="0"/>
          </a:p>
        </p:txBody>
      </p:sp>
      <p:sp>
        <p:nvSpPr>
          <p:cNvPr id="4" name="AutoShape 2" descr="data:image/jpeg;base64,/9j/4AAQSkZJRgABAQAAAQABAAD/2wCEAAkGBxQSEBUUEhQUFRUXGBcYFRgVGBoVFRkVFhUYGhcXFxUYHSghGBolHBUVITEhJyksLi4uFyAzODQsNyktLisBCgoKBQUFDgUFDisZExkrKysrKysrKysrKysrKysrKysrKysrKysrKysrKysrKysrKysrKysrKysrKysrKysrK//AABEIAMQBAQMBIgACEQEDEQH/xAAcAAACAgMBAQAAAAAAAAAAAAAABQQGAQIDCAf/xABKEAACAgAEAwMGCwYFAgQHAAABAgMRAAQSIQUTMSJBUQYXMlJh4QcjQlRxc4GRkpOxFDQ1YqGyFSQzcoJTwSVD0dIWY4OiwvDx/8QAFAEBAAAAAAAAAAAAAAAAAAAAAP/EABQRAQAAAAAAAAAAAAAAAAAAAAD/2gAMAwEAAhEDEQA/ALP8H3kPw+fheUllykLyPEpZiu5O+59uLD5ueF/MoPw+/B8Fv8GyX1K/qcWnAVbzc8L+ZQfh9+Dzc8L+ZQfh9+LJPmFTTqNajpX2mia+4E/ZgzLNoYoAW0nSDsC1bAnwusBW/Nzwv5lB+H34PNzwv5lB+H34k5/ymWJQpinaX1eWwFBQXkZhahFsWQT1AF2L6Kcy8kyMQlIvKYIShL95JO7DSQQCK1e0HAQfN1wy/wByg+4/+uM+brhfzKD8PvxHznGcxAyNM8QVXYTqilhytEXxikkFSHbTVMTr2s0MWLhOZMnMJIIEsirXcI20Ufbak9/X7ACXzdcL+ZQfh9+Dzc8L+ZQfh9+LScR/26PmiLUOYys4Xv0KwVm9gtgMBXvNzwv5lB+H34PNzwv5lB+H34tODAVbzc8L+ZQfh9+Dzc8L+ZQfh9+LTjV5AKsjfp7TRP6An7MBWPN1wv5lB+H34PNzwv5lB+H34dcXz3Ji5hHZBXUdqVLGpjZGwF739+IjeUK02mKZmHVdG4G9FgLIFq46fINXtYLj8HfC/mUH3e/G3m54X8yg/D78EfFJFC5mVQ8RSl5NEoXmohgWIfs8salbcqaBvE5uPxyQ6oWJJdYwNg4LOFsK3gDqF7Eb9MBB83PC/mUH4ffg83PC/mUH4ffi0EYLwFX83PC/mUH4ffg83PC/mUH4ffi0K14zgKt5ueF/MoPw+/B5ueF/MoPw+/FpwHAVbzc8L+ZQfh9+Dzc8L+ZQfh9+LOGBFjcH9MJ//iGNHVJbVm5hGx6JIF6VZNMrGgQoBJIAwC/zdcL+Ywfh9+M+bnhfzKD8PvxK/wATlkl+KikACNtMDEpYmMgkEX01Ae0NYA3xz4bxlxmuTmCilw/JAFWY2LOtk7lY5Ih7dJYVdAOPm54X8yg/D78Hm54X8yg/D78PMhmzIZDtpVygFEN2Nm1XtuboDurvNCbgKt5ueF/MoPw+/EXinwfcNSCVlyUAZY3IOnoQpIOLkcQ+Nfu031Un9hwHinBgwYD1x8GL1wXJk90IP3Xh3w3iiSpqDJfZ1AOG0mQBkUsNixVkO1+ltexKb4Lv4NkvqV/U4c5ng0EjBniQsO+qPW6JFWNXao/KAPUA4BVxfjUfNC6RLGo0ydqMR6pNBQHmMoJo7EXsxHXCXhxcz/GGZFKlmSB3Ii0mPRRtuagZWsL3sQVdCSLmvDIwoVVCgdNBKEX17SkHet99+/HGPhZQkxyspPiqN9jMV1sPpa/bgNeGcOhClk0ya71OafUCdwD0CbeiNvZjfgpIV4yWPKdkBbrpFMgvvpXUX1Nb774itGVksjkyMf8AUj3hkbYASKflGh136AOcSOFLIskwlUdoo6sptD2AhoEWp+LBrf0upwEbMcOjneeIgGNiP2jp22MahYiQL0hNLH/co9YYWHImDNBMkxBc651k1OlkEF9ZOrUNYYizZKDs69WJfFc5Nk8tmXSIOV50ysWHL07v2xYexv2QN6G47ovCHXMoHiDMxVVnJkqIS7u6tp3kYGQgqKQilsUAAmSZ52kaPmgulEx5WmkurAd5Own/ACq7HTvQcLycsc50GCFkduacx/mGrRSsJhLqLlV6OQSrFyASUxtwzhrf4vNGGXlrHG0qaeWmlkUR6EQ0V1ROAGJqmsegcXA8Fy//AEIupPoL1PU9OvtwGn+JRxxx9vmayAhBDM5JA1LR3FsOmwv6MSs7mxEmtqAtQSTQGp1WyT3DVjlk+EwxMWjiiRiSSURVJLG23A7zufE4mEYCHDxaF1VlkQhkMikHYxrVt7ACQMIuOcQhzETFNcgCMKWghMigEOGpgyq2422ZlO2sB5/hMV7IB2tRqxZu966iwDR22GI8nA1J2d/obRLfsLSqzV9uATcGy/PYrNPmG0lyI5Byw6lgSxoAsqvRWtJUFbsFbcZnJLCUkiGk60V+pLpI6pTEmzpLKwPUaaGxIJNlXCKrxxyIvo8oGJ0AFAxizuBfRlNdL6Y45uGV4PipFmU0Rq7MmpWDCpFFGio2Kg+JwDWXKIY2jKgIwYEDYU16unTqcLE4es6MaCK1crSqigrh0loCyS41AX0roScTeNRs2XlVLLGNwAOpJU7D24WZrjCvMIBqiUxl2dw0TaNWmowaKsSKvYi7HjgOfA83mXUgchghChtTm1ssmqxepoWgPsLE23QcOPSSFOW+Z0kVzGiCRIl7ICZRJpLMVO90FY77AooeLOFzuXWSXmRsTGgiWJRl2WEh2LC6JkbvAAJFKF2s3kxl3fJRDUYl0BRoWnNbGTW9k6q1WVDb2d8BN8nJmaKiqBV7IKOXV2UkOwY7kEi7JuywO4stbwki8nAp7M+ZAJU0JKHYEQUAVQUcq9PQ63BsGsTuG5JowDI/MkCqpaiBQHcpJqzuSSST30AAG0HEEaR47AZTVWLIAXtV3C3rfrWOHE+LpDRf/TN243Cm6AIG9HtdPVPgSO+c4bHKVMiBit6TuCtlTakbg2ikEbgqMR14DACGVNDA2CjMlGiNgDVdo7VW5wCfLK9nR+0RoiJYLI8jJHp5fLQEgAXJdKdelRZwxj4LC6B0YsaBilLaytWylW+UNTFqN2T4AV0j4UYm1xct2qvjFVXrYGpUWxsBsQeg6Y0RVMh5eqCY2xQjsSb7sQOy+5FstMLF10wE/h2a5kdkUwLIw7taMVavZYNewjCrM8IjeSSOrMrLLM53KhaEaJd1elqrp2zsWBMzg2Y1mawykS0VbqCYo2I8CLJojYjGIWkRpQI2LPISGteXWlVUk3YAVRYq7B69cArmafLTlIDzw5LiN2plLbntk9CxZia7Kg7ElFMufP5lYwXWKNnbSigmWQkjsqFFKX2JI1aQLJalJOsUTJK2mQOSAGIQvJqJJkOxCoT2KuxSKK2GJUOSe9QrXVcyU8ySiboKoCr9CmrHQ4BTwLOzc65PjRJ1ZQeyq+gEQKBy9bTAMSTp0aiCKw/41+6zfVSf2HERuDMHMiZiRXYAMWCvYCsBS0Au7XsB0+itOKZKQQzM87sBHKQgVVXdH6mixrVtv0Vbs2SHjfBgwYD118Fv8GyX1K/qcWnFV+C4/wDg+S+pX9Ti1YAwYMGA45iASIVYbHY70fYQRuD0II3Bxx4TKzRAv6QLIx8TG7IW9l6br24mYWcAk1Rv7J8yPuzMowHPOQLPMySbxRqCy32TK9kFv9igMPbID1VSNfI79wgssTooltRawSN9fa9lHfHXLzLH+0u7BFWQs7MaUKsMVsSTQAA9g2wk8muMcnKRRtDINClTb5dPRYiyHn1C/b/TpgJPC/4xndh/oZXcXq6zUCaqjZrv2N7VizY+eZLjlcWzEkcTOssWVTsyK/aDTAleWWVjXVdQI0EkBbYfQhgM4MGDAGDBgwBhbmF5c8bL0lbRIO6wjMrget2NJ8QR6owywt4q9S5UV6UxH3Zedv8A8cBPlkCqWOwAJJ9g3JxR+LcME+dyDz2RKJtUZNKvxLkKd99m00B1s95xbOOH/LuPXHLHXrKQg6b9XGFfH1rOZGhsGlugDQ0KASfkiyo28R3XgFOcCpNxcDVbZeEkRt2wXjmHZWtmJJI37RJoXZNj8kz/AJHLVQ+Jj2B1D0B0Y7ke3FfzFmfigYnTWW2UHVRiAYq/SzVaB00gn0xiy+TsenKZcVVQxittuwNttvuwDHBgwYAwYMGAMR87luYhF6T1Vh1Vh0Yf+neLB2OJGFvlBxIZeBntQ1qseq9LSOwVEOkE7sQNhteAk8OzHMiViADuGAsgOpKsASBYDA74jN8dK62RHGQrDca5Cqtue9AGXYdSSD0op+CZrNKjEwFlZmZLkQBdRZiNlsjUSLO/TsjfDLyZkdo3aRQpM02wIPRypBIJ3DBlu99INC6ANYowoAUAAdABQH0AY3wYMAYhcb/dpvqpP7DibiFxr92m+qk/sOA8U4MGDAeuvgt/g2S+pX9Ti04q3wW/wbJfUr+pxacAYMYwXgA4g8DHxCt6+qTw/wBV2kr/AO/HHiPFk0tHFIjTsp5aKQzWSFDlRuEVmXU3QDDDLRCONUHRVCi/BRQv7sAilaL9lzJzIJjWWRnG5JCyApVb3slfZiqcCcDKxmZ05qjS3MMk7bE1eiZQx01uBV3i28RzTZcTldLNKdeX5hCxtJylXlk7dOXr3O4LUdjSPhHDJIk0rJHISzu5EmYk1NI7OzNHF2EJZ22AP0k74BZwXiE3+IyrAscrPyQrciVI48sAOawlZitE3ShmtlPSqP04Yo2X4Sf2oSyNFCvY1MgmhdjG4ZEuQAFSb1C9wKogki5wZyNx2XRu7ssD+hwHfBjAOM4AwYMGAML86A2YgXvXmSj/AIry+n/1/wCmJk06oNTMFHixAH3nEDJTiWd3Qho0VUVgbGvUxlAPfQEX234HAb8ZPYQb7ywgV7Jkb9FOFnlIoOcyPTaSQiyQb0qKAHpbE7HagT1Awy44aRX7kkR276QN2jQ8Ab+gHCHj0jTZiHllKjNgawkraqLKL7SMCqDYA9o34YCPnGK5ridGlKZJuoOlmLoz6R2hSoh9unbe8WjgR/y0O1fFoKO9UoFX9mKo3AZRJmZOXLqzIiQ1Pq0iJWCm6JJBdjvtsPpNh8lsrLFl1WYm6GlDRMagVp1D0vpNn2+AOcGMA4zgDBgwYAGKn5R8RRc3CJT8VCDKeyzFpqpFTT8tQdRHqyX3HFrJx8w4sVnzUhjYapcwiBNRBPJZIZJSAN0ZZIbPRliQAgsAQt/B/KLL8hNUiqw7LKeok68vawzewXfd1xP4BmFkhDpelnlIsEWOa+9H6cdYeFwqiry0OlVQWoJ0rQAs/QMacL7BeI7FWZlroY3YspA8ASVr+T2jAMMGMXgvAZxB4yP8rP8AVSf2HE7ELjf7tN9VJ/YcB4pwYMGA9dfBb/Bsl9Sv6nFlnViKUhT4kXt30L6//tHFa+C3+DZL6lf1OLTgIa5E/KklbajbBfDf4sLR+iuuOOa4cNPZRXbuMzNIq/zU5J+wVfiOoZYWnjUIaRWbTyyoZm2Ul7ACn5VFSD4EHwNBhco8e0QBZt3kkNgUKULGtbDuUFVFk9Sb6PDPViSNj6pQqhHhepmU/wA24/lONJONRKFLNQZnVSao6CVJ2PQmgO8llFb46zcVhQIWlQBxqQlhTKADqB6VuN/aPHAQoOGSqmkFSnyYnopp68uwtrp2CsLFbFbF4bxxgADfbxJY/aTucLX8oIAyjXYYE6hVDtFaN76tSldIBN7Vjm/lLlwXHMB0hWsUQwfVp0tdH0HvfYKSaG+Ac1jlJlkY2yKT4kAn78dFOM4DWOMKAqgAAUABQAHQADoMZrGcGAiyRSFtpFVe6k7fT1mYjr/LjX9ja+1NKR6vYUfeihv692JmMYBY/Dqa1UCgbksvOdvRVnBI8Lv6AOo2gEpWo1WJR05lu5N72qkVfWyxJvcA4Y3gGATzZiZmXSlOhCyISTG0cg9NH2DUyjcjUBr7O4uTw6A6WSRKWwAhIdAK6I1AlfYwBBsdKqfWM4CCnBsuOkEI+iNB/wBsb/4ZD3Rop8UGhvsZaI+/Eq8ZvAc4UCgAXXtJY/aTucdMGDAQuL59YY9TFhZCrpALFj0q9h3klqUAEkgAnFfl4lmGUkxOqaqEkk2iLT2O2GhjD6aLkFqB0ntUVOLLnMmkoXWt6TqQ7hlbSV1Kw3U6WYWO5iO/CufhcqAtA+o7ko4ADHc3a0A1n0qBPee/ALczwKeeOmaFbBBaMl3KuK1JO6F42AJIIJ7qrqIXEOHLFJlMpAgLiRJSQFVBFDuUC6X5SWQQKG4JDF7Jl8B8iki7cpctQCgObU2pcswrWWKR3qvod+0becH4FDlQeUrWbtnd5XNkE28hJPRe/wCSvgKDfNrMYyKUgqQwjJRwCDfLZti3heke0Ygx5aWdEMyROwJAcq0LqNrZVYP6VAlGAG1GwLw+wVgIsHDYlUDlptW+hQdu/sgC/oxsckl7Ar/sZkHW7pSBftxJxi8BGbKn5Mki+wFW/q4J/rjjxVCMpMCS3xUm5q/QPgAMMMQuN/u031Un9hwHinBgwYD118Fv8GyX1K/qcWnFW+C3+DZL6lf1OLTgI2ZzsaEB3RS16QxAJrrQPXqPvGK7LlMgAg1CMyqrGmCyMumSTmS3vf8AqNrO4NmwRYbcT4DFO4eQGwpTauhuiCQSpBN2pG9XdCoHFcplGkZJZQCwtoyy6QRGI9bAjbssoAbsmxtvuGzJkjywJ0BhQ8siUalQspZjZ3Nw1Z8G9uOOdXINyozMoCJSKsgpUVNYYm+yAou7FirvGknA8tHYknCqzCSNSYo1BCrqYCqa/jCdtNSsK3x1XhmTRNAnChRpPxiX2ljA1WNyVgXYjcBgbBIwGrZbI8wNz1EhA0tzl1kmXXqAJotrJ7u8jptjDZbIhSeeoDFrPOBJvVzBqJJN8/ff5a1VjGseUyKRXzaUKHILgNpJiPaQURZhUEV8ph34xHwbIpG0etVFU3aSM6UZVulAFfFxC630r17wsGQ4lDLQikRjpVtII1BWAIteq7EdfEYmYW8N4dGrc1GL2G0GwygSMHfQQOjMAT16CqArDLAGDBgwHHNyMqMUXWwB0rYFt3Cz0HtxU2j4jGnLUFmuW21K6kuqFG1uVZVDmQaAo2qjSgPcsYrAV/iMGaErGG9HLEaqWBBISQ67Lagdbxi9jSH2Y5ZSXO9i1cAvZDiLspzFBWQq3/T1kFbJY+A7VmxU8q+eEyWp5Y7B1EMWWOTtSGj1dLqzey/zAhLU5tswQ4KwiUGwVA5a6ipBB1G9KBgf+pQ2BxEjzefdFZEIDkEa1jDJqDGtOreMXHZJ1HS3SxWvP4gN3WyEQAIqhC7rEZCNyeywkUX61mxZDXguYzLu/PTSAqVsANddsCibFgm99mHQgggpX9uMmtlkAKqGUGIlWVrPKTVRBErrqff4oGulsPJsZoUuYuglMTpNvqGkqVJJtdRa9gSAOmH1YzgDGMZwYAwYMGAXccWZotEA7TnSW18vSnVjqAJDEAqCAaLA92FGQOdaSJZkIjAj5ptQAywgtRViz3KKvvGxUAW9orC3jxl5XxAJewRRrZO3RN9G0hP+eAg5A5pZjzAeXrkY3pYcs6igBBLawdAqq0g95GIeVzWfdFfSygqGYMIg+omK1UAkUFaUi6JaPcgEY04jxTOxty0CvKbMYKCnCs2rXT2i6U7J8XUH29udn2A7K0x0nbS2ludchYMCKH7P0APpbdwDl+259tQRb0EXsgkIZb0gk6C60NRFrcu3onG+cbPkjSGtSxIVY+U9QPoAt9W8mkkGhuBYok5y82fkT4xAl9a2YajEpAa7AW5jfXsiiepZ8CnnfmGdNA1Dlg1db3uDvWw+kHcgjASOCLIIQJNWrU9ayC+kuSpeiRqqthsPAdMbcb/dpvqpP7DibiFxv92m+qk/sOA8U4MGDAeufgu/g2S+pX9Ti1YqvwXfwbJfUr+pxasAYR57yZjlcuzSXqLKBopWbTqIBU2TpHW67q2w8wYBTmOAxvXpKFRUULQCqiyKK22/1L+lE8N4yeSsIZm1SWwYDcdkMJB2ez3CZwLvavDD68F4Cvx+SMCsGUuNLKyjsnSUfUKJW6q1q/RZvG8Yn8l1CjlOyyKQys1P2wsa6iKALVEPxN47WG8ZwEfh+VEUSRjoiqoPjpFX/TEjBgwBgwYMAYMGDAGMVgvEfNZ1I6Luq2wUWa7TdB9uAkVjOIkXFIWrTLGSeg1rZsMRQvfaNz/wPgcSFkB3BB3I2N7gkEfTYP3YDfBgwYAwYMGAMGDBgDBgwYDFYKwahgvAFYKwXjOAMQuN/u031Un9hxNxC43+7TfVSf2HAeKcGDBgPXXwW/wbJfUr+pxacVL4NZgnBMmzbAQAnYnYX3DEjiHlJtUcUoDjTHKV0KHYLViQCiLkJDVRiINWMA5HEo+Zy9a69+ze+2n/AN6/fhcON62R8uyTxMXFR0W1Rq9hWLgbstb7DSfsrvGc1O8IGYkgRWHx68uuWCG1gvLQpQy9ugCI29HUGD7g6ZWOUKVSLMsCNLuWkcKASYnc3JHRux0vcA2MBo4nzOiRGXlNaFVJDqjNGJGLmjrHLlTTQYGTuK1jhxLgzRkCObNaHBDKGaUmReUUBLbhSsJQksvpHcFicN65ebFbLMjavbLFp0mgPSZC1nwiXEniOYKKAta3YIl9NRBJJ9gUM1d+msBX4eMuOSjuTNzgs6hPksjqoAFfKMRJGw1X06WoHFa8qOHwrk2DatYt1Za5plUMxkNDtVbsRRFXQ6DBlssSouXMSutmonpUYuSymUkLIVNLTE0F9EAkELC2YUXbKKIBsjYnoPpODLTq66lNiyAfGiRY8Rtse8b4pXGuFKyWrwLIjKVUEyMNBBXUbuRyw7RqyvZphYayeTwXkq6TvOsgVkZwq0ldlQiqoUDfYi+oPTANsaqcawTBxY3FkfcaPX2jCfOcJdZmly7EPJYbUSY1JWIczl9GbTAi72Re1DVYO7whzflQiScrlytJYAUL1Y82lDMQLIhJ9uoVeM5vh+bkVgMwItWqgiBq1AAKWYbqKJsUTrO4oYqeUkzMUbJIEZmKHmPqSA0dIAdyzK6tlyzFb0JTbkRjAWi5pG1Q8yMkhjzFqMExhCDZt660K7SbmiMapwoTnt9Q6/tSSKr8zRTREEUtAqtMBRUsCA3o8eDcekOZnjftwRpAVlC2VeQuHR3QlZNJQAsoGnv7yGuUkBzk1URycubBuwXzFeysBA8osnpDMkURXkz7uqmMSM6PqdLGosQenUjcjrjEOeR8zlyNS0k0ZQ6k0v2PSjHZukOknatVEg7tMyeZOsfyUUSsPFi1RWPC1dvpRfDCrylzCOoViqgSDS5JHxidokEEWqVZ8SNA3OwWGfMonpuq/wC4gd4Hf7SB9owuznlHl4wp16gb3jBkCgLqLOUB0rVbnrYAsmsVPmwygLBFpVGV5JZ3VDpCpGkpaQ61LRa2Vgt/Fxk0CMNM5lZJWBVy66lZzHH2VEZLgRl20t2go6E7sdttIWuOUMAVIIPQjG+K7wriiLHEZMxZK6SHAUhkVtRlO9EGJxqJCk3V2MNZ82wgMiq16QwXSS29dUG5IB6DfATBgJwkh8ogbuCcEFgdMZetLkdrRdHTpfT1pwBZsCBxTiLzFUMRQqQ1NLHG7MFYNEDd7q6jUvrMLFbg64txNYsu0qunS1JNg2LFeO24wui4xLM0sSCON7IQswJjBFLrQE65LSZ9FigoBrrhVkoQbMPIMY1RTctG1IWIuVonuqQFKo7aTZVdIsUuUjOWIy+kUC8TLuBILIawe12rvfeyD1OAW5TgLuJObJNG+thqicIG1J2pFqyL1kCza6BVdTngvF5JJSkkkQAYCOr5kmpGkUMCNK/F6W0iyKN+JfZaYSxK/c6q1exgD/3wpyeRiaMEoqZdB8THsqBRvzmroTVjwBs7saCXwWcuJCzAkSuuzagApoAChp6dO/r34ZXipZaCVnl5MnIgD6yz2WFx6gqoSBGo1B6NbaQepUdZmaeMtHLJMjXqMeiKIoD21jZqLE6CFOogEm20kjAWcOOlj/8AmInG/wB2m+qk/sOEfkjA3LEkfJEcjGQstM78xnkY6wx1WZFok2ADtuCHHHJ1EEqFl1tDKyrY1FVWmYL1IBdAT3ah44DxbgwYMB65+C4f+DZL6lf1OLQVvrvisfBb/Bsl9Sv6nFpwEKXhUJFcpB4FRoYHxVloqws0QQRin+VUGnPZLmiWaJZPigQLE0iSADm9+lVBFlWut31di+4R+WmS5uTeq1RlZUOkMVaNtWpQdtQAavbW464CNNA5/Z5IW58aTKakvmxhg0LsrMNTFVlcMr9r0jqsaWb8RyZflsjBHjfUpZda7qyMCoZfkue/Y116GDwfNa5ywFCaJXZQQQJo2Mcm46muWpN18WK78TeKTHsRqSplfRqHVQEZ2I9tIQPAkHuwFS8spm5VRnnSvIqOeiMqn4yGNVcME1adWmz3W7AJi0cP4eGhjMoJ7C/FtQjTYHRylAXsnpYJFYTcGjE+feRdoMsOTEB6HMBYOQOur07vYgxEb6sWysBhIwBQFD2bYgvwTLkg8pARWkqNBBAIBBWqIDMt9aZh0YgsMGA0ijCqFUAKAAABQAHQADoMbYzgwHHOThI3c9FVmP2An/thJwzLOA4Sg8MUcEZcdkPoDyHbemLR3v1jHhidxqYUsVrcjKCp6mO7kNf7A39Mb8C3y6N3yAyH2GUmQj7NVfZgKn5LZCWGfNLzGlmjYMSVEfNRy7aHIuzuGDHdS56KxBtnDMtFbTRrpMgAf6ULbFboMGZwa3vrdYWRpo4s1AASQaieluGVfGidMa922192JmRzaoZwdgJiAACSS0cbkhVBJNuT/XAd+IwLfMLOlKVOjq6kghdgWuxtpo9o11xUvLjJZjNRwZSNxlllkUFVBaQRRkMbdGpa2Oha9H09qNm4fOs88rWSIGEQUqV0yNEkjNTAHUVlRemwB8SMRuEpzs3NmDuIy0EXs0kcwju9IEX16juoBxbhipOi9TeWYki7dOcS29kFuWg69FXwxZawj4wDzWoqtRpJqYEgcibUem+6uR9uG2Rd2jQyAK5VS4HQMRuB9uA6CIb7Dc2fafH6dh92N8GDAYrGssKsKYBgeoIBH3HG+DAL34eyj4mV0PcHuaO/arHUAPBWXEUANKY5BypipYPE1LIoOkncdora2jhtOsUT1w6wv4ynYV+9HRlPX5QVh9qs6/8ALAb5XLNHlliBGpY9Cnu7K6VJ226AnC+KHlpEs5RVjVFjij1PrZF61pDPQApAu1ajZrS7Y0N+gwv4MmuNZnHblGrcUyox1JH7NKkA+Js9+AR+UmVkGWzEseXViQzaJpCbsU7aQ4SMhbIIJb6Ma/B7kZDw6FczqI0AIC3WEjsK6qQuoKQp2F0bB6mx8bNZWauvKkrv30HuxH8lB/kct9TH1u/QHXVv9++A6f4HlwAFiWOtgYhyWAPUBo6IGw2B7scM9w5IstOV1kmKS2d2kbdWJALk0LPQUOngMOMQuN/u031Un9hwHinBgwYD118Fv8GyX1K/qcWnFV+C7+DZL6lf1OLVgDGGF4zjDC8BSPJ1pIM08SxM0EIkUOo0qXkkjoI7hUehG2umY8zXfXE3yl4rIirIsLhkWZgGkhB1clwm3NN2SOnjjpluBQftBhEbCOKGI2Wc6mdnUAvrslVhF315gJvu7ZngMAdE0nQ/MEiGSQo40HsupamG52OAx5B0MmoCOlFg2sAFm2thRNjfSL3GmmpgRixY1jQKAAAABQA2AA6AAdBjbAGDBgwBgwYwcBXOJZcNNK2xk+KhiI9JGdX1kfQkpav5b8MWKNQAANgNh9Awi4QuudnI75JLqrLyNFG3Xuigq/5/bh9gEPFo64hk38RPET9MYdfZ/wCWfvOGLcLjLs/aDOAHKsU1aRQJKkHpt17h4YT+UnDZZZUdm0wQlZFCsI2LgHUZJDWlKIHZIPU9axzbiOkqLeP2CbnE77gmRGHd3G+uAZ8czq5PKO6KARsijbVLIwVBsCSWdhZ3O5OO/AeHDL5eOK7Kr2ierOSWdz7WYsftxUPKHNvLJl1DJLocyIjL22nipo/9NiNNCQ7gHcEA12b6hseGAQeURuRBV9lNY/kbNZcG/YQHv2A4sOEflFlySumtUqSwCxY1mMyxsf8AaYT3j08N8tMHRXHRlDD6CLGA64MGDAGDBgwGDiFxhgIt+94h9rSoB/UjE7C3jdFY0NEvNFQut0cSn6ezExr2YCRxNqglPgjn7lON8itRID3Ko+4DHDjf7rP9VJ/YcTVGASeWU7rk5OUAzsCioVZy5cEaFVd73u+gAJOwJxr5JZv4hISAHjQDskFGQMyK6lSQAeWbXqp2PcTA8t52V4QCwVrVmVmRlV5YUZlZSCpptOobqHJsYz5PT6s0bO9ZmtyQwByg10Oz2hofb/qHxNhbMQuN/u031Un9hxNxC43+7TfVSf2HAeKcGDBgPXXwW/wbJfUr+pxaDirfBd/Bsl9Sv6nFgmyEbkl1DX1DWy9K9Amv6YDX/EkJIUlyNjy1LgHwLAUD7CccM3xYoN4ZN/RFx6mNXpVQ9k/Z9NCzhkq1jgcmtswsO22rqwHguqwB7Bt1PXAceHRFVZ5KDuxd99l2AVb/AJVVRfeQT344591dk0OBIp1xX6L7MrIG6G1LXW67GvGQvDUu2Gs+MnbI/wBurZfoUAY4Z7gkct2BTFS61asV9Fq+TINqcb7AGwBQZy/EmewsdMK1K7hWQnuYAE9O8WD3WN8d+bL3xp9khv8AqgwZHJcr5bt09M6q62Qeou+l0K2AxLwEN83ID/oufarR/d2mGJML6lBKlb7mqx7DRI/rjfBgDC/i2cZFIRGsgKr9nSHkbQlgtZpivQd4wwxC4hl2cpp00p1U10XApbr5Ist9Kr7cBB4VE6mXl6NOsRoWJJ0xIqEGh64k6k9cSc1MyadUi2dgqRkux7go1Hpe56DqaGO/DMqYo9LPrOp2LaQtl3ZzSg7C2IxKIwCUZY1rzctoKIjbQEB7i5AGtt+l6QQOpF46XAaEZXUQQiiRo1Y0SAADR7+gO2GX7MuvXpXV01UNVeGrrgzECyKVcBlPUH2bg/SDveAQZSZV0jKFAO1rgYfGhr7TKGYHVqDahdMSTd3qbAzV0ibp60f/ALqOO5yiWSVBJKk2L7S+i1HvFDfrsPAY74BRxGd9MbGMqRLFdMGrVIqN9Ip23xrwHNHkRqI5CF7Gq0IpGKaidXTs9Kv2YY5/K82NksrqGzDqD1DD6CAcR+H5eSNmvRobtUCbWRiS+mx6DE3XUEnqDsDDAcGDAYJxGfiMQq5EF9O0LP0DEkjGscQXoAPoFYCKOIqR2Vkbp0RgDfgWAB+/Ebhk37QwmKlYxYhDVZO4aW1JBBBpSPk2dw+JecyIlIDklPlR/Jf/AH97L/L0PfeNVyGofGuzHwW40H0Kpv7ycB3zKqylGqnBWvEFTYH2X92FuQ4kVqB0kMsagMQBTgbcxe16J6+wmuoxtmeBIw7LOtEEAkumoVR0uTQ6ghSLDte5sTMvkERiy6hfydbFB/tjJ0r9gwC3jOXTMKA0bGrFSRF42RhTo696mgfpVT3Vjlw3lwMzyMxd6s8h416dFWj3BV69EQd29hwYDnBMHUMpsHpsR7Oh3xG41+7TfVSf2HE3ELjf7tN9VJ/YcB4pwYMGA9dfBb/Bsl9Sv6nFoJxV/gt/g2S+pX9Ti04CpzcTzatM4ibSwTkKULgBWcMSqU2tl0GmIAJA23OJE+dzKxwsFYFi7yWjOEQsFVWRRqNBw2kG/i+tXiyYMBWM/nc0BA6qV+LuVBGzjmu0aqDpOrSqmUlRZvTZxxyXFM4zdqOtVFg0T1FpiUsAbHMDMsleBYWTYGLbgwFQTjOc5IPJBlNAqYpaVgHtS4PashKcAKLPXHd+K5uxUKksAQOXIKDhtJd9VAqeWGXr2idgLxaMGAicMkdowZQA2pxsCtqHYKdJJItQDV9+JeDBgDBgwYBfxuWQR1CCZHOlSK7APpOS2woA1exNDvwmyfE808kMbRsoKxmVuWw0uEDvqc9miQy9kHr1B62nBgK9kM/mDmCjodBeTqjCohr0OJNlHooNBBbtE9KxHbi2bCluVtvQaORmAJjIJ0H/AOaVqvkMSQAcWnBgKavGc7oA5RLPzesLrp3lWMA6iBRjQm7vmLV9cd4+L5w6qiFKCQWik1EChpKg9ptwbXrpah0xa8GAQcNz+ZeRdcYVCzqSY3RioDlZBqY6QQYeyQTbOLBFYf4MGAMGDBgDCqVZjmgFaodIdtt9Skjlg16LbE940H1tmuDAVQcczOnVyCPjQAOTLq5ZWyNN1qBIGqwuzVdAHpnM9mo1hIVi3K+N+LaRTK62OylE00ZTqAOaCe7DnjWbeKEvGmtgUFbmgzqrMQNyFBLV/L1HXCheK5gRa2j0lnVVBSRgo/Z1diUUazcupN+lj6CGON8SzSMBFH0CMw0O4Ozl/jBsFBVRpALG9q2xxk43mx/5KnsKT8XNQJlClj3/AOmwblgFrDgkUCdU45mlkYNCxXW9Wjf6akVpoddJJs3ekDvNa5zjedRh8SprUGCxyMLKKysN7oMkkdDrzEb2YDM3GM4aXlcvaMswhlfSwMbOKvtKQZBtRFC98M+A8QzEsjiaLlhVX5LA67YMuokhx2bBHcy+OHMJJUEijW460fC+/G+AMQuN/u031Un9hxNxC43+7TfVSf2HAeKcGDBgL7wf4WuIZWCOCIwiOJQi3HZoeJvc4l+e3inrQfle/BgwB57eKetB+V78Hnt4p60H5XvwYMAee3inrQfle/B57eKetB+V78GDAHnt4p60H5Xvwee3inrQfle/BgwB57eKetB+V78Hnt4p60H5XvwYMAee3inrQfle/B57eKetB+V78GDAHnt4p60H5Xvwee3inrQfle/BgwB57eKetB+V78Hnt4p60H5XvwYMAee3inrQfle/B57eKetB+V78GDAHnt4p60H5Xvwee3inrQfle/BgwB57eKetB+V78Hnt4p60H5XvwYMAee3inrQfle/B57eKetB+V78GDAHnt4p60H5Xvwee3inrQfle/BgwB57eKetB+V78Hnt4p60H5XvwYMAee3inrQfle/B57eKetB+V78GDAHnt4p60H5XvxpP8NHEnVlYwFWBUjl1sRR78GDAfPtGDBgw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data:image/jpeg;base64,/9j/4AAQSkZJRgABAQAAAQABAAD/2wCEAAkGBxQSEBUUEhQUFRUXGBcYFRgVGBoVFRkVFhUYGhcXFxUYHSghGBolHBUVITEhJyksLi4uFyAzODQsNyktLisBCgoKBQUFDgUFDisZExkrKysrKysrKysrKysrKysrKysrKysrKysrKysrKysrKysrKysrKysrKysrKysrKysrK//AABEIAMQBAQMBIgACEQEDEQH/xAAcAAACAgMBAQAAAAAAAAAAAAAABQQGAQIDCAf/xABKEAACAgAEAwMGCwYFAgQHAAABAgMRAAQSIQUTMSJBUQYXMlJh4QcjQlRxc4GRkpOxFDQ1YqGyFSQzcoJTwSVD0dIWY4OiwvDx/8QAFAEBAAAAAAAAAAAAAAAAAAAAAP/EABQRAQAAAAAAAAAAAAAAAAAAAAD/2gAMAwEAAhEDEQA/ALP8H3kPw+fheUllykLyPEpZiu5O+59uLD5ueF/MoPw+/B8Fv8GyX1K/qcWnAVbzc8L+ZQfh9+Dzc8L+ZQfh9+LJPmFTTqNajpX2mia+4E/ZgzLNoYoAW0nSDsC1bAnwusBW/Nzwv5lB+H34PNzwv5lB+H34k5/ymWJQpinaX1eWwFBQXkZhahFsWQT1AF2L6Kcy8kyMQlIvKYIShL95JO7DSQQCK1e0HAQfN1wy/wByg+4/+uM+brhfzKD8PvxHznGcxAyNM8QVXYTqilhytEXxikkFSHbTVMTr2s0MWLhOZMnMJIIEsirXcI20Ufbak9/X7ACXzdcL+ZQfh9+Dzc8L+ZQfh9+LScR/26PmiLUOYys4Xv0KwVm9gtgMBXvNzwv5lB+H34PNzwv5lB+H34tODAVbzc8L+ZQfh9+Dzc8L+ZQfh9+LTjV5AKsjfp7TRP6An7MBWPN1wv5lB+H34PNzwv5lB+H34dcXz3Ji5hHZBXUdqVLGpjZGwF739+IjeUK02mKZmHVdG4G9FgLIFq46fINXtYLj8HfC/mUH3e/G3m54X8yg/D78EfFJFC5mVQ8RSl5NEoXmohgWIfs8salbcqaBvE5uPxyQ6oWJJdYwNg4LOFsK3gDqF7Eb9MBB83PC/mUH4ffg83PC/mUH4ffi0EYLwFX83PC/mUH4ffg83PC/mUH4ffi0K14zgKt5ueF/MoPw+/B5ueF/MoPw+/FpwHAVbzc8L+ZQfh9+Dzc8L+ZQfh9+LOGBFjcH9MJ//iGNHVJbVm5hGx6JIF6VZNMrGgQoBJIAwC/zdcL+Ywfh9+M+bnhfzKD8PvxK/wATlkl+KikACNtMDEpYmMgkEX01Ae0NYA3xz4bxlxmuTmCilw/JAFWY2LOtk7lY5Ih7dJYVdAOPm54X8yg/D78Hm54X8yg/D78PMhmzIZDtpVygFEN2Nm1XtuboDurvNCbgKt5ueF/MoPw+/EXinwfcNSCVlyUAZY3IOnoQpIOLkcQ+Nfu031Un9hwHinBgwYD1x8GL1wXJk90IP3Xh3w3iiSpqDJfZ1AOG0mQBkUsNixVkO1+ltexKb4Lv4NkvqV/U4c5ng0EjBniQsO+qPW6JFWNXao/KAPUA4BVxfjUfNC6RLGo0ydqMR6pNBQHmMoJo7EXsxHXCXhxcz/GGZFKlmSB3Ii0mPRRtuagZWsL3sQVdCSLmvDIwoVVCgdNBKEX17SkHet99+/HGPhZQkxyspPiqN9jMV1sPpa/bgNeGcOhClk0ya71OafUCdwD0CbeiNvZjfgpIV4yWPKdkBbrpFMgvvpXUX1Nb774itGVksjkyMf8AUj3hkbYASKflGh136AOcSOFLIskwlUdoo6sptD2AhoEWp+LBrf0upwEbMcOjneeIgGNiP2jp22MahYiQL0hNLH/co9YYWHImDNBMkxBc651k1OlkEF9ZOrUNYYizZKDs69WJfFc5Nk8tmXSIOV50ysWHL07v2xYexv2QN6G47ovCHXMoHiDMxVVnJkqIS7u6tp3kYGQgqKQilsUAAmSZ52kaPmgulEx5WmkurAd5Own/ACq7HTvQcLycsc50GCFkduacx/mGrRSsJhLqLlV6OQSrFyASUxtwzhrf4vNGGXlrHG0qaeWmlkUR6EQ0V1ROAGJqmsegcXA8Fy//AEIupPoL1PU9OvtwGn+JRxxx9vmayAhBDM5JA1LR3FsOmwv6MSs7mxEmtqAtQSTQGp1WyT3DVjlk+EwxMWjiiRiSSURVJLG23A7zufE4mEYCHDxaF1VlkQhkMikHYxrVt7ACQMIuOcQhzETFNcgCMKWghMigEOGpgyq2422ZlO2sB5/hMV7IB2tRqxZu966iwDR22GI8nA1J2d/obRLfsLSqzV9uATcGy/PYrNPmG0lyI5Byw6lgSxoAsqvRWtJUFbsFbcZnJLCUkiGk60V+pLpI6pTEmzpLKwPUaaGxIJNlXCKrxxyIvo8oGJ0AFAxizuBfRlNdL6Y45uGV4PipFmU0Rq7MmpWDCpFFGio2Kg+JwDWXKIY2jKgIwYEDYU16unTqcLE4es6MaCK1crSqigrh0loCyS41AX0roScTeNRs2XlVLLGNwAOpJU7D24WZrjCvMIBqiUxl2dw0TaNWmowaKsSKvYi7HjgOfA83mXUgchghChtTm1ssmqxepoWgPsLE23QcOPSSFOW+Z0kVzGiCRIl7ICZRJpLMVO90FY77AooeLOFzuXWSXmRsTGgiWJRl2WEh2LC6JkbvAAJFKF2s3kxl3fJRDUYl0BRoWnNbGTW9k6q1WVDb2d8BN8nJmaKiqBV7IKOXV2UkOwY7kEi7JuywO4stbwki8nAp7M+ZAJU0JKHYEQUAVQUcq9PQ63BsGsTuG5JowDI/MkCqpaiBQHcpJqzuSSST30AAG0HEEaR47AZTVWLIAXtV3C3rfrWOHE+LpDRf/TN243Cm6AIG9HtdPVPgSO+c4bHKVMiBit6TuCtlTakbg2ikEbgqMR14DACGVNDA2CjMlGiNgDVdo7VW5wCfLK9nR+0RoiJYLI8jJHp5fLQEgAXJdKdelRZwxj4LC6B0YsaBilLaytWylW+UNTFqN2T4AV0j4UYm1xct2qvjFVXrYGpUWxsBsQeg6Y0RVMh5eqCY2xQjsSb7sQOy+5FstMLF10wE/h2a5kdkUwLIw7taMVavZYNewjCrM8IjeSSOrMrLLM53KhaEaJd1elqrp2zsWBMzg2Y1mawykS0VbqCYo2I8CLJojYjGIWkRpQI2LPISGteXWlVUk3YAVRYq7B69cArmafLTlIDzw5LiN2plLbntk9CxZia7Kg7ElFMufP5lYwXWKNnbSigmWQkjsqFFKX2JI1aQLJalJOsUTJK2mQOSAGIQvJqJJkOxCoT2KuxSKK2GJUOSe9QrXVcyU8ySiboKoCr9CmrHQ4BTwLOzc65PjRJ1ZQeyq+gEQKBy9bTAMSTp0aiCKw/41+6zfVSf2HERuDMHMiZiRXYAMWCvYCsBS0Au7XsB0+itOKZKQQzM87sBHKQgVVXdH6mixrVtv0Vbs2SHjfBgwYD118Fv8GyX1K/qcWnFV+C4/wDg+S+pX9Ti1YAwYMGA45iASIVYbHY70fYQRuD0II3Bxx4TKzRAv6QLIx8TG7IW9l6br24mYWcAk1Rv7J8yPuzMowHPOQLPMySbxRqCy32TK9kFv9igMPbID1VSNfI79wgssTooltRawSN9fa9lHfHXLzLH+0u7BFWQs7MaUKsMVsSTQAA9g2wk8muMcnKRRtDINClTb5dPRYiyHn1C/b/TpgJPC/4xndh/oZXcXq6zUCaqjZrv2N7VizY+eZLjlcWzEkcTOssWVTsyK/aDTAleWWVjXVdQI0EkBbYfQhgM4MGDAGDBgwBhbmF5c8bL0lbRIO6wjMrget2NJ8QR6owywt4q9S5UV6UxH3Zedv8A8cBPlkCqWOwAJJ9g3JxR+LcME+dyDz2RKJtUZNKvxLkKd99m00B1s95xbOOH/LuPXHLHXrKQg6b9XGFfH1rOZGhsGlugDQ0KASfkiyo28R3XgFOcCpNxcDVbZeEkRt2wXjmHZWtmJJI37RJoXZNj8kz/AJHLVQ+Jj2B1D0B0Y7ke3FfzFmfigYnTWW2UHVRiAYq/SzVaB00gn0xiy+TsenKZcVVQxittuwNttvuwDHBgwYAwYMGAMR87luYhF6T1Vh1Vh0Yf+neLB2OJGFvlBxIZeBntQ1qseq9LSOwVEOkE7sQNhteAk8OzHMiViADuGAsgOpKsASBYDA74jN8dK62RHGQrDca5Cqtue9AGXYdSSD0op+CZrNKjEwFlZmZLkQBdRZiNlsjUSLO/TsjfDLyZkdo3aRQpM02wIPRypBIJ3DBlu99INC6ANYowoAUAAdABQH0AY3wYMAYhcb/dpvqpP7DibiFxr92m+qk/sOA8U4MGDAeuvgt/g2S+pX9Ti04q3wW/wbJfUr+pxacAYMYwXgA4g8DHxCt6+qTw/wBV2kr/AO/HHiPFk0tHFIjTsp5aKQzWSFDlRuEVmXU3QDDDLRCONUHRVCi/BRQv7sAilaL9lzJzIJjWWRnG5JCyApVb3slfZiqcCcDKxmZ05qjS3MMk7bE1eiZQx01uBV3i28RzTZcTldLNKdeX5hCxtJylXlk7dOXr3O4LUdjSPhHDJIk0rJHISzu5EmYk1NI7OzNHF2EJZ22AP0k74BZwXiE3+IyrAscrPyQrciVI48sAOawlZitE3ShmtlPSqP04Yo2X4Sf2oSyNFCvY1MgmhdjG4ZEuQAFSb1C9wKogki5wZyNx2XRu7ssD+hwHfBjAOM4AwYMGAML86A2YgXvXmSj/AIry+n/1/wCmJk06oNTMFHixAH3nEDJTiWd3Qho0VUVgbGvUxlAPfQEX234HAb8ZPYQb7ywgV7Jkb9FOFnlIoOcyPTaSQiyQb0qKAHpbE7HagT1Awy44aRX7kkR276QN2jQ8Ab+gHCHj0jTZiHllKjNgawkraqLKL7SMCqDYA9o34YCPnGK5ridGlKZJuoOlmLoz6R2hSoh9unbe8WjgR/y0O1fFoKO9UoFX9mKo3AZRJmZOXLqzIiQ1Pq0iJWCm6JJBdjvtsPpNh8lsrLFl1WYm6GlDRMagVp1D0vpNn2+AOcGMA4zgDBgwYAGKn5R8RRc3CJT8VCDKeyzFpqpFTT8tQdRHqyX3HFrJx8w4sVnzUhjYapcwiBNRBPJZIZJSAN0ZZIbPRliQAgsAQt/B/KLL8hNUiqw7LKeok68vawzewXfd1xP4BmFkhDpelnlIsEWOa+9H6cdYeFwqiry0OlVQWoJ0rQAs/QMacL7BeI7FWZlroY3YspA8ASVr+T2jAMMGMXgvAZxB4yP8rP8AVSf2HE7ELjf7tN9VJ/YcB4pwYMGA9dfBb/Bsl9Sv6nFlnViKUhT4kXt30L6//tHFa+C3+DZL6lf1OLTgIa5E/KklbajbBfDf4sLR+iuuOOa4cNPZRXbuMzNIq/zU5J+wVfiOoZYWnjUIaRWbTyyoZm2Ul7ACn5VFSD4EHwNBhco8e0QBZt3kkNgUKULGtbDuUFVFk9Sb6PDPViSNj6pQqhHhepmU/wA24/lONJONRKFLNQZnVSao6CVJ2PQmgO8llFb46zcVhQIWlQBxqQlhTKADqB6VuN/aPHAQoOGSqmkFSnyYnopp68uwtrp2CsLFbFbF4bxxgADfbxJY/aTucLX8oIAyjXYYE6hVDtFaN76tSldIBN7Vjm/lLlwXHMB0hWsUQwfVp0tdH0HvfYKSaG+Ac1jlJlkY2yKT4kAn78dFOM4DWOMKAqgAAUABQAHQADoMZrGcGAiyRSFtpFVe6k7fT1mYjr/LjX9ja+1NKR6vYUfeihv692JmMYBY/Dqa1UCgbksvOdvRVnBI8Lv6AOo2gEpWo1WJR05lu5N72qkVfWyxJvcA4Y3gGATzZiZmXSlOhCyISTG0cg9NH2DUyjcjUBr7O4uTw6A6WSRKWwAhIdAK6I1AlfYwBBsdKqfWM4CCnBsuOkEI+iNB/wBsb/4ZD3Rop8UGhvsZaI+/Eq8ZvAc4UCgAXXtJY/aTucdMGDAQuL59YY9TFhZCrpALFj0q9h3klqUAEkgAnFfl4lmGUkxOqaqEkk2iLT2O2GhjD6aLkFqB0ntUVOLLnMmkoXWt6TqQ7hlbSV1Kw3U6WYWO5iO/CufhcqAtA+o7ko4ADHc3a0A1n0qBPee/ALczwKeeOmaFbBBaMl3KuK1JO6F42AJIIJ7qrqIXEOHLFJlMpAgLiRJSQFVBFDuUC6X5SWQQKG4JDF7Jl8B8iki7cpctQCgObU2pcswrWWKR3qvod+0becH4FDlQeUrWbtnd5XNkE28hJPRe/wCSvgKDfNrMYyKUgqQwjJRwCDfLZti3heke0Ygx5aWdEMyROwJAcq0LqNrZVYP6VAlGAG1GwLw+wVgIsHDYlUDlptW+hQdu/sgC/oxsckl7Ar/sZkHW7pSBftxJxi8BGbKn5Mki+wFW/q4J/rjjxVCMpMCS3xUm5q/QPgAMMMQuN/u031Un9hwHinBgwYD118Fv8GyX1K/qcWnFW+C3+DZL6lf1OLTgI2ZzsaEB3RS16QxAJrrQPXqPvGK7LlMgAg1CMyqrGmCyMumSTmS3vf8AqNrO4NmwRYbcT4DFO4eQGwpTauhuiCQSpBN2pG9XdCoHFcplGkZJZQCwtoyy6QRGI9bAjbssoAbsmxtvuGzJkjywJ0BhQ8siUalQspZjZ3Nw1Z8G9uOOdXINyozMoCJSKsgpUVNYYm+yAou7FirvGknA8tHYknCqzCSNSYo1BCrqYCqa/jCdtNSsK3x1XhmTRNAnChRpPxiX2ljA1WNyVgXYjcBgbBIwGrZbI8wNz1EhA0tzl1kmXXqAJotrJ7u8jptjDZbIhSeeoDFrPOBJvVzBqJJN8/ff5a1VjGseUyKRXzaUKHILgNpJiPaQURZhUEV8ph34xHwbIpG0etVFU3aSM6UZVulAFfFxC630r17wsGQ4lDLQikRjpVtII1BWAIteq7EdfEYmYW8N4dGrc1GL2G0GwygSMHfQQOjMAT16CqArDLAGDBgwHHNyMqMUXWwB0rYFt3Cz0HtxU2j4jGnLUFmuW21K6kuqFG1uVZVDmQaAo2qjSgPcsYrAV/iMGaErGG9HLEaqWBBISQ67Lagdbxi9jSH2Y5ZSXO9i1cAvZDiLspzFBWQq3/T1kFbJY+A7VmxU8q+eEyWp5Y7B1EMWWOTtSGj1dLqzey/zAhLU5tswQ4KwiUGwVA5a6ipBB1G9KBgf+pQ2BxEjzefdFZEIDkEa1jDJqDGtOreMXHZJ1HS3SxWvP4gN3WyEQAIqhC7rEZCNyeywkUX61mxZDXguYzLu/PTSAqVsANddsCibFgm99mHQgggpX9uMmtlkAKqGUGIlWVrPKTVRBErrqff4oGulsPJsZoUuYuglMTpNvqGkqVJJtdRa9gSAOmH1YzgDGMZwYAwYMGAXccWZotEA7TnSW18vSnVjqAJDEAqCAaLA92FGQOdaSJZkIjAj5ptQAywgtRViz3KKvvGxUAW9orC3jxl5XxAJewRRrZO3RN9G0hP+eAg5A5pZjzAeXrkY3pYcs6igBBLawdAqq0g95GIeVzWfdFfSygqGYMIg+omK1UAkUFaUi6JaPcgEY04jxTOxty0CvKbMYKCnCs2rXT2i6U7J8XUH29udn2A7K0x0nbS2ludchYMCKH7P0APpbdwDl+259tQRb0EXsgkIZb0gk6C60NRFrcu3onG+cbPkjSGtSxIVY+U9QPoAt9W8mkkGhuBYok5y82fkT4xAl9a2YajEpAa7AW5jfXsiiepZ8CnnfmGdNA1Dlg1db3uDvWw+kHcgjASOCLIIQJNWrU9ayC+kuSpeiRqqthsPAdMbcb/dpvqpP7DibiFxv92m+qk/sOA8U4MGDAeufgu/g2S+pX9Ti1YqvwXfwbJfUr+pxasAYR57yZjlcuzSXqLKBopWbTqIBU2TpHW67q2w8wYBTmOAxvXpKFRUULQCqiyKK22/1L+lE8N4yeSsIZm1SWwYDcdkMJB2ez3CZwLvavDD68F4Cvx+SMCsGUuNLKyjsnSUfUKJW6q1q/RZvG8Yn8l1CjlOyyKQys1P2wsa6iKALVEPxN47WG8ZwEfh+VEUSRjoiqoPjpFX/TEjBgwBgwYMAYMGDAGMVgvEfNZ1I6Luq2wUWa7TdB9uAkVjOIkXFIWrTLGSeg1rZsMRQvfaNz/wPgcSFkB3BB3I2N7gkEfTYP3YDfBgwYAwYMGAMGDBgDBgwYDFYKwahgvAFYKwXjOAMQuN/u031Un9hxNxC43+7TfVSf2HAeKcGDBgPXXwW/wbJfUr+pxacVL4NZgnBMmzbAQAnYnYX3DEjiHlJtUcUoDjTHKV0KHYLViQCiLkJDVRiINWMA5HEo+Zy9a69+ze+2n/AN6/fhcON62R8uyTxMXFR0W1Rq9hWLgbstb7DSfsrvGc1O8IGYkgRWHx68uuWCG1gvLQpQy9ugCI29HUGD7g6ZWOUKVSLMsCNLuWkcKASYnc3JHRux0vcA2MBo4nzOiRGXlNaFVJDqjNGJGLmjrHLlTTQYGTuK1jhxLgzRkCObNaHBDKGaUmReUUBLbhSsJQksvpHcFicN65ebFbLMjavbLFp0mgPSZC1nwiXEniOYKKAta3YIl9NRBJJ9gUM1d+msBX4eMuOSjuTNzgs6hPksjqoAFfKMRJGw1X06WoHFa8qOHwrk2DatYt1Za5plUMxkNDtVbsRRFXQ6DBlssSouXMSutmonpUYuSymUkLIVNLTE0F9EAkELC2YUXbKKIBsjYnoPpODLTq66lNiyAfGiRY8Rtse8b4pXGuFKyWrwLIjKVUEyMNBBXUbuRyw7RqyvZphYayeTwXkq6TvOsgVkZwq0ldlQiqoUDfYi+oPTANsaqcawTBxY3FkfcaPX2jCfOcJdZmly7EPJYbUSY1JWIczl9GbTAi72Re1DVYO7whzflQiScrlytJYAUL1Y82lDMQLIhJ9uoVeM5vh+bkVgMwItWqgiBq1AAKWYbqKJsUTrO4oYqeUkzMUbJIEZmKHmPqSA0dIAdyzK6tlyzFb0JTbkRjAWi5pG1Q8yMkhjzFqMExhCDZt660K7SbmiMapwoTnt9Q6/tSSKr8zRTREEUtAqtMBRUsCA3o8eDcekOZnjftwRpAVlC2VeQuHR3QlZNJQAsoGnv7yGuUkBzk1URycubBuwXzFeysBA8osnpDMkURXkz7uqmMSM6PqdLGosQenUjcjrjEOeR8zlyNS0k0ZQ6k0v2PSjHZukOknatVEg7tMyeZOsfyUUSsPFi1RWPC1dvpRfDCrylzCOoViqgSDS5JHxidokEEWqVZ8SNA3OwWGfMonpuq/wC4gd4Hf7SB9owuznlHl4wp16gb3jBkCgLqLOUB0rVbnrYAsmsVPmwygLBFpVGV5JZ3VDpCpGkpaQ61LRa2Vgt/Fxk0CMNM5lZJWBVy66lZzHH2VEZLgRl20t2go6E7sdttIWuOUMAVIIPQjG+K7wriiLHEZMxZK6SHAUhkVtRlO9EGJxqJCk3V2MNZ82wgMiq16QwXSS29dUG5IB6DfATBgJwkh8ogbuCcEFgdMZetLkdrRdHTpfT1pwBZsCBxTiLzFUMRQqQ1NLHG7MFYNEDd7q6jUvrMLFbg64txNYsu0qunS1JNg2LFeO24wui4xLM0sSCON7IQswJjBFLrQE65LSZ9FigoBrrhVkoQbMPIMY1RTctG1IWIuVonuqQFKo7aTZVdIsUuUjOWIy+kUC8TLuBILIawe12rvfeyD1OAW5TgLuJObJNG+thqicIG1J2pFqyL1kCza6BVdTngvF5JJSkkkQAYCOr5kmpGkUMCNK/F6W0iyKN+JfZaYSxK/c6q1exgD/3wpyeRiaMEoqZdB8THsqBRvzmroTVjwBs7saCXwWcuJCzAkSuuzagApoAChp6dO/r34ZXipZaCVnl5MnIgD6yz2WFx6gqoSBGo1B6NbaQepUdZmaeMtHLJMjXqMeiKIoD21jZqLE6CFOogEm20kjAWcOOlj/8AmInG/wB2m+qk/sOEfkjA3LEkfJEcjGQstM78xnkY6wx1WZFok2ADtuCHHHJ1EEqFl1tDKyrY1FVWmYL1IBdAT3ah44DxbgwYMB65+C4f+DZL6lf1OLQVvrvisfBb/Bsl9Sv6nFpwEKXhUJFcpB4FRoYHxVloqws0QQRin+VUGnPZLmiWaJZPigQLE0iSADm9+lVBFlWut31di+4R+WmS5uTeq1RlZUOkMVaNtWpQdtQAavbW464CNNA5/Z5IW58aTKakvmxhg0LsrMNTFVlcMr9r0jqsaWb8RyZflsjBHjfUpZda7qyMCoZfkue/Y116GDwfNa5ywFCaJXZQQQJo2Mcm46muWpN18WK78TeKTHsRqSplfRqHVQEZ2I9tIQPAkHuwFS8spm5VRnnSvIqOeiMqn4yGNVcME1adWmz3W7AJi0cP4eGhjMoJ7C/FtQjTYHRylAXsnpYJFYTcGjE+feRdoMsOTEB6HMBYOQOur07vYgxEb6sWysBhIwBQFD2bYgvwTLkg8pARWkqNBBAIBBWqIDMt9aZh0YgsMGA0ijCqFUAKAAABQAHQADoMbYzgwHHOThI3c9FVmP2An/thJwzLOA4Sg8MUcEZcdkPoDyHbemLR3v1jHhidxqYUsVrcjKCp6mO7kNf7A39Mb8C3y6N3yAyH2GUmQj7NVfZgKn5LZCWGfNLzGlmjYMSVEfNRy7aHIuzuGDHdS56KxBtnDMtFbTRrpMgAf6ULbFboMGZwa3vrdYWRpo4s1AASQaieluGVfGidMa922192JmRzaoZwdgJiAACSS0cbkhVBJNuT/XAd+IwLfMLOlKVOjq6kghdgWuxtpo9o11xUvLjJZjNRwZSNxlllkUFVBaQRRkMbdGpa2Oha9H09qNm4fOs88rWSIGEQUqV0yNEkjNTAHUVlRemwB8SMRuEpzs3NmDuIy0EXs0kcwju9IEX16juoBxbhipOi9TeWYki7dOcS29kFuWg69FXwxZawj4wDzWoqtRpJqYEgcibUem+6uR9uG2Rd2jQyAK5VS4HQMRuB9uA6CIb7Dc2fafH6dh92N8GDAYrGssKsKYBgeoIBH3HG+DAL34eyj4mV0PcHuaO/arHUAPBWXEUANKY5BypipYPE1LIoOkncdora2jhtOsUT1w6wv4ynYV+9HRlPX5QVh9qs6/8ALAb5XLNHlliBGpY9Cnu7K6VJ226AnC+KHlpEs5RVjVFjij1PrZF61pDPQApAu1ajZrS7Y0N+gwv4MmuNZnHblGrcUyox1JH7NKkA+Js9+AR+UmVkGWzEseXViQzaJpCbsU7aQ4SMhbIIJb6Ma/B7kZDw6FczqI0AIC3WEjsK6qQuoKQp2F0bB6mx8bNZWauvKkrv30HuxH8lB/kct9TH1u/QHXVv9++A6f4HlwAFiWOtgYhyWAPUBo6IGw2B7scM9w5IstOV1kmKS2d2kbdWJALk0LPQUOngMOMQuN/u031Un9hwHinBgwYD118Fv8GyX1K/qcWnFV+C7+DZL6lf1OLVgDGGF4zjDC8BSPJ1pIM08SxM0EIkUOo0qXkkjoI7hUehG2umY8zXfXE3yl4rIirIsLhkWZgGkhB1clwm3NN2SOnjjpluBQftBhEbCOKGI2Wc6mdnUAvrslVhF315gJvu7ZngMAdE0nQ/MEiGSQo40HsupamG52OAx5B0MmoCOlFg2sAFm2thRNjfSL3GmmpgRixY1jQKAAAABQA2AA6AAdBjbAGDBgwBgwYwcBXOJZcNNK2xk+KhiI9JGdX1kfQkpav5b8MWKNQAANgNh9Awi4QuudnI75JLqrLyNFG3Xuigq/5/bh9gEPFo64hk38RPET9MYdfZ/wCWfvOGLcLjLs/aDOAHKsU1aRQJKkHpt17h4YT+UnDZZZUdm0wQlZFCsI2LgHUZJDWlKIHZIPU9axzbiOkqLeP2CbnE77gmRGHd3G+uAZ8czq5PKO6KARsijbVLIwVBsCSWdhZ3O5OO/AeHDL5eOK7Kr2ierOSWdz7WYsftxUPKHNvLJl1DJLocyIjL22nipo/9NiNNCQ7gHcEA12b6hseGAQeURuRBV9lNY/kbNZcG/YQHv2A4sOEflFlySumtUqSwCxY1mMyxsf8AaYT3j08N8tMHRXHRlDD6CLGA64MGDAGDBgwGDiFxhgIt+94h9rSoB/UjE7C3jdFY0NEvNFQut0cSn6ezExr2YCRxNqglPgjn7lON8itRID3Ko+4DHDjf7rP9VJ/YcTVGASeWU7rk5OUAzsCioVZy5cEaFVd73u+gAJOwJxr5JZv4hISAHjQDskFGQMyK6lSQAeWbXqp2PcTA8t52V4QCwVrVmVmRlV5YUZlZSCpptOobqHJsYz5PT6s0bO9ZmtyQwByg10Oz2hofb/qHxNhbMQuN/u031Un9hxNxC43+7TfVSf2HAeKcGDBgPXXwW/wbJfUr+pxaDirfBd/Bsl9Sv6nFgmyEbkl1DX1DWy9K9Amv6YDX/EkJIUlyNjy1LgHwLAUD7CccM3xYoN4ZN/RFx6mNXpVQ9k/Z9NCzhkq1jgcmtswsO22rqwHguqwB7Bt1PXAceHRFVZ5KDuxd99l2AVb/AJVVRfeQT344591dk0OBIp1xX6L7MrIG6G1LXW67GvGQvDUu2Gs+MnbI/wBurZfoUAY4Z7gkct2BTFS61asV9Fq+TINqcb7AGwBQZy/EmewsdMK1K7hWQnuYAE9O8WD3WN8d+bL3xp9khv8AqgwZHJcr5bt09M6q62Qeou+l0K2AxLwEN83ID/oufarR/d2mGJML6lBKlb7mqx7DRI/rjfBgDC/i2cZFIRGsgKr9nSHkbQlgtZpivQd4wwxC4hl2cpp00p1U10XApbr5Ist9Kr7cBB4VE6mXl6NOsRoWJJ0xIqEGh64k6k9cSc1MyadUi2dgqRkux7go1Hpe56DqaGO/DMqYo9LPrOp2LaQtl3ZzSg7C2IxKIwCUZY1rzctoKIjbQEB7i5AGtt+l6QQOpF46XAaEZXUQQiiRo1Y0SAADR7+gO2GX7MuvXpXV01UNVeGrrgzECyKVcBlPUH2bg/SDveAQZSZV0jKFAO1rgYfGhr7TKGYHVqDahdMSTd3qbAzV0ibp60f/ALqOO5yiWSVBJKk2L7S+i1HvFDfrsPAY74BRxGd9MbGMqRLFdMGrVIqN9Ip23xrwHNHkRqI5CF7Gq0IpGKaidXTs9Kv2YY5/K82NksrqGzDqD1DD6CAcR+H5eSNmvRobtUCbWRiS+mx6DE3XUEnqDsDDAcGDAYJxGfiMQq5EF9O0LP0DEkjGscQXoAPoFYCKOIqR2Vkbp0RgDfgWAB+/Ebhk37QwmKlYxYhDVZO4aW1JBBBpSPk2dw+JecyIlIDklPlR/Jf/AH97L/L0PfeNVyGofGuzHwW40H0Kpv7ycB3zKqylGqnBWvEFTYH2X92FuQ4kVqB0kMsagMQBTgbcxe16J6+wmuoxtmeBIw7LOtEEAkumoVR0uTQ6ghSLDte5sTMvkERiy6hfydbFB/tjJ0r9gwC3jOXTMKA0bGrFSRF42RhTo696mgfpVT3Vjlw3lwMzyMxd6s8h416dFWj3BV69EQd29hwYDnBMHUMpsHpsR7Oh3xG41+7TfVSf2HE3ELjf7tN9VJ/YcB4pwYMGA9dfBb/Bsl9Sv6nFoJxV/gt/g2S+pX9Ti04CpzcTzatM4ibSwTkKULgBWcMSqU2tl0GmIAJA23OJE+dzKxwsFYFi7yWjOEQsFVWRRqNBw2kG/i+tXiyYMBWM/nc0BA6qV+LuVBGzjmu0aqDpOrSqmUlRZvTZxxyXFM4zdqOtVFg0T1FpiUsAbHMDMsleBYWTYGLbgwFQTjOc5IPJBlNAqYpaVgHtS4PashKcAKLPXHd+K5uxUKksAQOXIKDhtJd9VAqeWGXr2idgLxaMGAicMkdowZQA2pxsCtqHYKdJJItQDV9+JeDBgDBgwYBfxuWQR1CCZHOlSK7APpOS2woA1exNDvwmyfE808kMbRsoKxmVuWw0uEDvqc9miQy9kHr1B62nBgK9kM/mDmCjodBeTqjCohr0OJNlHooNBBbtE9KxHbi2bCluVtvQaORmAJjIJ0H/AOaVqvkMSQAcWnBgKavGc7oA5RLPzesLrp3lWMA6iBRjQm7vmLV9cd4+L5w6qiFKCQWik1EChpKg9ptwbXrpah0xa8GAQcNz+ZeRdcYVCzqSY3RioDlZBqY6QQYeyQTbOLBFYf4MGAMGDBgDCqVZjmgFaodIdtt9Skjlg16LbE940H1tmuDAVQcczOnVyCPjQAOTLq5ZWyNN1qBIGqwuzVdAHpnM9mo1hIVi3K+N+LaRTK62OylE00ZTqAOaCe7DnjWbeKEvGmtgUFbmgzqrMQNyFBLV/L1HXCheK5gRa2j0lnVVBSRgo/Z1diUUazcupN+lj6CGON8SzSMBFH0CMw0O4Ozl/jBsFBVRpALG9q2xxk43mx/5KnsKT8XNQJlClj3/AOmwblgFrDgkUCdU45mlkYNCxXW9Wjf6akVpoddJJs3ekDvNa5zjedRh8SprUGCxyMLKKysN7oMkkdDrzEb2YDM3GM4aXlcvaMswhlfSwMbOKvtKQZBtRFC98M+A8QzEsjiaLlhVX5LA67YMuokhx2bBHcy+OHMJJUEijW460fC+/G+AMQuN/u031Un9hxNxC43+7TfVSf2HAeKcGDBgL7wf4WuIZWCOCIwiOJQi3HZoeJvc4l+e3inrQfle/BgwB57eKetB+V78Hnt4p60H5XvwYMAee3inrQfle/B57eKetB+V78GDAHnt4p60H5Xvwee3inrQfle/BgwB57eKetB+V78Hnt4p60H5XvwYMAee3inrQfle/B57eKetB+V78GDAHnt4p60H5Xvwee3inrQfle/BgwB57eKetB+V78Hnt4p60H5XvwYMAee3inrQfle/B57eKetB+V78GDAHnt4p60H5Xvwee3inrQfle/BgwB57eKetB+V78Hnt4p60H5XvwYMAee3inrQfle/B57eKetB+V78GDAHnt4p60H5Xvwee3inrQfle/BgwB57eKetB+V78Hnt4p60H5XvwYMAee3inrQfle/B57eKetB+V78GDAHnt4p60H5XvxpP8NHEnVlYwFWBUjl1sRR78GDAfPtGDBgw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5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25"/>
          <a:stretch/>
        </p:blipFill>
        <p:spPr bwMode="auto">
          <a:xfrm>
            <a:off x="472355" y="1772816"/>
            <a:ext cx="4269964" cy="41764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8495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Especificación de los requerimientos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 smtClean="0"/>
              <a:t>Los requerimientos que se han obtenido se documentan de tal manera que se puedan utilizar para ayudar a descubrir nuevos requerimientos.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436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Validación de requerimientos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 smtClean="0"/>
              <a:t>Los requerimientos para sistemas son siempre cambiantes</a:t>
            </a:r>
            <a:r>
              <a:rPr lang="es-MX" smtClean="0"/>
              <a:t>, además </a:t>
            </a:r>
            <a:r>
              <a:rPr lang="es-MX" dirty="0" smtClean="0"/>
              <a:t>en un sistema ya instalado inevitablemente surgen nuevos requerimientos.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38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COMPLEJIDAD  DEL DISEÑO Y DESARROLLO DEL SOFTWARE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Cuatro elementos:</a:t>
            </a:r>
          </a:p>
          <a:p>
            <a:pPr marL="0" indent="0">
              <a:buNone/>
            </a:pPr>
            <a:r>
              <a:rPr lang="es-MX" dirty="0" smtClean="0"/>
              <a:t>Dominio del problema</a:t>
            </a:r>
          </a:p>
          <a:p>
            <a:pPr marL="0" indent="0">
              <a:buNone/>
            </a:pPr>
            <a:r>
              <a:rPr lang="es-MX" dirty="0" smtClean="0"/>
              <a:t>Gestionar el proceso de desarrollo</a:t>
            </a:r>
          </a:p>
          <a:p>
            <a:pPr marL="0" indent="0">
              <a:buNone/>
            </a:pPr>
            <a:r>
              <a:rPr lang="es-MX" dirty="0" smtClean="0"/>
              <a:t>Flexibilidad que se puede alcanzar a través del software.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658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COMPLEJIDAD  DEL DISEÑO Y DESARROLLO DEL SOFTWARE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3538736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/>
              <a:t>Conceptos, resultado de la complejidad del diseño y desarrollo del software</a:t>
            </a:r>
          </a:p>
          <a:p>
            <a:r>
              <a:rPr lang="es-MX" sz="2800" dirty="0" smtClean="0"/>
              <a:t>Mantenimiento del software</a:t>
            </a:r>
          </a:p>
          <a:p>
            <a:r>
              <a:rPr lang="es-MX" sz="2800" dirty="0" smtClean="0"/>
              <a:t>Evolución</a:t>
            </a:r>
          </a:p>
          <a:p>
            <a:r>
              <a:rPr lang="es-MX" sz="2800" dirty="0" smtClean="0"/>
              <a:t>Conservación</a:t>
            </a:r>
            <a:endParaRPr lang="es-MX" sz="2800" dirty="0"/>
          </a:p>
        </p:txBody>
      </p:sp>
      <p:pic>
        <p:nvPicPr>
          <p:cNvPr id="1026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00808"/>
            <a:ext cx="1524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999119"/>
              </p:ext>
            </p:extLst>
          </p:nvPr>
        </p:nvGraphicFramePr>
        <p:xfrm>
          <a:off x="6228184" y="3789040"/>
          <a:ext cx="216217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Imagen de mapa de bits" r:id="rId4" imgW="2161905" imgH="2638095" progId="Paint.Picture">
                  <p:embed/>
                </p:oleObj>
              </mc:Choice>
              <mc:Fallback>
                <p:oleObj name="Imagen de mapa de bits" r:id="rId4" imgW="2161905" imgH="263809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789040"/>
                        <a:ext cx="2162175" cy="264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28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GESTIONAR EL PROCESO DE DESARROLLO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5987008" cy="1612775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Equipo de desarrolladores</a:t>
            </a:r>
          </a:p>
        </p:txBody>
      </p:sp>
      <p:pic>
        <p:nvPicPr>
          <p:cNvPr id="3074" name="Picture 2" descr="http://inqbation.com/es/wp-content/uploads/2014/02/se-busca-desarrollador-cali-colomb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70537"/>
            <a:ext cx="799288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4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de requisitos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MX" dirty="0" smtClean="0"/>
              <a:t>Ingeniería de requisitos.</a:t>
            </a:r>
          </a:p>
          <a:p>
            <a:pPr marL="114300" indent="0">
              <a:buNone/>
            </a:pPr>
            <a:r>
              <a:rPr lang="es-MX" dirty="0" smtClean="0"/>
              <a:t>Los requerimientos para un sistema son la descripción de los servicios proporcionados por el sistema y sus restricciones operativas.</a:t>
            </a:r>
          </a:p>
          <a:p>
            <a:pPr marL="114300" indent="0">
              <a:buNone/>
            </a:pPr>
            <a:r>
              <a:rPr lang="es-MX" dirty="0"/>
              <a:t>Los requerimientos y requisitos de un sistema describen los servicios que ha de ofrecer un sistema y las restricciones asociadas a su funcionamiento.</a:t>
            </a:r>
          </a:p>
          <a:p>
            <a:pPr marL="11430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7844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FUNCIONALES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/>
              <a:t>Clasificación de los requisitos.</a:t>
            </a:r>
          </a:p>
          <a:p>
            <a:r>
              <a:rPr lang="es-MX" dirty="0"/>
              <a:t>Requerimientos funcionales</a:t>
            </a:r>
          </a:p>
          <a:p>
            <a:r>
              <a:rPr lang="es-MX" dirty="0"/>
              <a:t>Requerimientos no funcionales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46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FUNCIONALES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1316360"/>
          </a:xfrm>
        </p:spPr>
        <p:txBody>
          <a:bodyPr/>
          <a:lstStyle/>
          <a:p>
            <a:pPr marL="114300" indent="0">
              <a:buNone/>
            </a:pPr>
            <a:r>
              <a:rPr lang="es-MX" dirty="0" smtClean="0"/>
              <a:t>Son las declaraciones de los servicios que debe proporcionar el sistema.</a:t>
            </a:r>
            <a:endParaRPr lang="es-MX" dirty="0"/>
          </a:p>
        </p:txBody>
      </p:sp>
      <p:pic>
        <p:nvPicPr>
          <p:cNvPr id="2052" name="Picture 4" descr="http://blogs.infobae.com/pymes/files/2014/04/cadenadeva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68960"/>
            <a:ext cx="6000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323528" y="3613795"/>
            <a:ext cx="2090192" cy="224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s-MX" b="1" dirty="0" smtClean="0"/>
              <a:t>Qué debe </a:t>
            </a:r>
            <a:r>
              <a:rPr lang="es-MX" dirty="0" smtClean="0"/>
              <a:t>hacer un sistema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3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REQUERIMIENTOS NO FUNCIONALES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4042792" cy="1861195"/>
          </a:xfrm>
        </p:spPr>
        <p:txBody>
          <a:bodyPr/>
          <a:lstStyle/>
          <a:p>
            <a:pPr marL="114300" indent="0">
              <a:buNone/>
            </a:pPr>
            <a:r>
              <a:rPr lang="es-MX" dirty="0" smtClean="0"/>
              <a:t>Son restricciones de los servicios o de las funciones ofrecidas por el sistema.</a:t>
            </a:r>
          </a:p>
          <a:p>
            <a:pPr marL="114300" indent="0">
              <a:buNone/>
            </a:pPr>
            <a:endParaRPr lang="es-MX" dirty="0"/>
          </a:p>
        </p:txBody>
      </p:sp>
      <p:pic>
        <p:nvPicPr>
          <p:cNvPr id="4" name="Picture 2" descr="http://develsoftsena2013.blog.com/files/2013/03/empresa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64904"/>
            <a:ext cx="44196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827584" y="3933056"/>
            <a:ext cx="2090192" cy="224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s-MX" b="1" dirty="0" smtClean="0"/>
              <a:t>Como debe </a:t>
            </a:r>
            <a:r>
              <a:rPr lang="es-MX" dirty="0" smtClean="0"/>
              <a:t>ser el sistema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66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721</TotalTime>
  <Words>818</Words>
  <Application>Microsoft Office PowerPoint</Application>
  <PresentationFormat>Presentación en pantalla (4:3)</PresentationFormat>
  <Paragraphs>107</Paragraphs>
  <Slides>27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9" baseType="lpstr">
      <vt:lpstr>Boticario</vt:lpstr>
      <vt:lpstr>Imagen de mapa de bits</vt:lpstr>
      <vt:lpstr>SOFTWARE</vt:lpstr>
      <vt:lpstr>IMPORTANCIA DEL SOFTWARE</vt:lpstr>
      <vt:lpstr>COMPLEJIDAD  DEL DISEÑO Y DESARROLLO DEL SOFTWARE</vt:lpstr>
      <vt:lpstr>COMPLEJIDAD  DEL DISEÑO Y DESARROLLO DEL SOFTWARE</vt:lpstr>
      <vt:lpstr>GESTIONAR EL PROCESO DE DESARROLLO</vt:lpstr>
      <vt:lpstr>Análisis de requisitos</vt:lpstr>
      <vt:lpstr>REQUERIMIENTOS FUNCIONALES</vt:lpstr>
      <vt:lpstr>REQUERIMIENTOS FUNCIONALES</vt:lpstr>
      <vt:lpstr>REQUERIMIENTOS NO FUNCIONALES</vt:lpstr>
      <vt:lpstr>REQUERIMIENTOS NO FUNCIONALES</vt:lpstr>
      <vt:lpstr>requerimientos</vt:lpstr>
      <vt:lpstr>REQUERIMIENTOS </vt:lpstr>
      <vt:lpstr>EJEMPLO DE REQUERIMIENTOS</vt:lpstr>
      <vt:lpstr>EJEMPLO DE REQUERIMIENTOS</vt:lpstr>
      <vt:lpstr>Problema </vt:lpstr>
      <vt:lpstr>Requerimientos</vt:lpstr>
      <vt:lpstr>Descripción del problema</vt:lpstr>
      <vt:lpstr>Requerimientos funcionales</vt:lpstr>
      <vt:lpstr>Requerimientos funcionales</vt:lpstr>
      <vt:lpstr>REQUERIMIENTOS NO FUNCIONALES</vt:lpstr>
      <vt:lpstr>Importancia del análisis de requerimientos</vt:lpstr>
      <vt:lpstr>Modelo espiral del proceso de ingeniería de requerimientos</vt:lpstr>
      <vt:lpstr>Estudio de viabilidad</vt:lpstr>
      <vt:lpstr>OBTENCION Y ANALISIS DE REQUERIMIENTOS</vt:lpstr>
      <vt:lpstr>OBTENCION Y ANALISIS DE REQUERIMIENTOS</vt:lpstr>
      <vt:lpstr>Especificación de los requerimientos</vt:lpstr>
      <vt:lpstr>Validación de requerimientos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Maricruz Trejo</dc:creator>
  <cp:lastModifiedBy>Maricruz Trejo</cp:lastModifiedBy>
  <cp:revision>23</cp:revision>
  <dcterms:created xsi:type="dcterms:W3CDTF">2015-04-01T17:07:06Z</dcterms:created>
  <dcterms:modified xsi:type="dcterms:W3CDTF">2015-04-15T14:59:34Z</dcterms:modified>
</cp:coreProperties>
</file>